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Open Sans" panose="020B0606030504020204" pitchFamily="34" charset="0"/>
      <p:regular r:id="rId22"/>
      <p:bold r:id="rId23"/>
      <p:italic r:id="rId24"/>
      <p:boldItalic r:id="rId25"/>
    </p:embeddedFont>
    <p:embeddedFont>
      <p:font typeface="Play"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rKJi65pqFrERforFUI8EqpfPP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A377CD-A387-4C33-BB53-EB858E22D9CC}">
  <a:tblStyle styleId="{C5A377CD-A387-4C33-BB53-EB858E22D9CC}"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906" y="8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41199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9198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3766694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136654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918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29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837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p:txBody>
      </p:sp>
      <p:sp>
        <p:nvSpPr>
          <p:cNvPr id="337" name="Google Shape;33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3792722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p:txBody>
      </p:sp>
      <p:sp>
        <p:nvSpPr>
          <p:cNvPr id="343" name="Google Shape;34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3228800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p:txBody>
      </p:sp>
      <p:sp>
        <p:nvSpPr>
          <p:cNvPr id="349" name="Google Shape;34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601107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p:txBody>
      </p:sp>
      <p:sp>
        <p:nvSpPr>
          <p:cNvPr id="355" name="Google Shape;35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2522212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p:txBody>
      </p:sp>
      <p:sp>
        <p:nvSpPr>
          <p:cNvPr id="362" name="Google Shape;36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393035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3794276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2021292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1788018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65263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320481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4430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1420794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746318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tro cover">
  <p:cSld name="Intro cover">
    <p:spTree>
      <p:nvGrpSpPr>
        <p:cNvPr id="1" name="Shape 24"/>
        <p:cNvGrpSpPr/>
        <p:nvPr/>
      </p:nvGrpSpPr>
      <p:grpSpPr>
        <a:xfrm>
          <a:off x="0" y="0"/>
          <a:ext cx="0" cy="0"/>
          <a:chOff x="0" y="0"/>
          <a:chExt cx="0" cy="0"/>
        </a:xfrm>
      </p:grpSpPr>
      <p:sp>
        <p:nvSpPr>
          <p:cNvPr id="25" name="Google Shape;25;p21"/>
          <p:cNvSpPr/>
          <p:nvPr/>
        </p:nvSpPr>
        <p:spPr>
          <a:xfrm rot="6866652">
            <a:off x="1721927" y="-4437494"/>
            <a:ext cx="9183179" cy="13577281"/>
          </a:xfrm>
          <a:custGeom>
            <a:avLst/>
            <a:gdLst/>
            <a:ahLst/>
            <a:cxnLst/>
            <a:rect l="l" t="t" r="r" b="b"/>
            <a:pathLst>
              <a:path w="13464022" h="19906484" extrusionOk="0">
                <a:moveTo>
                  <a:pt x="0" y="0"/>
                </a:moveTo>
                <a:lnTo>
                  <a:pt x="13464022" y="0"/>
                </a:lnTo>
                <a:lnTo>
                  <a:pt x="13464022" y="19906484"/>
                </a:lnTo>
                <a:lnTo>
                  <a:pt x="0" y="19906484"/>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26;p21"/>
          <p:cNvSpPr/>
          <p:nvPr/>
        </p:nvSpPr>
        <p:spPr>
          <a:xfrm>
            <a:off x="10414" y="6151028"/>
            <a:ext cx="3171463" cy="706972"/>
          </a:xfrm>
          <a:custGeom>
            <a:avLst/>
            <a:gdLst/>
            <a:ahLst/>
            <a:cxnLst/>
            <a:rect l="l" t="t" r="r" b="b"/>
            <a:pathLst>
              <a:path w="4847341" h="1080553" extrusionOk="0">
                <a:moveTo>
                  <a:pt x="0" y="0"/>
                </a:moveTo>
                <a:lnTo>
                  <a:pt x="4847341" y="0"/>
                </a:lnTo>
                <a:lnTo>
                  <a:pt x="4847341" y="1080554"/>
                </a:lnTo>
                <a:lnTo>
                  <a:pt x="0" y="108055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27;p21"/>
          <p:cNvSpPr txBox="1"/>
          <p:nvPr/>
        </p:nvSpPr>
        <p:spPr>
          <a:xfrm>
            <a:off x="6712611" y="6023068"/>
            <a:ext cx="5479389" cy="962892"/>
          </a:xfrm>
          <a:prstGeom prst="rect">
            <a:avLst/>
          </a:prstGeom>
          <a:noFill/>
          <a:ln>
            <a:noFill/>
          </a:ln>
        </p:spPr>
        <p:txBody>
          <a:bodyPr spcFirstLastPara="1" wrap="square" lIns="0" tIns="0" rIns="0" bIns="0" anchor="t" anchorCtr="0">
            <a:spAutoFit/>
          </a:bodyPr>
          <a:lstStyle/>
          <a:p>
            <a:pPr marL="0" marR="0" lvl="0" indent="0" algn="l" rtl="0">
              <a:lnSpc>
                <a:spcPct val="140500"/>
              </a:lnSpc>
              <a:spcBef>
                <a:spcPts val="0"/>
              </a:spcBef>
              <a:spcAft>
                <a:spcPts val="0"/>
              </a:spcAft>
              <a:buNone/>
            </a:pPr>
            <a:endParaRPr sz="1800">
              <a:solidFill>
                <a:schemeClr val="dk1"/>
              </a:solidFill>
              <a:latin typeface="Arial"/>
              <a:ea typeface="Arial"/>
              <a:cs typeface="Arial"/>
              <a:sym typeface="Arial"/>
            </a:endParaRPr>
          </a:p>
          <a:p>
            <a:pPr marL="0" marR="0" lvl="0" indent="0" algn="l" rtl="0">
              <a:lnSpc>
                <a:spcPct val="140500"/>
              </a:lnSpc>
              <a:spcBef>
                <a:spcPts val="0"/>
              </a:spcBef>
              <a:spcAft>
                <a:spcPts val="0"/>
              </a:spcAft>
              <a:buNone/>
            </a:pPr>
            <a:r>
              <a:rPr lang="en-GB" sz="1800">
                <a:solidFill>
                  <a:srgbClr val="000000"/>
                </a:solidFill>
                <a:latin typeface="Arial"/>
                <a:ea typeface="Arial"/>
                <a:cs typeface="Arial"/>
                <a:sym typeface="Arial"/>
              </a:rPr>
              <a:t>Project №2022-1-RO01-KA220-VET-000089776</a:t>
            </a:r>
            <a:endParaRPr/>
          </a:p>
          <a:p>
            <a:pPr marL="0" marR="0" lvl="0" indent="0" algn="l" rtl="0">
              <a:lnSpc>
                <a:spcPct val="103014"/>
              </a:lnSpc>
              <a:spcBef>
                <a:spcPts val="0"/>
              </a:spcBef>
              <a:spcAft>
                <a:spcPts val="0"/>
              </a:spcAft>
              <a:buNone/>
            </a:pPr>
            <a:endParaRPr sz="2455">
              <a:solidFill>
                <a:srgbClr val="000000"/>
              </a:solidFill>
              <a:latin typeface="Open Sans"/>
              <a:ea typeface="Open Sans"/>
              <a:cs typeface="Open Sans"/>
              <a:sym typeface="Open Sans"/>
            </a:endParaRPr>
          </a:p>
        </p:txBody>
      </p:sp>
      <p:pic>
        <p:nvPicPr>
          <p:cNvPr id="28" name="Google Shape;28;p21"/>
          <p:cNvPicPr preferRelativeResize="0"/>
          <p:nvPr/>
        </p:nvPicPr>
        <p:blipFill rotWithShape="1">
          <a:blip r:embed="rId4">
            <a:alphaModFix/>
          </a:blip>
          <a:srcRect/>
          <a:stretch/>
        </p:blipFill>
        <p:spPr>
          <a:xfrm>
            <a:off x="1596146" y="1349396"/>
            <a:ext cx="4499854" cy="4499854"/>
          </a:xfrm>
          <a:prstGeom prst="rect">
            <a:avLst/>
          </a:prstGeom>
          <a:noFill/>
          <a:ln>
            <a:noFill/>
          </a:ln>
        </p:spPr>
      </p:pic>
      <p:sp>
        <p:nvSpPr>
          <p:cNvPr id="29" name="Google Shape;29;p21"/>
          <p:cNvSpPr txBox="1"/>
          <p:nvPr/>
        </p:nvSpPr>
        <p:spPr>
          <a:xfrm>
            <a:off x="6313516" y="2537494"/>
            <a:ext cx="3657607"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a:solidFill>
                  <a:srgbClr val="000000"/>
                </a:solidFill>
                <a:latin typeface="Play"/>
                <a:ea typeface="Play"/>
                <a:cs typeface="Play"/>
                <a:sym typeface="Play"/>
              </a:rPr>
              <a:t>PHYSICAL EDUCATION OF ELDERS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500"/>
                                        <p:tgtEl>
                                          <p:spTgt spid="25"/>
                                        </p:tgtEl>
                                      </p:cBhvr>
                                    </p:animEffect>
                                  </p:childTnLst>
                                </p:cTn>
                              </p:par>
                              <p:par>
                                <p:cTn id="8" presetID="10" presetClass="entr" presetSubtype="0" fill="hold" nodeType="withEffect">
                                  <p:stCondLst>
                                    <p:cond delay="25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250"/>
                                        <p:tgtEl>
                                          <p:spTgt spid="28"/>
                                        </p:tgtEl>
                                      </p:cBhvr>
                                    </p:animEffect>
                                  </p:childTnLst>
                                </p:cTn>
                              </p:par>
                              <p:par>
                                <p:cTn id="11" presetID="10" presetClass="entr" presetSubtype="0" fill="hold" nodeType="withEffect">
                                  <p:stCondLst>
                                    <p:cond delay="25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10" presetClass="entr" presetSubtype="0" fill="hold" nodeType="with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childTnLst>
                                </p:cTn>
                              </p:par>
                              <p:par>
                                <p:cTn id="17" presetID="10" presetClass="entr" presetSubtype="0" fill="hold" nodeType="withEffect">
                                  <p:stCondLst>
                                    <p:cond delay="5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5"/>
        <p:cNvGrpSpPr/>
        <p:nvPr/>
      </p:nvGrpSpPr>
      <p:grpSpPr>
        <a:xfrm>
          <a:off x="0" y="0"/>
          <a:ext cx="0" cy="0"/>
          <a:chOff x="0" y="0"/>
          <a:chExt cx="0" cy="0"/>
        </a:xfrm>
      </p:grpSpPr>
      <p:sp>
        <p:nvSpPr>
          <p:cNvPr id="106" name="Google Shape;10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8" name="Google Shape;108;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9" name="Google Shape;10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2"/>
        <p:cNvGrpSpPr/>
        <p:nvPr/>
      </p:nvGrpSpPr>
      <p:grpSpPr>
        <a:xfrm>
          <a:off x="0" y="0"/>
          <a:ext cx="0" cy="0"/>
          <a:chOff x="0" y="0"/>
          <a:chExt cx="0" cy="0"/>
        </a:xfrm>
      </p:grpSpPr>
      <p:sp>
        <p:nvSpPr>
          <p:cNvPr id="113" name="Google Shape;113;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3"/>
          <p:cNvSpPr>
            <a:spLocks noGrp="1"/>
          </p:cNvSpPr>
          <p:nvPr>
            <p:ph type="pic" idx="2"/>
          </p:nvPr>
        </p:nvSpPr>
        <p:spPr>
          <a:xfrm>
            <a:off x="5183188" y="987425"/>
            <a:ext cx="6172200" cy="4873625"/>
          </a:xfrm>
          <a:prstGeom prst="rect">
            <a:avLst/>
          </a:prstGeom>
          <a:noFill/>
          <a:ln>
            <a:noFill/>
          </a:ln>
        </p:spPr>
      </p:sp>
      <p:sp>
        <p:nvSpPr>
          <p:cNvPr id="115" name="Google Shape;115;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6" name="Google Shape;11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9"/>
        <p:cNvGrpSpPr/>
        <p:nvPr/>
      </p:nvGrpSpPr>
      <p:grpSpPr>
        <a:xfrm>
          <a:off x="0" y="0"/>
          <a:ext cx="0" cy="0"/>
          <a:chOff x="0" y="0"/>
          <a:chExt cx="0" cy="0"/>
        </a:xfrm>
      </p:grpSpPr>
      <p:sp>
        <p:nvSpPr>
          <p:cNvPr id="120" name="Google Shape;12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5"/>
        <p:cNvGrpSpPr/>
        <p:nvPr/>
      </p:nvGrpSpPr>
      <p:grpSpPr>
        <a:xfrm>
          <a:off x="0" y="0"/>
          <a:ext cx="0" cy="0"/>
          <a:chOff x="0" y="0"/>
          <a:chExt cx="0" cy="0"/>
        </a:xfrm>
      </p:grpSpPr>
      <p:sp>
        <p:nvSpPr>
          <p:cNvPr id="126" name="Google Shape;126;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Intestazione sezione">
  <p:cSld name="Intestazione sezione">
    <p:bg>
      <p:bgPr>
        <a:solidFill>
          <a:schemeClr val="lt2"/>
        </a:solidFill>
        <a:effectLst/>
      </p:bgPr>
    </p:bg>
    <p:spTree>
      <p:nvGrpSpPr>
        <p:cNvPr id="1" name="Shape 131"/>
        <p:cNvGrpSpPr/>
        <p:nvPr/>
      </p:nvGrpSpPr>
      <p:grpSpPr>
        <a:xfrm>
          <a:off x="0" y="0"/>
          <a:ext cx="0" cy="0"/>
          <a:chOff x="0" y="0"/>
          <a:chExt cx="0" cy="0"/>
        </a:xfrm>
      </p:grpSpPr>
      <p:sp>
        <p:nvSpPr>
          <p:cNvPr id="132" name="Google Shape;132;p36"/>
          <p:cNvSpPr/>
          <p:nvPr/>
        </p:nvSpPr>
        <p:spPr>
          <a:xfrm>
            <a:off x="136565" y="131359"/>
            <a:ext cx="11907636" cy="6590991"/>
          </a:xfrm>
          <a:prstGeom prst="rect">
            <a:avLst/>
          </a:prstGeom>
          <a:solidFill>
            <a:srgbClr val="2A8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6"/>
          <p:cNvSpPr/>
          <p:nvPr/>
        </p:nvSpPr>
        <p:spPr>
          <a:xfrm rot="10800000">
            <a:off x="10517008" y="-196912"/>
            <a:ext cx="2377188" cy="2377188"/>
          </a:xfrm>
          <a:custGeom>
            <a:avLst/>
            <a:gdLst/>
            <a:ahLst/>
            <a:cxnLst/>
            <a:rect l="l" t="t" r="r" b="b"/>
            <a:pathLst>
              <a:path w="3559662" h="3559662" extrusionOk="0">
                <a:moveTo>
                  <a:pt x="0" y="0"/>
                </a:moveTo>
                <a:lnTo>
                  <a:pt x="3559662" y="0"/>
                </a:lnTo>
                <a:lnTo>
                  <a:pt x="3559662" y="3559662"/>
                </a:lnTo>
                <a:lnTo>
                  <a:pt x="0" y="3559662"/>
                </a:lnTo>
                <a:lnTo>
                  <a:pt x="0" y="0"/>
                </a:lnTo>
                <a:close/>
              </a:path>
            </a:pathLst>
          </a:custGeom>
          <a:blipFill rotWithShape="1">
            <a:blip r:embed="rId2">
              <a:alphaModFix/>
            </a:blip>
            <a:stretch>
              <a:fillRect/>
            </a:stretch>
          </a:blipFill>
          <a:ln>
            <a:noFill/>
          </a:ln>
        </p:spPr>
      </p:sp>
      <p:sp>
        <p:nvSpPr>
          <p:cNvPr id="134" name="Google Shape;134;p36"/>
          <p:cNvSpPr/>
          <p:nvPr/>
        </p:nvSpPr>
        <p:spPr>
          <a:xfrm>
            <a:off x="-335666" y="-314887"/>
            <a:ext cx="1132540" cy="113254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4C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6"/>
          <p:cNvSpPr/>
          <p:nvPr/>
        </p:nvSpPr>
        <p:spPr>
          <a:xfrm>
            <a:off x="10708901" y="1581620"/>
            <a:ext cx="800983" cy="800983"/>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6"/>
          <p:cNvSpPr/>
          <p:nvPr/>
        </p:nvSpPr>
        <p:spPr>
          <a:xfrm>
            <a:off x="8766859" y="5831860"/>
            <a:ext cx="2938743" cy="2938743"/>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6"/>
          <p:cNvSpPr txBox="1">
            <a:spLocks noGrp="1"/>
          </p:cNvSpPr>
          <p:nvPr>
            <p:ph type="title"/>
          </p:nvPr>
        </p:nvSpPr>
        <p:spPr>
          <a:xfrm>
            <a:off x="469348" y="2634033"/>
            <a:ext cx="6739317" cy="15899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400"/>
              <a:buFont typeface="Pla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6"/>
          <p:cNvSpPr txBox="1">
            <a:spLocks noGrp="1"/>
          </p:cNvSpPr>
          <p:nvPr>
            <p:ph type="body" idx="1"/>
          </p:nvPr>
        </p:nvSpPr>
        <p:spPr>
          <a:xfrm>
            <a:off x="469348" y="4275427"/>
            <a:ext cx="6739317" cy="179394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9" name="Google Shape;139;p36"/>
          <p:cNvPicPr preferRelativeResize="0"/>
          <p:nvPr/>
        </p:nvPicPr>
        <p:blipFill rotWithShape="1">
          <a:blip r:embed="rId3">
            <a:alphaModFix/>
          </a:blip>
          <a:srcRect/>
          <a:stretch/>
        </p:blipFill>
        <p:spPr>
          <a:xfrm>
            <a:off x="119193" y="6391842"/>
            <a:ext cx="1598370" cy="356616"/>
          </a:xfrm>
          <a:prstGeom prst="rect">
            <a:avLst/>
          </a:prstGeom>
          <a:noFill/>
          <a:ln>
            <a:noFill/>
          </a:ln>
        </p:spPr>
      </p:pic>
      <p:pic>
        <p:nvPicPr>
          <p:cNvPr id="140" name="Google Shape;140;p36"/>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Due contenuti">
  <p:cSld name="Due contenuti">
    <p:spTree>
      <p:nvGrpSpPr>
        <p:cNvPr id="1" name="Shape 141"/>
        <p:cNvGrpSpPr/>
        <p:nvPr/>
      </p:nvGrpSpPr>
      <p:grpSpPr>
        <a:xfrm>
          <a:off x="0" y="0"/>
          <a:ext cx="0" cy="0"/>
          <a:chOff x="0" y="0"/>
          <a:chExt cx="0" cy="0"/>
        </a:xfrm>
      </p:grpSpPr>
      <p:sp>
        <p:nvSpPr>
          <p:cNvPr id="142" name="Google Shape;142;p37"/>
          <p:cNvSpPr/>
          <p:nvPr/>
        </p:nvSpPr>
        <p:spPr>
          <a:xfrm>
            <a:off x="-2353534" y="2493183"/>
            <a:ext cx="2868775" cy="2868775"/>
          </a:xfrm>
          <a:custGeom>
            <a:avLst/>
            <a:gdLst/>
            <a:ahLst/>
            <a:cxnLst/>
            <a:rect l="l" t="t" r="r" b="b"/>
            <a:pathLst>
              <a:path w="4305109" h="4305109" extrusionOk="0">
                <a:moveTo>
                  <a:pt x="0" y="0"/>
                </a:moveTo>
                <a:lnTo>
                  <a:pt x="4305109" y="0"/>
                </a:lnTo>
                <a:lnTo>
                  <a:pt x="4305109" y="4305109"/>
                </a:lnTo>
                <a:lnTo>
                  <a:pt x="0" y="4305109"/>
                </a:lnTo>
                <a:lnTo>
                  <a:pt x="0" y="0"/>
                </a:lnTo>
                <a:close/>
              </a:path>
            </a:pathLst>
          </a:custGeom>
          <a:blipFill rotWithShape="1">
            <a:blip r:embed="rId2">
              <a:alphaModFix/>
            </a:blip>
            <a:stretch>
              <a:fillRect/>
            </a:stretch>
          </a:blipFill>
          <a:ln>
            <a:noFill/>
          </a:ln>
        </p:spPr>
      </p:sp>
      <p:sp>
        <p:nvSpPr>
          <p:cNvPr id="143" name="Google Shape;143;p37"/>
          <p:cNvSpPr/>
          <p:nvPr/>
        </p:nvSpPr>
        <p:spPr>
          <a:xfrm>
            <a:off x="11606349" y="-203875"/>
            <a:ext cx="799246" cy="79924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A8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7"/>
          <p:cNvSpPr/>
          <p:nvPr/>
        </p:nvSpPr>
        <p:spPr>
          <a:xfrm>
            <a:off x="10539785" y="5589460"/>
            <a:ext cx="2932374" cy="2932373"/>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7"/>
          <p:cNvSpPr txBox="1">
            <a:spLocks noGrp="1"/>
          </p:cNvSpPr>
          <p:nvPr>
            <p:ph type="body" idx="1"/>
          </p:nvPr>
        </p:nvSpPr>
        <p:spPr>
          <a:xfrm>
            <a:off x="819491" y="2762848"/>
            <a:ext cx="5092083" cy="336363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37"/>
          <p:cNvSpPr txBox="1">
            <a:spLocks noGrp="1"/>
          </p:cNvSpPr>
          <p:nvPr>
            <p:ph type="body" idx="2"/>
          </p:nvPr>
        </p:nvSpPr>
        <p:spPr>
          <a:xfrm>
            <a:off x="6230180" y="2793225"/>
            <a:ext cx="5092083" cy="333325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37"/>
          <p:cNvSpPr txBox="1">
            <a:spLocks noGrp="1"/>
          </p:cNvSpPr>
          <p:nvPr>
            <p:ph type="title"/>
          </p:nvPr>
        </p:nvSpPr>
        <p:spPr>
          <a:xfrm>
            <a:off x="469348" y="466344"/>
            <a:ext cx="6739317" cy="15899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37"/>
          <p:cNvSpPr txBox="1">
            <a:spLocks noGrp="1"/>
          </p:cNvSpPr>
          <p:nvPr>
            <p:ph type="body" idx="3"/>
          </p:nvPr>
        </p:nvSpPr>
        <p:spPr>
          <a:xfrm>
            <a:off x="469347" y="2056277"/>
            <a:ext cx="6739317" cy="55375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sz="2800">
                <a:solidFill>
                  <a:schemeClr val="accent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9" name="Google Shape;149;p37"/>
          <p:cNvPicPr preferRelativeResize="0"/>
          <p:nvPr/>
        </p:nvPicPr>
        <p:blipFill rotWithShape="1">
          <a:blip r:embed="rId3">
            <a:alphaModFix/>
          </a:blip>
          <a:srcRect/>
          <a:stretch/>
        </p:blipFill>
        <p:spPr>
          <a:xfrm>
            <a:off x="118872" y="6391656"/>
            <a:ext cx="1592010" cy="353780"/>
          </a:xfrm>
          <a:prstGeom prst="rect">
            <a:avLst/>
          </a:prstGeom>
          <a:noFill/>
          <a:ln>
            <a:noFill/>
          </a:ln>
        </p:spPr>
      </p:pic>
      <p:pic>
        <p:nvPicPr>
          <p:cNvPr id="150" name="Google Shape;150;p37"/>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Immagine con didascalia">
  <p:cSld name="Immagine con didascalia">
    <p:bg>
      <p:bgPr>
        <a:solidFill>
          <a:schemeClr val="accent5"/>
        </a:solidFill>
        <a:effectLst/>
      </p:bgPr>
    </p:bg>
    <p:spTree>
      <p:nvGrpSpPr>
        <p:cNvPr id="1" name="Shape 151"/>
        <p:cNvGrpSpPr/>
        <p:nvPr/>
      </p:nvGrpSpPr>
      <p:grpSpPr>
        <a:xfrm>
          <a:off x="0" y="0"/>
          <a:ext cx="0" cy="0"/>
          <a:chOff x="0" y="0"/>
          <a:chExt cx="0" cy="0"/>
        </a:xfrm>
      </p:grpSpPr>
      <p:sp>
        <p:nvSpPr>
          <p:cNvPr id="152" name="Google Shape;152;p38"/>
          <p:cNvSpPr/>
          <p:nvPr/>
        </p:nvSpPr>
        <p:spPr>
          <a:xfrm rot="10800000">
            <a:off x="7526012" y="6038738"/>
            <a:ext cx="1563654" cy="1563653"/>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8"/>
          <p:cNvSpPr/>
          <p:nvPr/>
        </p:nvSpPr>
        <p:spPr>
          <a:xfrm rot="10800000">
            <a:off x="10819341" y="-1018708"/>
            <a:ext cx="2926500" cy="2926500"/>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8"/>
          <p:cNvSpPr/>
          <p:nvPr/>
        </p:nvSpPr>
        <p:spPr>
          <a:xfrm rot="10800000">
            <a:off x="-563237" y="5564816"/>
            <a:ext cx="2367284" cy="2367284"/>
          </a:xfrm>
          <a:custGeom>
            <a:avLst/>
            <a:gdLst/>
            <a:ahLst/>
            <a:cxnLst/>
            <a:rect l="l" t="t" r="r" b="b"/>
            <a:pathLst>
              <a:path w="3559662" h="3559662" extrusionOk="0">
                <a:moveTo>
                  <a:pt x="0" y="0"/>
                </a:moveTo>
                <a:lnTo>
                  <a:pt x="3559662" y="0"/>
                </a:lnTo>
                <a:lnTo>
                  <a:pt x="3559662" y="3559662"/>
                </a:lnTo>
                <a:lnTo>
                  <a:pt x="0" y="3559662"/>
                </a:lnTo>
                <a:lnTo>
                  <a:pt x="0" y="0"/>
                </a:lnTo>
                <a:close/>
              </a:path>
            </a:pathLst>
          </a:custGeom>
          <a:blipFill rotWithShape="1">
            <a:blip r:embed="rId2">
              <a:alphaModFix/>
            </a:blip>
            <a:stretch>
              <a:fillRect/>
            </a:stretch>
          </a:blipFill>
          <a:ln>
            <a:noFill/>
          </a:ln>
        </p:spPr>
      </p:sp>
      <p:sp>
        <p:nvSpPr>
          <p:cNvPr id="155" name="Google Shape;155;p38"/>
          <p:cNvSpPr>
            <a:spLocks noGrp="1"/>
          </p:cNvSpPr>
          <p:nvPr>
            <p:ph type="pic" idx="2"/>
          </p:nvPr>
        </p:nvSpPr>
        <p:spPr>
          <a:xfrm>
            <a:off x="5183188" y="457201"/>
            <a:ext cx="6172200" cy="5669282"/>
          </a:xfrm>
          <a:prstGeom prst="rect">
            <a:avLst/>
          </a:prstGeom>
          <a:noFill/>
          <a:ln>
            <a:noFill/>
          </a:ln>
        </p:spPr>
      </p:sp>
      <p:sp>
        <p:nvSpPr>
          <p:cNvPr id="156" name="Google Shape;156;p38"/>
          <p:cNvSpPr txBox="1">
            <a:spLocks noGrp="1"/>
          </p:cNvSpPr>
          <p:nvPr>
            <p:ph type="body" idx="1"/>
          </p:nvPr>
        </p:nvSpPr>
        <p:spPr>
          <a:xfrm>
            <a:off x="469348" y="2057400"/>
            <a:ext cx="430267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7" name="Google Shape;157;p38"/>
          <p:cNvSpPr txBox="1"/>
          <p:nvPr/>
        </p:nvSpPr>
        <p:spPr>
          <a:xfrm>
            <a:off x="469348" y="457200"/>
            <a:ext cx="4302677" cy="16002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Play"/>
              <a:buNone/>
            </a:pPr>
            <a:r>
              <a:rPr lang="en-GB" sz="3200">
                <a:solidFill>
                  <a:schemeClr val="lt1"/>
                </a:solidFill>
                <a:latin typeface="Play"/>
                <a:ea typeface="Play"/>
                <a:cs typeface="Play"/>
                <a:sym typeface="Play"/>
              </a:rPr>
              <a:t>CLICK TO EDIT MASTER TITLE STYLE</a:t>
            </a:r>
            <a:endParaRPr/>
          </a:p>
        </p:txBody>
      </p:sp>
      <p:pic>
        <p:nvPicPr>
          <p:cNvPr id="158" name="Google Shape;158;p38"/>
          <p:cNvPicPr preferRelativeResize="0"/>
          <p:nvPr/>
        </p:nvPicPr>
        <p:blipFill rotWithShape="1">
          <a:blip r:embed="rId3">
            <a:alphaModFix/>
          </a:blip>
          <a:srcRect/>
          <a:stretch/>
        </p:blipFill>
        <p:spPr>
          <a:xfrm>
            <a:off x="119193" y="6391842"/>
            <a:ext cx="1598370" cy="356616"/>
          </a:xfrm>
          <a:prstGeom prst="rect">
            <a:avLst/>
          </a:prstGeom>
          <a:noFill/>
          <a:ln>
            <a:noFill/>
          </a:ln>
        </p:spPr>
      </p:pic>
      <p:pic>
        <p:nvPicPr>
          <p:cNvPr id="159" name="Google Shape;159;p38"/>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3 Column Picture with Caption">
  <p:cSld name="3 Column Picture with Caption">
    <p:spTree>
      <p:nvGrpSpPr>
        <p:cNvPr id="1" name="Shape 160"/>
        <p:cNvGrpSpPr/>
        <p:nvPr/>
      </p:nvGrpSpPr>
      <p:grpSpPr>
        <a:xfrm>
          <a:off x="0" y="0"/>
          <a:ext cx="0" cy="0"/>
          <a:chOff x="0" y="0"/>
          <a:chExt cx="0" cy="0"/>
        </a:xfrm>
      </p:grpSpPr>
      <p:sp>
        <p:nvSpPr>
          <p:cNvPr id="161" name="Google Shape;161;p39"/>
          <p:cNvSpPr/>
          <p:nvPr/>
        </p:nvSpPr>
        <p:spPr>
          <a:xfrm>
            <a:off x="-2034429" y="-526338"/>
            <a:ext cx="2453529" cy="2453529"/>
          </a:xfrm>
          <a:custGeom>
            <a:avLst/>
            <a:gdLst/>
            <a:ahLst/>
            <a:cxnLst/>
            <a:rect l="l" t="t" r="r" b="b"/>
            <a:pathLst>
              <a:path w="3657409" h="3657409" extrusionOk="0">
                <a:moveTo>
                  <a:pt x="0" y="0"/>
                </a:moveTo>
                <a:lnTo>
                  <a:pt x="3657409" y="0"/>
                </a:lnTo>
                <a:lnTo>
                  <a:pt x="3657409" y="3657410"/>
                </a:lnTo>
                <a:lnTo>
                  <a:pt x="0" y="3657410"/>
                </a:lnTo>
                <a:lnTo>
                  <a:pt x="0" y="0"/>
                </a:lnTo>
                <a:close/>
              </a:path>
            </a:pathLst>
          </a:custGeom>
          <a:blipFill rotWithShape="1">
            <a:blip r:embed="rId2">
              <a:alphaModFix/>
            </a:blip>
            <a:stretch>
              <a:fillRect/>
            </a:stretch>
          </a:blipFill>
          <a:ln>
            <a:noFill/>
          </a:ln>
        </p:spPr>
      </p:sp>
      <p:sp>
        <p:nvSpPr>
          <p:cNvPr id="162" name="Google Shape;162;p39"/>
          <p:cNvSpPr>
            <a:spLocks noGrp="1"/>
          </p:cNvSpPr>
          <p:nvPr>
            <p:ph type="pic" idx="2"/>
          </p:nvPr>
        </p:nvSpPr>
        <p:spPr>
          <a:xfrm>
            <a:off x="662537" y="1402903"/>
            <a:ext cx="3284538" cy="3027362"/>
          </a:xfrm>
          <a:prstGeom prst="rect">
            <a:avLst/>
          </a:prstGeom>
          <a:noFill/>
          <a:ln>
            <a:noFill/>
          </a:ln>
        </p:spPr>
      </p:sp>
      <p:sp>
        <p:nvSpPr>
          <p:cNvPr id="163" name="Google Shape;163;p39"/>
          <p:cNvSpPr>
            <a:spLocks noGrp="1"/>
          </p:cNvSpPr>
          <p:nvPr>
            <p:ph type="pic" idx="3"/>
          </p:nvPr>
        </p:nvSpPr>
        <p:spPr>
          <a:xfrm>
            <a:off x="4453731" y="1402903"/>
            <a:ext cx="3284538" cy="3027362"/>
          </a:xfrm>
          <a:prstGeom prst="rect">
            <a:avLst/>
          </a:prstGeom>
          <a:noFill/>
          <a:ln>
            <a:noFill/>
          </a:ln>
        </p:spPr>
      </p:sp>
      <p:sp>
        <p:nvSpPr>
          <p:cNvPr id="164" name="Google Shape;164;p39"/>
          <p:cNvSpPr>
            <a:spLocks noGrp="1"/>
          </p:cNvSpPr>
          <p:nvPr>
            <p:ph type="pic" idx="4"/>
          </p:nvPr>
        </p:nvSpPr>
        <p:spPr>
          <a:xfrm>
            <a:off x="8244925" y="1402903"/>
            <a:ext cx="3284538" cy="3027362"/>
          </a:xfrm>
          <a:prstGeom prst="rect">
            <a:avLst/>
          </a:prstGeom>
          <a:noFill/>
          <a:ln>
            <a:noFill/>
          </a:ln>
        </p:spPr>
      </p:sp>
      <p:sp>
        <p:nvSpPr>
          <p:cNvPr id="165" name="Google Shape;165;p39"/>
          <p:cNvSpPr txBox="1">
            <a:spLocks noGrp="1"/>
          </p:cNvSpPr>
          <p:nvPr>
            <p:ph type="title"/>
          </p:nvPr>
        </p:nvSpPr>
        <p:spPr>
          <a:xfrm>
            <a:off x="662537" y="527357"/>
            <a:ext cx="8230769" cy="79541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39"/>
          <p:cNvSpPr txBox="1">
            <a:spLocks noGrp="1"/>
          </p:cNvSpPr>
          <p:nvPr>
            <p:ph type="body" idx="1"/>
          </p:nvPr>
        </p:nvSpPr>
        <p:spPr>
          <a:xfrm>
            <a:off x="662537" y="4530616"/>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39"/>
          <p:cNvSpPr txBox="1">
            <a:spLocks noGrp="1"/>
          </p:cNvSpPr>
          <p:nvPr>
            <p:ph type="body" idx="5"/>
          </p:nvPr>
        </p:nvSpPr>
        <p:spPr>
          <a:xfrm>
            <a:off x="4453731" y="4553951"/>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39"/>
          <p:cNvSpPr txBox="1">
            <a:spLocks noGrp="1"/>
          </p:cNvSpPr>
          <p:nvPr>
            <p:ph type="body" idx="6"/>
          </p:nvPr>
        </p:nvSpPr>
        <p:spPr>
          <a:xfrm>
            <a:off x="8244925" y="4577287"/>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9" name="Google Shape;169;p39"/>
          <p:cNvPicPr preferRelativeResize="0"/>
          <p:nvPr/>
        </p:nvPicPr>
        <p:blipFill rotWithShape="1">
          <a:blip r:embed="rId3">
            <a:alphaModFix/>
          </a:blip>
          <a:srcRect/>
          <a:stretch/>
        </p:blipFill>
        <p:spPr>
          <a:xfrm>
            <a:off x="118872" y="6391656"/>
            <a:ext cx="1592010" cy="353780"/>
          </a:xfrm>
          <a:prstGeom prst="rect">
            <a:avLst/>
          </a:prstGeom>
          <a:noFill/>
          <a:ln>
            <a:noFill/>
          </a:ln>
        </p:spPr>
      </p:pic>
      <p:sp>
        <p:nvSpPr>
          <p:cNvPr id="170" name="Google Shape;170;p39"/>
          <p:cNvSpPr/>
          <p:nvPr/>
        </p:nvSpPr>
        <p:spPr>
          <a:xfrm>
            <a:off x="11720535" y="527357"/>
            <a:ext cx="1266258" cy="126625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9"/>
          <p:cNvSpPr/>
          <p:nvPr/>
        </p:nvSpPr>
        <p:spPr>
          <a:xfrm>
            <a:off x="10504864" y="-1770634"/>
            <a:ext cx="2952056" cy="295205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 name="Google Shape;172;p39"/>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apositiva titolo">
  <p:cSld name="Diapositiva titolo">
    <p:spTree>
      <p:nvGrpSpPr>
        <p:cNvPr id="1" name="Shape 30"/>
        <p:cNvGrpSpPr/>
        <p:nvPr/>
      </p:nvGrpSpPr>
      <p:grpSpPr>
        <a:xfrm>
          <a:off x="0" y="0"/>
          <a:ext cx="0" cy="0"/>
          <a:chOff x="0" y="0"/>
          <a:chExt cx="0" cy="0"/>
        </a:xfrm>
      </p:grpSpPr>
      <p:sp>
        <p:nvSpPr>
          <p:cNvPr id="31" name="Google Shape;31;p22"/>
          <p:cNvSpPr/>
          <p:nvPr/>
        </p:nvSpPr>
        <p:spPr>
          <a:xfrm>
            <a:off x="8720454" y="2794301"/>
            <a:ext cx="5158628" cy="5158628"/>
          </a:xfrm>
          <a:custGeom>
            <a:avLst/>
            <a:gdLst/>
            <a:ahLst/>
            <a:cxnLst/>
            <a:rect l="l" t="t" r="r" b="b"/>
            <a:pathLst>
              <a:path w="7730836" h="7730836" extrusionOk="0">
                <a:moveTo>
                  <a:pt x="0" y="0"/>
                </a:moveTo>
                <a:lnTo>
                  <a:pt x="7730836" y="0"/>
                </a:lnTo>
                <a:lnTo>
                  <a:pt x="7730836" y="7730837"/>
                </a:lnTo>
                <a:lnTo>
                  <a:pt x="0" y="7730837"/>
                </a:lnTo>
                <a:lnTo>
                  <a:pt x="0" y="0"/>
                </a:lnTo>
                <a:close/>
              </a:path>
            </a:pathLst>
          </a:custGeom>
          <a:blipFill rotWithShape="1">
            <a:blip r:embed="rId2">
              <a:alphaModFix/>
            </a:blip>
            <a:stretch>
              <a:fillRect/>
            </a:stretch>
          </a:blipFill>
          <a:ln>
            <a:noFill/>
          </a:ln>
        </p:spPr>
      </p:sp>
      <p:sp>
        <p:nvSpPr>
          <p:cNvPr id="32" name="Google Shape;32;p22"/>
          <p:cNvSpPr/>
          <p:nvPr/>
        </p:nvSpPr>
        <p:spPr>
          <a:xfrm>
            <a:off x="9864504" y="2087071"/>
            <a:ext cx="1688206" cy="16882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E3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2"/>
          <p:cNvGrpSpPr/>
          <p:nvPr/>
        </p:nvGrpSpPr>
        <p:grpSpPr>
          <a:xfrm>
            <a:off x="-380551" y="-774421"/>
            <a:ext cx="2375289" cy="2577455"/>
            <a:chOff x="0" y="0"/>
            <a:chExt cx="4746217" cy="5150176"/>
          </a:xfrm>
        </p:grpSpPr>
        <p:sp>
          <p:nvSpPr>
            <p:cNvPr id="34" name="Google Shape;34;p22"/>
            <p:cNvSpPr/>
            <p:nvPr/>
          </p:nvSpPr>
          <p:spPr>
            <a:xfrm rot="10800000">
              <a:off x="0" y="0"/>
              <a:ext cx="4746217" cy="4746217"/>
            </a:xfrm>
            <a:custGeom>
              <a:avLst/>
              <a:gdLst/>
              <a:ahLst/>
              <a:cxnLst/>
              <a:rect l="l" t="t" r="r" b="b"/>
              <a:pathLst>
                <a:path w="4746217" h="4746217" extrusionOk="0">
                  <a:moveTo>
                    <a:pt x="0" y="0"/>
                  </a:moveTo>
                  <a:lnTo>
                    <a:pt x="4746217" y="0"/>
                  </a:lnTo>
                  <a:lnTo>
                    <a:pt x="4746217" y="4746217"/>
                  </a:lnTo>
                  <a:lnTo>
                    <a:pt x="0" y="4746217"/>
                  </a:lnTo>
                  <a:lnTo>
                    <a:pt x="0" y="0"/>
                  </a:lnTo>
                  <a:close/>
                </a:path>
              </a:pathLst>
            </a:custGeom>
            <a:blipFill rotWithShape="1">
              <a:blip r:embed="rId3">
                <a:alphaModFix/>
              </a:blip>
              <a:stretch>
                <a:fillRect/>
              </a:stretch>
            </a:blipFill>
            <a:ln>
              <a:noFill/>
            </a:ln>
          </p:spPr>
        </p:sp>
        <p:sp>
          <p:nvSpPr>
            <p:cNvPr id="35" name="Google Shape;35;p22"/>
            <p:cNvSpPr/>
            <p:nvPr/>
          </p:nvSpPr>
          <p:spPr>
            <a:xfrm>
              <a:off x="383127" y="3550960"/>
              <a:ext cx="1599216" cy="159921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2"/>
          <p:cNvSpPr/>
          <p:nvPr/>
        </p:nvSpPr>
        <p:spPr>
          <a:xfrm>
            <a:off x="7772211" y="5234943"/>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2"/>
          <p:cNvSpPr/>
          <p:nvPr/>
        </p:nvSpPr>
        <p:spPr>
          <a:xfrm>
            <a:off x="946164" y="-1828800"/>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2"/>
          <p:cNvSpPr txBox="1">
            <a:spLocks noGrp="1"/>
          </p:cNvSpPr>
          <p:nvPr>
            <p:ph type="body" idx="1"/>
          </p:nvPr>
        </p:nvSpPr>
        <p:spPr>
          <a:xfrm>
            <a:off x="469348" y="4275427"/>
            <a:ext cx="6739317" cy="179394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p22"/>
          <p:cNvPicPr preferRelativeResize="0"/>
          <p:nvPr/>
        </p:nvPicPr>
        <p:blipFill rotWithShape="1">
          <a:blip r:embed="rId4">
            <a:alphaModFix/>
          </a:blip>
          <a:srcRect/>
          <a:stretch/>
        </p:blipFill>
        <p:spPr>
          <a:xfrm>
            <a:off x="118872" y="6391656"/>
            <a:ext cx="1592010" cy="353780"/>
          </a:xfrm>
          <a:prstGeom prst="rect">
            <a:avLst/>
          </a:prstGeom>
          <a:noFill/>
          <a:ln>
            <a:noFill/>
          </a:ln>
        </p:spPr>
      </p:pic>
      <p:pic>
        <p:nvPicPr>
          <p:cNvPr id="41" name="Google Shape;41;p22"/>
          <p:cNvPicPr preferRelativeResize="0"/>
          <p:nvPr/>
        </p:nvPicPr>
        <p:blipFill rotWithShape="1">
          <a:blip r:embed="rId5">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3 Column Graphics with Caption">
  <p:cSld name="3 Column Graphics with Caption">
    <p:spTree>
      <p:nvGrpSpPr>
        <p:cNvPr id="1" name="Shape 173"/>
        <p:cNvGrpSpPr/>
        <p:nvPr/>
      </p:nvGrpSpPr>
      <p:grpSpPr>
        <a:xfrm>
          <a:off x="0" y="0"/>
          <a:ext cx="0" cy="0"/>
          <a:chOff x="0" y="0"/>
          <a:chExt cx="0" cy="0"/>
        </a:xfrm>
      </p:grpSpPr>
      <p:sp>
        <p:nvSpPr>
          <p:cNvPr id="174" name="Google Shape;174;p40"/>
          <p:cNvSpPr/>
          <p:nvPr/>
        </p:nvSpPr>
        <p:spPr>
          <a:xfrm>
            <a:off x="-2034429" y="-526338"/>
            <a:ext cx="2453529" cy="2453529"/>
          </a:xfrm>
          <a:custGeom>
            <a:avLst/>
            <a:gdLst/>
            <a:ahLst/>
            <a:cxnLst/>
            <a:rect l="l" t="t" r="r" b="b"/>
            <a:pathLst>
              <a:path w="3657409" h="3657409" extrusionOk="0">
                <a:moveTo>
                  <a:pt x="0" y="0"/>
                </a:moveTo>
                <a:lnTo>
                  <a:pt x="3657409" y="0"/>
                </a:lnTo>
                <a:lnTo>
                  <a:pt x="3657409" y="3657410"/>
                </a:lnTo>
                <a:lnTo>
                  <a:pt x="0" y="3657410"/>
                </a:lnTo>
                <a:lnTo>
                  <a:pt x="0" y="0"/>
                </a:lnTo>
                <a:close/>
              </a:path>
            </a:pathLst>
          </a:custGeom>
          <a:blipFill rotWithShape="1">
            <a:blip r:embed="rId2">
              <a:alphaModFix/>
            </a:blip>
            <a:stretch>
              <a:fillRect/>
            </a:stretch>
          </a:blipFill>
          <a:ln>
            <a:noFill/>
          </a:ln>
        </p:spPr>
      </p:sp>
      <p:sp>
        <p:nvSpPr>
          <p:cNvPr id="175" name="Google Shape;175;p40"/>
          <p:cNvSpPr/>
          <p:nvPr/>
        </p:nvSpPr>
        <p:spPr>
          <a:xfrm>
            <a:off x="11720535" y="527357"/>
            <a:ext cx="1266258" cy="126625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0"/>
          <p:cNvSpPr/>
          <p:nvPr/>
        </p:nvSpPr>
        <p:spPr>
          <a:xfrm>
            <a:off x="10504864" y="-1770634"/>
            <a:ext cx="2952056" cy="295205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0"/>
          <p:cNvSpPr txBox="1">
            <a:spLocks noGrp="1"/>
          </p:cNvSpPr>
          <p:nvPr>
            <p:ph type="title"/>
          </p:nvPr>
        </p:nvSpPr>
        <p:spPr>
          <a:xfrm>
            <a:off x="662537" y="527357"/>
            <a:ext cx="8230769" cy="79541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40"/>
          <p:cNvSpPr txBox="1">
            <a:spLocks noGrp="1"/>
          </p:cNvSpPr>
          <p:nvPr>
            <p:ph type="body" idx="1"/>
          </p:nvPr>
        </p:nvSpPr>
        <p:spPr>
          <a:xfrm>
            <a:off x="662537" y="4530616"/>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40"/>
          <p:cNvSpPr>
            <a:spLocks noGrp="1"/>
          </p:cNvSpPr>
          <p:nvPr>
            <p:ph type="dgm" idx="2"/>
          </p:nvPr>
        </p:nvSpPr>
        <p:spPr>
          <a:xfrm>
            <a:off x="662537"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0" name="Google Shape;180;p40"/>
          <p:cNvSpPr>
            <a:spLocks noGrp="1"/>
          </p:cNvSpPr>
          <p:nvPr>
            <p:ph type="dgm" idx="3"/>
          </p:nvPr>
        </p:nvSpPr>
        <p:spPr>
          <a:xfrm>
            <a:off x="4452938"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1" name="Google Shape;181;p40"/>
          <p:cNvSpPr>
            <a:spLocks noGrp="1"/>
          </p:cNvSpPr>
          <p:nvPr>
            <p:ph type="dgm" idx="4"/>
          </p:nvPr>
        </p:nvSpPr>
        <p:spPr>
          <a:xfrm>
            <a:off x="8244926"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2" name="Google Shape;182;p40"/>
          <p:cNvSpPr txBox="1">
            <a:spLocks noGrp="1"/>
          </p:cNvSpPr>
          <p:nvPr>
            <p:ph type="body" idx="5"/>
          </p:nvPr>
        </p:nvSpPr>
        <p:spPr>
          <a:xfrm>
            <a:off x="4452938" y="4580792"/>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40"/>
          <p:cNvSpPr txBox="1">
            <a:spLocks noGrp="1"/>
          </p:cNvSpPr>
          <p:nvPr>
            <p:ph type="body" idx="6"/>
          </p:nvPr>
        </p:nvSpPr>
        <p:spPr>
          <a:xfrm>
            <a:off x="8243339" y="4580792"/>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4" name="Google Shape;184;p40"/>
          <p:cNvPicPr preferRelativeResize="0"/>
          <p:nvPr/>
        </p:nvPicPr>
        <p:blipFill rotWithShape="1">
          <a:blip r:embed="rId3">
            <a:alphaModFix/>
          </a:blip>
          <a:srcRect/>
          <a:stretch/>
        </p:blipFill>
        <p:spPr>
          <a:xfrm>
            <a:off x="118872" y="6391656"/>
            <a:ext cx="1592010" cy="353780"/>
          </a:xfrm>
          <a:prstGeom prst="rect">
            <a:avLst/>
          </a:prstGeom>
          <a:noFill/>
          <a:ln>
            <a:noFill/>
          </a:ln>
        </p:spPr>
      </p:pic>
      <p:pic>
        <p:nvPicPr>
          <p:cNvPr id="185" name="Google Shape;185;p40"/>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olo e contenuto">
  <p:cSld name="Titolo e contenuto">
    <p:spTree>
      <p:nvGrpSpPr>
        <p:cNvPr id="1" name="Shape 42"/>
        <p:cNvGrpSpPr/>
        <p:nvPr/>
      </p:nvGrpSpPr>
      <p:grpSpPr>
        <a:xfrm>
          <a:off x="0" y="0"/>
          <a:ext cx="0" cy="0"/>
          <a:chOff x="0" y="0"/>
          <a:chExt cx="0" cy="0"/>
        </a:xfrm>
      </p:grpSpPr>
      <p:sp>
        <p:nvSpPr>
          <p:cNvPr id="43" name="Google Shape;43;p23"/>
          <p:cNvSpPr/>
          <p:nvPr/>
        </p:nvSpPr>
        <p:spPr>
          <a:xfrm>
            <a:off x="144593" y="127322"/>
            <a:ext cx="4978097" cy="6594838"/>
          </a:xfrm>
          <a:prstGeom prst="rect">
            <a:avLst/>
          </a:prstGeom>
          <a:solidFill>
            <a:srgbClr val="1E3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3"/>
          <p:cNvSpPr/>
          <p:nvPr/>
        </p:nvSpPr>
        <p:spPr>
          <a:xfrm>
            <a:off x="-290126" y="5701620"/>
            <a:ext cx="2923767" cy="2923767"/>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A4C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3"/>
          <p:cNvSpPr txBox="1">
            <a:spLocks noGrp="1"/>
          </p:cNvSpPr>
          <p:nvPr>
            <p:ph type="title"/>
          </p:nvPr>
        </p:nvSpPr>
        <p:spPr>
          <a:xfrm>
            <a:off x="453589" y="441985"/>
            <a:ext cx="4360104" cy="262047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Play"/>
              <a:buNone/>
              <a:defRPr sz="4400">
                <a:solidFill>
                  <a:schemeClr val="lt1"/>
                </a:solidFill>
                <a:latin typeface="Play"/>
                <a:ea typeface="Play"/>
                <a:cs typeface="Play"/>
                <a:sym typeface="Pl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5896253" y="605742"/>
            <a:ext cx="5433134" cy="552074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 name="Google Shape;47;p23"/>
          <p:cNvPicPr preferRelativeResize="0"/>
          <p:nvPr/>
        </p:nvPicPr>
        <p:blipFill rotWithShape="1">
          <a:blip r:embed="rId2">
            <a:alphaModFix/>
          </a:blip>
          <a:srcRect/>
          <a:stretch/>
        </p:blipFill>
        <p:spPr>
          <a:xfrm>
            <a:off x="119193" y="6391842"/>
            <a:ext cx="1598370" cy="356616"/>
          </a:xfrm>
          <a:prstGeom prst="rect">
            <a:avLst/>
          </a:prstGeom>
          <a:noFill/>
          <a:ln>
            <a:noFill/>
          </a:ln>
        </p:spPr>
      </p:pic>
      <p:sp>
        <p:nvSpPr>
          <p:cNvPr id="48" name="Google Shape;48;p23"/>
          <p:cNvSpPr/>
          <p:nvPr/>
        </p:nvSpPr>
        <p:spPr>
          <a:xfrm>
            <a:off x="486738" y="5241186"/>
            <a:ext cx="1056369" cy="1056369"/>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A8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3"/>
          <p:cNvSpPr/>
          <p:nvPr/>
        </p:nvSpPr>
        <p:spPr>
          <a:xfrm>
            <a:off x="11533685" y="251376"/>
            <a:ext cx="2860355" cy="2860355"/>
          </a:xfrm>
          <a:custGeom>
            <a:avLst/>
            <a:gdLst/>
            <a:ahLst/>
            <a:cxnLst/>
            <a:rect l="l" t="t" r="r" b="b"/>
            <a:pathLst>
              <a:path w="4305109" h="4305109" extrusionOk="0">
                <a:moveTo>
                  <a:pt x="0" y="0"/>
                </a:moveTo>
                <a:lnTo>
                  <a:pt x="4305109" y="0"/>
                </a:lnTo>
                <a:lnTo>
                  <a:pt x="4305109" y="4305109"/>
                </a:lnTo>
                <a:lnTo>
                  <a:pt x="0" y="4305109"/>
                </a:lnTo>
                <a:lnTo>
                  <a:pt x="0" y="0"/>
                </a:lnTo>
                <a:close/>
              </a:path>
            </a:pathLst>
          </a:custGeom>
          <a:blipFill rotWithShape="1">
            <a:blip r:embed="rId3">
              <a:alphaModFix/>
            </a:blip>
            <a:stretch>
              <a:fillRect/>
            </a:stretch>
          </a:blipFill>
          <a:ln>
            <a:noFill/>
          </a:ln>
        </p:spPr>
      </p:sp>
      <p:pic>
        <p:nvPicPr>
          <p:cNvPr id="50" name="Google Shape;50;p23"/>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fronto">
  <p:cSld name="Confronto">
    <p:bg>
      <p:bgPr>
        <a:solidFill>
          <a:schemeClr val="lt2"/>
        </a:solidFill>
        <a:effectLst/>
      </p:bgPr>
    </p:bg>
    <p:spTree>
      <p:nvGrpSpPr>
        <p:cNvPr id="1" name="Shape 51"/>
        <p:cNvGrpSpPr/>
        <p:nvPr/>
      </p:nvGrpSpPr>
      <p:grpSpPr>
        <a:xfrm>
          <a:off x="0" y="0"/>
          <a:ext cx="0" cy="0"/>
          <a:chOff x="0" y="0"/>
          <a:chExt cx="0" cy="0"/>
        </a:xfrm>
      </p:grpSpPr>
      <p:sp>
        <p:nvSpPr>
          <p:cNvPr id="52" name="Google Shape;52;p24"/>
          <p:cNvSpPr/>
          <p:nvPr/>
        </p:nvSpPr>
        <p:spPr>
          <a:xfrm>
            <a:off x="147639" y="136525"/>
            <a:ext cx="11896722" cy="658495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4"/>
          <p:cNvSpPr/>
          <p:nvPr/>
        </p:nvSpPr>
        <p:spPr>
          <a:xfrm>
            <a:off x="-1950282" y="4287628"/>
            <a:ext cx="2433847" cy="2433847"/>
          </a:xfrm>
          <a:custGeom>
            <a:avLst/>
            <a:gdLst/>
            <a:ahLst/>
            <a:cxnLst/>
            <a:rect l="l" t="t" r="r" b="b"/>
            <a:pathLst>
              <a:path w="3657409" h="3657409" extrusionOk="0">
                <a:moveTo>
                  <a:pt x="0" y="0"/>
                </a:moveTo>
                <a:lnTo>
                  <a:pt x="3657409" y="0"/>
                </a:lnTo>
                <a:lnTo>
                  <a:pt x="3657409" y="3657409"/>
                </a:lnTo>
                <a:lnTo>
                  <a:pt x="0" y="3657409"/>
                </a:lnTo>
                <a:lnTo>
                  <a:pt x="0" y="0"/>
                </a:lnTo>
                <a:close/>
              </a:path>
            </a:pathLst>
          </a:custGeom>
          <a:blipFill rotWithShape="1">
            <a:blip r:embed="rId2">
              <a:alphaModFix/>
            </a:blip>
            <a:stretch>
              <a:fillRect/>
            </a:stretch>
          </a:blipFill>
          <a:ln>
            <a:noFill/>
          </a:ln>
        </p:spPr>
      </p:sp>
      <p:sp>
        <p:nvSpPr>
          <p:cNvPr id="54" name="Google Shape;54;p24"/>
          <p:cNvSpPr/>
          <p:nvPr/>
        </p:nvSpPr>
        <p:spPr>
          <a:xfrm>
            <a:off x="10310546" y="-1781188"/>
            <a:ext cx="2928375" cy="2928375"/>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819491" y="1918972"/>
            <a:ext cx="5092083" cy="66068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Play"/>
                <a:ea typeface="Play"/>
                <a:cs typeface="Play"/>
                <a:sym typeface="Play"/>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24"/>
          <p:cNvSpPr txBox="1">
            <a:spLocks noGrp="1"/>
          </p:cNvSpPr>
          <p:nvPr>
            <p:ph type="body" idx="2"/>
          </p:nvPr>
        </p:nvSpPr>
        <p:spPr>
          <a:xfrm>
            <a:off x="6230180" y="1918972"/>
            <a:ext cx="5092083" cy="66068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Play"/>
                <a:ea typeface="Play"/>
                <a:cs typeface="Play"/>
                <a:sym typeface="Play"/>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4"/>
          <p:cNvSpPr txBox="1">
            <a:spLocks noGrp="1"/>
          </p:cNvSpPr>
          <p:nvPr>
            <p:ph type="body" idx="3"/>
          </p:nvPr>
        </p:nvSpPr>
        <p:spPr>
          <a:xfrm>
            <a:off x="819491" y="2762848"/>
            <a:ext cx="5092083" cy="336363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4"/>
          <p:cNvSpPr txBox="1">
            <a:spLocks noGrp="1"/>
          </p:cNvSpPr>
          <p:nvPr>
            <p:ph type="body" idx="4"/>
          </p:nvPr>
        </p:nvSpPr>
        <p:spPr>
          <a:xfrm>
            <a:off x="6230180" y="2793225"/>
            <a:ext cx="5092083" cy="333325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 name="Google Shape;60;p24"/>
          <p:cNvPicPr preferRelativeResize="0"/>
          <p:nvPr/>
        </p:nvPicPr>
        <p:blipFill rotWithShape="1">
          <a:blip r:embed="rId3">
            <a:alphaModFix/>
          </a:blip>
          <a:srcRect/>
          <a:stretch/>
        </p:blipFill>
        <p:spPr>
          <a:xfrm>
            <a:off x="118872" y="6391656"/>
            <a:ext cx="1592010" cy="353780"/>
          </a:xfrm>
          <a:prstGeom prst="rect">
            <a:avLst/>
          </a:prstGeom>
          <a:noFill/>
          <a:ln>
            <a:noFill/>
          </a:ln>
        </p:spPr>
      </p:pic>
      <p:pic>
        <p:nvPicPr>
          <p:cNvPr id="61" name="Google Shape;61;p24"/>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5" name="Google Shape;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77" name="Google Shape;7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0"/>
        <p:cNvGrpSpPr/>
        <p:nvPr/>
      </p:nvGrpSpPr>
      <p:grpSpPr>
        <a:xfrm>
          <a:off x="0" y="0"/>
          <a:ext cx="0" cy="0"/>
          <a:chOff x="0" y="0"/>
          <a:chExt cx="0" cy="0"/>
        </a:xfrm>
      </p:grpSpPr>
      <p:sp>
        <p:nvSpPr>
          <p:cNvPr id="81" name="Google Shape;8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7"/>
        <p:cNvGrpSpPr/>
        <p:nvPr/>
      </p:nvGrpSpPr>
      <p:grpSpPr>
        <a:xfrm>
          <a:off x="0" y="0"/>
          <a:ext cx="0" cy="0"/>
          <a:chOff x="0" y="0"/>
          <a:chExt cx="0" cy="0"/>
        </a:xfrm>
      </p:grpSpPr>
      <p:sp>
        <p:nvSpPr>
          <p:cNvPr id="88" name="Google Shape;88;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0" name="Google Shape;90;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20"/>
          <p:cNvSpPr/>
          <p:nvPr/>
        </p:nvSpPr>
        <p:spPr>
          <a:xfrm>
            <a:off x="8720454" y="2794301"/>
            <a:ext cx="5158628" cy="5158628"/>
          </a:xfrm>
          <a:custGeom>
            <a:avLst/>
            <a:gdLst/>
            <a:ahLst/>
            <a:cxnLst/>
            <a:rect l="l" t="t" r="r" b="b"/>
            <a:pathLst>
              <a:path w="7730836" h="7730836" extrusionOk="0">
                <a:moveTo>
                  <a:pt x="0" y="0"/>
                </a:moveTo>
                <a:lnTo>
                  <a:pt x="7730836" y="0"/>
                </a:lnTo>
                <a:lnTo>
                  <a:pt x="7730836" y="7730837"/>
                </a:lnTo>
                <a:lnTo>
                  <a:pt x="0" y="7730837"/>
                </a:lnTo>
                <a:lnTo>
                  <a:pt x="0" y="0"/>
                </a:lnTo>
                <a:close/>
              </a:path>
            </a:pathLst>
          </a:custGeom>
          <a:blipFill rotWithShape="1">
            <a:blip r:embed="rId2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16;p20"/>
          <p:cNvSpPr/>
          <p:nvPr/>
        </p:nvSpPr>
        <p:spPr>
          <a:xfrm>
            <a:off x="9864504" y="2087071"/>
            <a:ext cx="1688206" cy="16882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E3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0"/>
          <p:cNvGrpSpPr/>
          <p:nvPr/>
        </p:nvGrpSpPr>
        <p:grpSpPr>
          <a:xfrm>
            <a:off x="-380551" y="-774421"/>
            <a:ext cx="2375289" cy="2577455"/>
            <a:chOff x="0" y="0"/>
            <a:chExt cx="4746217" cy="5150176"/>
          </a:xfrm>
        </p:grpSpPr>
        <p:sp>
          <p:nvSpPr>
            <p:cNvPr id="18" name="Google Shape;18;p20"/>
            <p:cNvSpPr/>
            <p:nvPr/>
          </p:nvSpPr>
          <p:spPr>
            <a:xfrm rot="10800000">
              <a:off x="0" y="0"/>
              <a:ext cx="4746217" cy="4746217"/>
            </a:xfrm>
            <a:custGeom>
              <a:avLst/>
              <a:gdLst/>
              <a:ahLst/>
              <a:cxnLst/>
              <a:rect l="l" t="t" r="r" b="b"/>
              <a:pathLst>
                <a:path w="4746217" h="4746217" extrusionOk="0">
                  <a:moveTo>
                    <a:pt x="0" y="0"/>
                  </a:moveTo>
                  <a:lnTo>
                    <a:pt x="4746217" y="0"/>
                  </a:lnTo>
                  <a:lnTo>
                    <a:pt x="4746217" y="4746217"/>
                  </a:lnTo>
                  <a:lnTo>
                    <a:pt x="0" y="4746217"/>
                  </a:lnTo>
                  <a:lnTo>
                    <a:pt x="0" y="0"/>
                  </a:lnTo>
                  <a:close/>
                </a:path>
              </a:pathLst>
            </a:custGeom>
            <a:blipFill rotWithShape="1">
              <a:blip r:embed="rId23">
                <a:alphaModFix/>
              </a:blip>
              <a:stretch>
                <a:fillRect/>
              </a:stretch>
            </a:blipFill>
            <a:ln>
              <a:noFill/>
            </a:ln>
          </p:spPr>
        </p:sp>
        <p:sp>
          <p:nvSpPr>
            <p:cNvPr id="19" name="Google Shape;19;p20"/>
            <p:cNvSpPr/>
            <p:nvPr/>
          </p:nvSpPr>
          <p:spPr>
            <a:xfrm>
              <a:off x="383127" y="3550960"/>
              <a:ext cx="1599216" cy="159921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0"/>
          <p:cNvSpPr/>
          <p:nvPr/>
        </p:nvSpPr>
        <p:spPr>
          <a:xfrm>
            <a:off x="7772211" y="5234943"/>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0"/>
          <p:cNvSpPr/>
          <p:nvPr/>
        </p:nvSpPr>
        <p:spPr>
          <a:xfrm>
            <a:off x="946164" y="-1828800"/>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22;p20"/>
          <p:cNvPicPr preferRelativeResize="0"/>
          <p:nvPr/>
        </p:nvPicPr>
        <p:blipFill rotWithShape="1">
          <a:blip r:embed="rId24">
            <a:alphaModFix/>
          </a:blip>
          <a:srcRect/>
          <a:stretch/>
        </p:blipFill>
        <p:spPr>
          <a:xfrm>
            <a:off x="118872" y="6391656"/>
            <a:ext cx="1592010" cy="353780"/>
          </a:xfrm>
          <a:prstGeom prst="rect">
            <a:avLst/>
          </a:prstGeom>
          <a:noFill/>
          <a:ln>
            <a:noFill/>
          </a:ln>
        </p:spPr>
      </p:pic>
      <p:pic>
        <p:nvPicPr>
          <p:cNvPr id="23" name="Google Shape;23;p20"/>
          <p:cNvPicPr preferRelativeResize="0"/>
          <p:nvPr/>
        </p:nvPicPr>
        <p:blipFill rotWithShape="1">
          <a:blip r:embed="rId25">
            <a:alphaModFix/>
          </a:blip>
          <a:srcRect/>
          <a:stretch/>
        </p:blipFill>
        <p:spPr>
          <a:xfrm>
            <a:off x="10917936" y="146304"/>
            <a:ext cx="1237595" cy="5913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3" name="Imagine 2">
            <a:extLst>
              <a:ext uri="{FF2B5EF4-FFF2-40B4-BE49-F238E27FC236}">
                <a16:creationId xmlns:a16="http://schemas.microsoft.com/office/drawing/2014/main" id="{49C65DA3-E90E-82AA-5772-08254AD4A0BF}"/>
              </a:ext>
            </a:extLst>
          </p:cNvPr>
          <p:cNvPicPr>
            <a:picLocks noChangeAspect="1"/>
          </p:cNvPicPr>
          <p:nvPr/>
        </p:nvPicPr>
        <p:blipFill>
          <a:blip r:embed="rId3"/>
          <a:stretch>
            <a:fillRect/>
          </a:stretch>
        </p:blipFill>
        <p:spPr>
          <a:xfrm>
            <a:off x="11458" y="-6458"/>
            <a:ext cx="12180542" cy="68644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0"/>
          <p:cNvSpPr txBox="1">
            <a:spLocks noGrp="1"/>
          </p:cNvSpPr>
          <p:nvPr>
            <p:ph type="body" idx="1"/>
          </p:nvPr>
        </p:nvSpPr>
        <p:spPr>
          <a:xfrm>
            <a:off x="819491" y="1918972"/>
            <a:ext cx="5092083" cy="6606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2400"/>
              <a:buNone/>
            </a:pPr>
            <a:r>
              <a:rPr lang="en-GB">
                <a:solidFill>
                  <a:schemeClr val="lt1"/>
                </a:solidFill>
              </a:rPr>
              <a:t>Psychological age </a:t>
            </a:r>
            <a:endParaRPr/>
          </a:p>
        </p:txBody>
      </p:sp>
      <p:sp>
        <p:nvSpPr>
          <p:cNvPr id="305" name="Google Shape;305;p10"/>
          <p:cNvSpPr txBox="1">
            <a:spLocks noGrp="1"/>
          </p:cNvSpPr>
          <p:nvPr>
            <p:ph type="body" idx="3"/>
          </p:nvPr>
        </p:nvSpPr>
        <p:spPr>
          <a:xfrm>
            <a:off x="819491" y="813916"/>
            <a:ext cx="10502772" cy="5312567"/>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0070C0"/>
              </a:buClr>
              <a:buSzPts val="2000"/>
              <a:buChar char="•"/>
            </a:pPr>
            <a:r>
              <a:rPr lang="en-GB" sz="2000" b="1" dirty="0">
                <a:solidFill>
                  <a:srgbClr val="0070C0"/>
                </a:solidFill>
                <a:latin typeface="+mn-lt"/>
                <a:ea typeface="Batang"/>
                <a:cs typeface="Batang"/>
                <a:sym typeface="Batang"/>
              </a:rPr>
              <a:t>2.4 </a:t>
            </a:r>
            <a:r>
              <a:rPr lang="en-GB" sz="2000" b="1" dirty="0" err="1">
                <a:solidFill>
                  <a:srgbClr val="0070C0"/>
                </a:solidFill>
                <a:latin typeface="+mn-lt"/>
                <a:ea typeface="Batang"/>
                <a:cs typeface="Batang"/>
                <a:sym typeface="Batang"/>
              </a:rPr>
              <a:t>Beneficiile</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activității</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fizice</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în</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viața</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reală</a:t>
            </a:r>
            <a:r>
              <a:rPr lang="en-GB" sz="2000" b="1" dirty="0">
                <a:solidFill>
                  <a:srgbClr val="0070C0"/>
                </a:solidFill>
                <a:latin typeface="+mn-lt"/>
                <a:ea typeface="Batang"/>
                <a:cs typeface="Batang"/>
                <a:sym typeface="Batang"/>
              </a:rPr>
              <a:t> - o </a:t>
            </a:r>
            <a:r>
              <a:rPr lang="en-GB" sz="2000" b="1" dirty="0" err="1">
                <a:solidFill>
                  <a:srgbClr val="0070C0"/>
                </a:solidFill>
                <a:latin typeface="+mn-lt"/>
                <a:ea typeface="Batang"/>
                <a:cs typeface="Batang"/>
                <a:sym typeface="Batang"/>
              </a:rPr>
              <a:t>perspectivă</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bazată</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pe</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factori</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multipli</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și</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strategii</a:t>
            </a:r>
            <a:r>
              <a:rPr lang="en-GB" sz="2000" b="1" dirty="0">
                <a:solidFill>
                  <a:srgbClr val="0070C0"/>
                </a:solidFill>
                <a:latin typeface="+mn-lt"/>
                <a:ea typeface="Batang"/>
                <a:cs typeface="Batang"/>
                <a:sym typeface="Batang"/>
              </a:rPr>
              <a:t> de </a:t>
            </a:r>
            <a:r>
              <a:rPr lang="en-GB" sz="2000" b="1" dirty="0" err="1">
                <a:solidFill>
                  <a:srgbClr val="0070C0"/>
                </a:solidFill>
                <a:latin typeface="+mn-lt"/>
                <a:ea typeface="Batang"/>
                <a:cs typeface="Batang"/>
                <a:sym typeface="Batang"/>
              </a:rPr>
              <a:t>intervenție</a:t>
            </a:r>
            <a:endParaRPr dirty="0">
              <a:latin typeface="+mn-lt"/>
            </a:endParaRPr>
          </a:p>
          <a:p>
            <a:pPr marL="228600" lvl="0" indent="-228600" algn="ctr" rtl="0">
              <a:lnSpc>
                <a:spcPct val="90000"/>
              </a:lnSpc>
              <a:spcBef>
                <a:spcPts val="1000"/>
              </a:spcBef>
              <a:spcAft>
                <a:spcPts val="0"/>
              </a:spcAft>
              <a:buClr>
                <a:srgbClr val="0070C0"/>
              </a:buClr>
              <a:buSzPts val="2000"/>
              <a:buChar char="•"/>
            </a:pPr>
            <a:r>
              <a:rPr lang="en-GB" sz="2000" b="1" dirty="0">
                <a:solidFill>
                  <a:srgbClr val="0070C0"/>
                </a:solidFill>
                <a:latin typeface="+mn-lt"/>
                <a:ea typeface="Batang"/>
                <a:cs typeface="Batang"/>
                <a:sym typeface="Batang"/>
              </a:rPr>
              <a:t>„</a:t>
            </a:r>
            <a:r>
              <a:rPr lang="en-GB" sz="2000" b="1" dirty="0" err="1">
                <a:solidFill>
                  <a:srgbClr val="0070C0"/>
                </a:solidFill>
                <a:latin typeface="+mn-lt"/>
                <a:ea typeface="Batang"/>
                <a:cs typeface="Batang"/>
                <a:sym typeface="Batang"/>
              </a:rPr>
              <a:t>Activitatea</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fizică</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moderată</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până</a:t>
            </a:r>
            <a:r>
              <a:rPr lang="en-GB" sz="2000" b="1" dirty="0">
                <a:solidFill>
                  <a:srgbClr val="0070C0"/>
                </a:solidFill>
                <a:latin typeface="+mn-lt"/>
                <a:ea typeface="Batang"/>
                <a:cs typeface="Batang"/>
                <a:sym typeface="Batang"/>
              </a:rPr>
              <a:t> la </a:t>
            </a:r>
            <a:r>
              <a:rPr lang="en-GB" sz="2000" b="1" dirty="0" err="1">
                <a:solidFill>
                  <a:srgbClr val="0070C0"/>
                </a:solidFill>
                <a:latin typeface="+mn-lt"/>
                <a:ea typeface="Batang"/>
                <a:cs typeface="Batang"/>
                <a:sym typeface="Batang"/>
              </a:rPr>
              <a:t>viguroasă</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este</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asociată</a:t>
            </a:r>
            <a:r>
              <a:rPr lang="en-GB" sz="2000" b="1" dirty="0">
                <a:solidFill>
                  <a:srgbClr val="0070C0"/>
                </a:solidFill>
                <a:latin typeface="+mn-lt"/>
                <a:ea typeface="Batang"/>
                <a:cs typeface="Batang"/>
                <a:sym typeface="Batang"/>
              </a:rPr>
              <a:t> cu un </a:t>
            </a:r>
            <a:r>
              <a:rPr lang="en-GB" sz="2000" b="1" dirty="0" err="1">
                <a:solidFill>
                  <a:srgbClr val="0070C0"/>
                </a:solidFill>
                <a:latin typeface="+mn-lt"/>
                <a:ea typeface="Batang"/>
                <a:cs typeface="Batang"/>
                <a:sym typeface="Batang"/>
              </a:rPr>
              <a:t>risc</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redus</a:t>
            </a:r>
            <a:r>
              <a:rPr lang="en-GB" sz="2000" b="1" dirty="0">
                <a:solidFill>
                  <a:srgbClr val="0070C0"/>
                </a:solidFill>
                <a:latin typeface="+mn-lt"/>
                <a:ea typeface="Batang"/>
                <a:cs typeface="Batang"/>
                <a:sym typeface="Batang"/>
              </a:rPr>
              <a:t> de </a:t>
            </a:r>
            <a:r>
              <a:rPr lang="en-GB" sz="2000" b="1" dirty="0" err="1">
                <a:solidFill>
                  <a:srgbClr val="0070C0"/>
                </a:solidFill>
                <a:latin typeface="+mn-lt"/>
                <a:ea typeface="Batang"/>
                <a:cs typeface="Batang"/>
                <a:sym typeface="Batang"/>
              </a:rPr>
              <a:t>boli</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cronice</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inclusiv</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diabet</a:t>
            </a:r>
            <a:r>
              <a:rPr lang="en-GB" sz="2000" b="1" dirty="0">
                <a:solidFill>
                  <a:srgbClr val="0070C0"/>
                </a:solidFill>
                <a:latin typeface="+mn-lt"/>
                <a:ea typeface="Batang"/>
                <a:cs typeface="Batang"/>
                <a:sym typeface="Batang"/>
              </a:rPr>
              <a:t> de tip 2, </a:t>
            </a:r>
            <a:r>
              <a:rPr lang="en-GB" sz="2000" b="1" dirty="0" err="1">
                <a:solidFill>
                  <a:srgbClr val="0070C0"/>
                </a:solidFill>
                <a:latin typeface="+mn-lt"/>
                <a:ea typeface="Batang"/>
                <a:cs typeface="Batang"/>
                <a:sym typeface="Batang"/>
              </a:rPr>
              <a:t>boli</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cardiovasculare</a:t>
            </a:r>
            <a:r>
              <a:rPr lang="en-GB" sz="2000" b="1" dirty="0">
                <a:solidFill>
                  <a:srgbClr val="0070C0"/>
                </a:solidFill>
                <a:latin typeface="+mn-lt"/>
                <a:ea typeface="Batang"/>
                <a:cs typeface="Batang"/>
                <a:sym typeface="Batang"/>
              </a:rPr>
              <a:t>, cancer, </a:t>
            </a:r>
            <a:r>
              <a:rPr lang="en-GB" sz="2000" b="1" dirty="0" err="1">
                <a:solidFill>
                  <a:srgbClr val="0070C0"/>
                </a:solidFill>
                <a:latin typeface="+mn-lt"/>
                <a:ea typeface="Batang"/>
                <a:cs typeface="Batang"/>
                <a:sym typeface="Batang"/>
              </a:rPr>
              <a:t>depresie</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și</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sindrom</a:t>
            </a:r>
            <a:r>
              <a:rPr lang="en-GB" sz="2000" b="1" dirty="0">
                <a:solidFill>
                  <a:srgbClr val="0070C0"/>
                </a:solidFill>
                <a:latin typeface="+mn-lt"/>
                <a:ea typeface="Batang"/>
                <a:cs typeface="Batang"/>
                <a:sym typeface="Batang"/>
              </a:rPr>
              <a:t> metabolic” (Gill et all 2015, </a:t>
            </a:r>
            <a:r>
              <a:rPr lang="en-GB" sz="2000" b="1" dirty="0" err="1">
                <a:solidFill>
                  <a:srgbClr val="0070C0"/>
                </a:solidFill>
                <a:latin typeface="+mn-lt"/>
                <a:ea typeface="Batang"/>
                <a:cs typeface="Batang"/>
                <a:sym typeface="Batang"/>
              </a:rPr>
              <a:t>apud</a:t>
            </a:r>
            <a:r>
              <a:rPr lang="en-GB" sz="2000" b="1" dirty="0">
                <a:solidFill>
                  <a:srgbClr val="0070C0"/>
                </a:solidFill>
                <a:latin typeface="+mn-lt"/>
                <a:ea typeface="Batang"/>
                <a:cs typeface="Batang"/>
                <a:sym typeface="Batang"/>
              </a:rPr>
              <a:t> Gomes et al, 2016, p. 72). </a:t>
            </a:r>
            <a:endParaRPr dirty="0">
              <a:latin typeface="+mn-lt"/>
            </a:endParaRPr>
          </a:p>
          <a:p>
            <a:pPr marL="228600" lvl="0" indent="-228600" algn="ctr" rtl="0">
              <a:lnSpc>
                <a:spcPct val="90000"/>
              </a:lnSpc>
              <a:spcBef>
                <a:spcPts val="1000"/>
              </a:spcBef>
              <a:spcAft>
                <a:spcPts val="0"/>
              </a:spcAft>
              <a:buClr>
                <a:srgbClr val="0070C0"/>
              </a:buClr>
              <a:buSzPts val="2000"/>
              <a:buChar char="•"/>
            </a:pPr>
            <a:r>
              <a:rPr lang="en-GB" sz="2000" b="1" dirty="0" err="1">
                <a:solidFill>
                  <a:srgbClr val="0070C0"/>
                </a:solidFill>
                <a:latin typeface="+mn-lt"/>
                <a:ea typeface="Batang"/>
                <a:cs typeface="Batang"/>
                <a:sym typeface="Batang"/>
              </a:rPr>
              <a:t>Activitatea</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fizică</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poate</a:t>
            </a:r>
            <a:r>
              <a:rPr lang="en-GB" sz="2000" b="1" dirty="0">
                <a:solidFill>
                  <a:srgbClr val="0070C0"/>
                </a:solidFill>
                <a:latin typeface="+mn-lt"/>
                <a:ea typeface="Batang"/>
                <a:cs typeface="Batang"/>
                <a:sym typeface="Batang"/>
              </a:rPr>
              <a:t> fi </a:t>
            </a:r>
            <a:r>
              <a:rPr lang="en-GB" sz="2000" b="1" dirty="0" err="1">
                <a:solidFill>
                  <a:srgbClr val="0070C0"/>
                </a:solidFill>
                <a:latin typeface="+mn-lt"/>
                <a:ea typeface="Batang"/>
                <a:cs typeface="Batang"/>
                <a:sym typeface="Batang"/>
              </a:rPr>
              <a:t>utilizată</a:t>
            </a:r>
            <a:r>
              <a:rPr lang="en-GB" sz="2000" b="1" dirty="0">
                <a:solidFill>
                  <a:srgbClr val="0070C0"/>
                </a:solidFill>
                <a:latin typeface="+mn-lt"/>
                <a:ea typeface="Batang"/>
                <a:cs typeface="Batang"/>
                <a:sym typeface="Batang"/>
              </a:rPr>
              <a:t> ca </a:t>
            </a:r>
            <a:r>
              <a:rPr lang="en-GB" sz="2000" b="1" dirty="0" err="1">
                <a:solidFill>
                  <a:srgbClr val="0070C0"/>
                </a:solidFill>
                <a:latin typeface="+mn-lt"/>
                <a:ea typeface="Batang"/>
                <a:cs typeface="Batang"/>
                <a:sym typeface="Batang"/>
              </a:rPr>
              <a:t>metodă</a:t>
            </a:r>
            <a:r>
              <a:rPr lang="en-GB" sz="2000" b="1" dirty="0">
                <a:solidFill>
                  <a:srgbClr val="0070C0"/>
                </a:solidFill>
                <a:latin typeface="+mn-lt"/>
                <a:ea typeface="Batang"/>
                <a:cs typeface="Batang"/>
                <a:sym typeface="Batang"/>
              </a:rPr>
              <a:t> de </a:t>
            </a:r>
            <a:r>
              <a:rPr lang="en-GB" sz="2000" b="1" dirty="0" err="1">
                <a:solidFill>
                  <a:srgbClr val="0070C0"/>
                </a:solidFill>
                <a:latin typeface="+mn-lt"/>
                <a:ea typeface="Batang"/>
                <a:cs typeface="Batang"/>
                <a:sym typeface="Batang"/>
              </a:rPr>
              <a:t>prevenire</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pentru</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sănătatea</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mintală</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reducând</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riscul</a:t>
            </a:r>
            <a:r>
              <a:rPr lang="en-GB" sz="2000" b="1" dirty="0">
                <a:solidFill>
                  <a:srgbClr val="0070C0"/>
                </a:solidFill>
                <a:latin typeface="+mn-lt"/>
                <a:ea typeface="Batang"/>
                <a:cs typeface="Batang"/>
                <a:sym typeface="Batang"/>
              </a:rPr>
              <a:t> de </a:t>
            </a:r>
            <a:r>
              <a:rPr lang="en-GB" sz="2000" b="1" dirty="0" err="1">
                <a:solidFill>
                  <a:srgbClr val="0070C0"/>
                </a:solidFill>
                <a:latin typeface="+mn-lt"/>
                <a:ea typeface="Batang"/>
                <a:cs typeface="Batang"/>
                <a:sym typeface="Batang"/>
              </a:rPr>
              <a:t>depresie</a:t>
            </a:r>
            <a:r>
              <a:rPr lang="en-GB" sz="2000" b="1" dirty="0">
                <a:solidFill>
                  <a:srgbClr val="0070C0"/>
                </a:solidFill>
                <a:latin typeface="+mn-lt"/>
                <a:ea typeface="Batang"/>
                <a:cs typeface="Batang"/>
                <a:sym typeface="Batang"/>
              </a:rPr>
              <a:t> la </a:t>
            </a:r>
            <a:r>
              <a:rPr lang="en-GB" sz="2000" b="1" dirty="0" err="1">
                <a:solidFill>
                  <a:srgbClr val="0070C0"/>
                </a:solidFill>
                <a:latin typeface="+mn-lt"/>
                <a:ea typeface="Batang"/>
                <a:cs typeface="Batang"/>
                <a:sym typeface="Batang"/>
              </a:rPr>
              <a:t>adulții</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în</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vârstă</a:t>
            </a:r>
            <a:r>
              <a:rPr lang="en-GB" sz="2000" b="1" dirty="0">
                <a:solidFill>
                  <a:srgbClr val="0070C0"/>
                </a:solidFill>
                <a:latin typeface="+mn-lt"/>
                <a:ea typeface="Batang"/>
                <a:cs typeface="Batang"/>
                <a:sym typeface="Batang"/>
              </a:rPr>
              <a:t> care se </a:t>
            </a:r>
            <a:r>
              <a:rPr lang="en-GB" sz="2000" b="1" dirty="0" err="1">
                <a:solidFill>
                  <a:srgbClr val="0070C0"/>
                </a:solidFill>
                <a:latin typeface="+mn-lt"/>
                <a:ea typeface="Batang"/>
                <a:cs typeface="Batang"/>
                <a:sym typeface="Batang"/>
              </a:rPr>
              <a:t>confruntă</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adesea</a:t>
            </a:r>
            <a:r>
              <a:rPr lang="en-GB" sz="2000" b="1" dirty="0">
                <a:solidFill>
                  <a:srgbClr val="0070C0"/>
                </a:solidFill>
                <a:latin typeface="+mn-lt"/>
                <a:ea typeface="Batang"/>
                <a:cs typeface="Batang"/>
                <a:sym typeface="Batang"/>
              </a:rPr>
              <a:t> cu un sentiment de </a:t>
            </a:r>
            <a:r>
              <a:rPr lang="en-GB" sz="2000" b="1" dirty="0" err="1">
                <a:solidFill>
                  <a:srgbClr val="0070C0"/>
                </a:solidFill>
                <a:latin typeface="+mn-lt"/>
                <a:ea typeface="Batang"/>
                <a:cs typeface="Batang"/>
                <a:sym typeface="Batang"/>
              </a:rPr>
              <a:t>izolare</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sau</a:t>
            </a:r>
            <a:r>
              <a:rPr lang="en-GB" sz="2000" b="1" dirty="0">
                <a:solidFill>
                  <a:srgbClr val="0070C0"/>
                </a:solidFill>
                <a:latin typeface="+mn-lt"/>
                <a:ea typeface="Batang"/>
                <a:cs typeface="Batang"/>
                <a:sym typeface="Batang"/>
              </a:rPr>
              <a:t> de </a:t>
            </a:r>
            <a:r>
              <a:rPr lang="en-GB" sz="2000" b="1" dirty="0" err="1">
                <a:solidFill>
                  <a:srgbClr val="0070C0"/>
                </a:solidFill>
                <a:latin typeface="+mn-lt"/>
                <a:ea typeface="Batang"/>
                <a:cs typeface="Batang"/>
                <a:sym typeface="Batang"/>
              </a:rPr>
              <a:t>lipsă</a:t>
            </a:r>
            <a:r>
              <a:rPr lang="en-GB" sz="2000" b="1" dirty="0">
                <a:solidFill>
                  <a:srgbClr val="0070C0"/>
                </a:solidFill>
                <a:latin typeface="+mn-lt"/>
                <a:ea typeface="Batang"/>
                <a:cs typeface="Batang"/>
                <a:sym typeface="Batang"/>
              </a:rPr>
              <a:t> de </a:t>
            </a:r>
            <a:r>
              <a:rPr lang="en-GB" sz="2000" b="1" dirty="0" err="1">
                <a:solidFill>
                  <a:srgbClr val="0070C0"/>
                </a:solidFill>
                <a:latin typeface="+mn-lt"/>
                <a:ea typeface="Batang"/>
                <a:cs typeface="Batang"/>
                <a:sym typeface="Batang"/>
              </a:rPr>
              <a:t>sens</a:t>
            </a:r>
            <a:r>
              <a:rPr lang="en-GB" sz="2000" b="1" dirty="0">
                <a:solidFill>
                  <a:srgbClr val="0070C0"/>
                </a:solidFill>
                <a:latin typeface="+mn-lt"/>
                <a:ea typeface="Batang"/>
                <a:cs typeface="Batang"/>
                <a:sym typeface="Batang"/>
              </a:rPr>
              <a:t>/</a:t>
            </a:r>
            <a:r>
              <a:rPr lang="en-GB" sz="2000" b="1" dirty="0" err="1">
                <a:solidFill>
                  <a:srgbClr val="0070C0"/>
                </a:solidFill>
                <a:latin typeface="+mn-lt"/>
                <a:ea typeface="Batang"/>
                <a:cs typeface="Batang"/>
                <a:sym typeface="Batang"/>
              </a:rPr>
              <a:t>scop</a:t>
            </a:r>
            <a:r>
              <a:rPr lang="en-GB" sz="2000" b="1" dirty="0">
                <a:solidFill>
                  <a:srgbClr val="0070C0"/>
                </a:solidFill>
                <a:latin typeface="+mn-lt"/>
                <a:ea typeface="Batang"/>
                <a:cs typeface="Batang"/>
                <a:sym typeface="Batang"/>
              </a:rPr>
              <a:t>. Un </a:t>
            </a:r>
            <a:r>
              <a:rPr lang="en-GB" sz="2000" b="1" dirty="0" err="1">
                <a:solidFill>
                  <a:srgbClr val="0070C0"/>
                </a:solidFill>
                <a:latin typeface="+mn-lt"/>
                <a:ea typeface="Batang"/>
                <a:cs typeface="Batang"/>
                <a:sym typeface="Batang"/>
              </a:rPr>
              <a:t>studiu</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efectuat</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pe</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adulții</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în</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vârstă</a:t>
            </a:r>
            <a:r>
              <a:rPr lang="en-GB" sz="2000" b="1" dirty="0">
                <a:solidFill>
                  <a:srgbClr val="0070C0"/>
                </a:solidFill>
                <a:latin typeface="+mn-lt"/>
                <a:ea typeface="Batang"/>
                <a:cs typeface="Batang"/>
                <a:sym typeface="Batang"/>
              </a:rPr>
              <a:t> din </a:t>
            </a:r>
            <a:r>
              <a:rPr lang="en-GB" sz="2000" b="1" dirty="0" err="1">
                <a:solidFill>
                  <a:srgbClr val="0070C0"/>
                </a:solidFill>
                <a:latin typeface="+mn-lt"/>
                <a:ea typeface="Batang"/>
                <a:cs typeface="Batang"/>
                <a:sym typeface="Batang"/>
              </a:rPr>
              <a:t>Japonia</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pe</a:t>
            </a:r>
            <a:r>
              <a:rPr lang="en-GB" sz="2000" b="1" dirty="0">
                <a:solidFill>
                  <a:srgbClr val="0070C0"/>
                </a:solidFill>
                <a:latin typeface="+mn-lt"/>
                <a:ea typeface="Batang"/>
                <a:cs typeface="Batang"/>
                <a:sym typeface="Batang"/>
              </a:rPr>
              <a:t> un </a:t>
            </a:r>
            <a:r>
              <a:rPr lang="en-GB" sz="2000" b="1" dirty="0" err="1">
                <a:solidFill>
                  <a:srgbClr val="0070C0"/>
                </a:solidFill>
                <a:latin typeface="+mn-lt"/>
                <a:ea typeface="Batang"/>
                <a:cs typeface="Batang"/>
                <a:sym typeface="Batang"/>
              </a:rPr>
              <a:t>eșantion</a:t>
            </a:r>
            <a:r>
              <a:rPr lang="en-GB" sz="2000" b="1" dirty="0">
                <a:solidFill>
                  <a:srgbClr val="0070C0"/>
                </a:solidFill>
                <a:latin typeface="+mn-lt"/>
                <a:ea typeface="Batang"/>
                <a:cs typeface="Batang"/>
                <a:sym typeface="Batang"/>
              </a:rPr>
              <a:t> de 1 422 de </a:t>
            </a:r>
            <a:r>
              <a:rPr lang="en-GB" sz="2000" b="1" dirty="0" err="1">
                <a:solidFill>
                  <a:srgbClr val="0070C0"/>
                </a:solidFill>
                <a:latin typeface="+mn-lt"/>
                <a:ea typeface="Batang"/>
                <a:cs typeface="Batang"/>
                <a:sym typeface="Batang"/>
              </a:rPr>
              <a:t>adulți</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în</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vârstă</a:t>
            </a:r>
            <a:r>
              <a:rPr lang="en-GB" sz="2000" b="1" dirty="0">
                <a:solidFill>
                  <a:srgbClr val="0070C0"/>
                </a:solidFill>
                <a:latin typeface="+mn-lt"/>
                <a:ea typeface="Batang"/>
                <a:cs typeface="Batang"/>
                <a:sym typeface="Batang"/>
              </a:rPr>
              <a:t> de 65 de </a:t>
            </a:r>
            <a:r>
              <a:rPr lang="en-GB" sz="2000" b="1" dirty="0" err="1">
                <a:solidFill>
                  <a:srgbClr val="0070C0"/>
                </a:solidFill>
                <a:latin typeface="+mn-lt"/>
                <a:ea typeface="Batang"/>
                <a:cs typeface="Batang"/>
                <a:sym typeface="Batang"/>
              </a:rPr>
              <a:t>ani</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sau</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mai</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mult</a:t>
            </a:r>
            <a:r>
              <a:rPr lang="en-GB" sz="2000" b="1" dirty="0">
                <a:solidFill>
                  <a:srgbClr val="0070C0"/>
                </a:solidFill>
                <a:latin typeface="+mn-lt"/>
                <a:ea typeface="Batang"/>
                <a:cs typeface="Batang"/>
                <a:sym typeface="Batang"/>
              </a:rPr>
              <a:t>) a </a:t>
            </a:r>
            <a:r>
              <a:rPr lang="en-GB" sz="2000" b="1" dirty="0" err="1">
                <a:solidFill>
                  <a:srgbClr val="0070C0"/>
                </a:solidFill>
                <a:latin typeface="+mn-lt"/>
                <a:ea typeface="Batang"/>
                <a:cs typeface="Batang"/>
                <a:sym typeface="Batang"/>
              </a:rPr>
              <a:t>sugerat</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că</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exercițiile</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fizice</a:t>
            </a:r>
            <a:r>
              <a:rPr lang="en-GB" sz="2000" b="1" dirty="0">
                <a:solidFill>
                  <a:srgbClr val="0070C0"/>
                </a:solidFill>
                <a:latin typeface="+mn-lt"/>
                <a:ea typeface="Batang"/>
                <a:cs typeface="Batang"/>
                <a:sym typeface="Batang"/>
              </a:rPr>
              <a:t> de </a:t>
            </a:r>
            <a:r>
              <a:rPr lang="en-GB" sz="2000" b="1" dirty="0" err="1">
                <a:solidFill>
                  <a:srgbClr val="0070C0"/>
                </a:solidFill>
                <a:latin typeface="+mn-lt"/>
                <a:ea typeface="Batang"/>
                <a:cs typeface="Batang"/>
                <a:sym typeface="Batang"/>
              </a:rPr>
              <a:t>două</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sau</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mai</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multe</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ori</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pe</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săptămână</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și</a:t>
            </a:r>
            <a:r>
              <a:rPr lang="en-GB" sz="2000" b="1" dirty="0">
                <a:solidFill>
                  <a:srgbClr val="0070C0"/>
                </a:solidFill>
                <a:latin typeface="+mn-lt"/>
                <a:ea typeface="Batang"/>
                <a:cs typeface="Batang"/>
                <a:sym typeface="Batang"/>
              </a:rPr>
              <a:t>/</a:t>
            </a:r>
            <a:r>
              <a:rPr lang="en-GB" sz="2000" b="1" dirty="0" err="1">
                <a:solidFill>
                  <a:srgbClr val="0070C0"/>
                </a:solidFill>
                <a:latin typeface="+mn-lt"/>
                <a:ea typeface="Batang"/>
                <a:cs typeface="Batang"/>
                <a:sym typeface="Batang"/>
              </a:rPr>
              <a:t>sau</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exercițiile</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fizice</a:t>
            </a:r>
            <a:r>
              <a:rPr lang="en-GB" sz="2000" b="1" dirty="0">
                <a:solidFill>
                  <a:srgbClr val="0070C0"/>
                </a:solidFill>
                <a:latin typeface="+mn-lt"/>
                <a:ea typeface="Batang"/>
                <a:cs typeface="Batang"/>
                <a:sym typeface="Batang"/>
              </a:rPr>
              <a:t> cu </a:t>
            </a:r>
            <a:r>
              <a:rPr lang="en-GB" sz="2000" b="1" dirty="0" err="1">
                <a:solidFill>
                  <a:srgbClr val="0070C0"/>
                </a:solidFill>
                <a:latin typeface="+mn-lt"/>
                <a:ea typeface="Batang"/>
                <a:cs typeface="Batang"/>
                <a:sym typeface="Batang"/>
              </a:rPr>
              <a:t>alții</a:t>
            </a:r>
            <a:r>
              <a:rPr lang="en-GB" sz="2000" b="1" dirty="0">
                <a:solidFill>
                  <a:srgbClr val="0070C0"/>
                </a:solidFill>
                <a:latin typeface="+mn-lt"/>
                <a:ea typeface="Batang"/>
                <a:cs typeface="Batang"/>
                <a:sym typeface="Batang"/>
              </a:rPr>
              <a:t> pot reduce </a:t>
            </a:r>
            <a:r>
              <a:rPr lang="en-GB" sz="2000" b="1" dirty="0" err="1">
                <a:solidFill>
                  <a:srgbClr val="0070C0"/>
                </a:solidFill>
                <a:latin typeface="+mn-lt"/>
                <a:ea typeface="Batang"/>
                <a:cs typeface="Batang"/>
                <a:sym typeface="Batang"/>
              </a:rPr>
              <a:t>riscul</a:t>
            </a:r>
            <a:r>
              <a:rPr lang="en-GB" sz="2000" b="1" dirty="0">
                <a:solidFill>
                  <a:srgbClr val="0070C0"/>
                </a:solidFill>
                <a:latin typeface="+mn-lt"/>
                <a:ea typeface="Batang"/>
                <a:cs typeface="Batang"/>
                <a:sym typeface="Batang"/>
              </a:rPr>
              <a:t> de </a:t>
            </a:r>
            <a:r>
              <a:rPr lang="en-GB" sz="2000" b="1" dirty="0" err="1">
                <a:solidFill>
                  <a:srgbClr val="0070C0"/>
                </a:solidFill>
                <a:latin typeface="+mn-lt"/>
                <a:ea typeface="Batang"/>
                <a:cs typeface="Batang"/>
                <a:sym typeface="Batang"/>
              </a:rPr>
              <a:t>depresie</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Kanamori</a:t>
            </a:r>
            <a:r>
              <a:rPr lang="en-GB" sz="2000" b="1" dirty="0">
                <a:solidFill>
                  <a:srgbClr val="0070C0"/>
                </a:solidFill>
                <a:latin typeface="+mn-lt"/>
                <a:ea typeface="Batang"/>
                <a:cs typeface="Batang"/>
                <a:sym typeface="Batang"/>
              </a:rPr>
              <a:t> et al, 2018). </a:t>
            </a:r>
            <a:endParaRPr sz="2000" b="1" dirty="0">
              <a:solidFill>
                <a:srgbClr val="0070C0"/>
              </a:solidFill>
              <a:latin typeface="+mn-lt"/>
              <a:ea typeface="Batang"/>
              <a:cs typeface="Batang"/>
              <a:sym typeface="Batang"/>
            </a:endParaRPr>
          </a:p>
          <a:p>
            <a:pPr marL="228600" lvl="0" indent="-101600" algn="ctr" rtl="0">
              <a:lnSpc>
                <a:spcPct val="90000"/>
              </a:lnSpc>
              <a:spcBef>
                <a:spcPts val="1000"/>
              </a:spcBef>
              <a:spcAft>
                <a:spcPts val="0"/>
              </a:spcAft>
              <a:buClr>
                <a:schemeClr val="dk1"/>
              </a:buClr>
              <a:buSzPts val="2000"/>
              <a:buNone/>
            </a:pPr>
            <a:endParaRPr sz="2000" b="1" dirty="0">
              <a:solidFill>
                <a:srgbClr val="0070C0"/>
              </a:solidFill>
              <a:latin typeface="+mn-lt"/>
              <a:ea typeface="Batang"/>
              <a:cs typeface="Batang"/>
              <a:sym typeface="Batang"/>
            </a:endParaRPr>
          </a:p>
          <a:p>
            <a:pPr marL="228600" lvl="0" indent="-228600" algn="ctr" rtl="0">
              <a:lnSpc>
                <a:spcPct val="90000"/>
              </a:lnSpc>
              <a:spcBef>
                <a:spcPts val="1000"/>
              </a:spcBef>
              <a:spcAft>
                <a:spcPts val="0"/>
              </a:spcAft>
              <a:buClr>
                <a:srgbClr val="0070C0"/>
              </a:buClr>
              <a:buSzPts val="2000"/>
              <a:buChar char="•"/>
            </a:pPr>
            <a:r>
              <a:rPr lang="en-GB" sz="2000" b="1" dirty="0">
                <a:solidFill>
                  <a:srgbClr val="0070C0"/>
                </a:solidFill>
                <a:latin typeface="+mn-lt"/>
                <a:ea typeface="Batang"/>
                <a:cs typeface="Batang"/>
                <a:sym typeface="Batang"/>
              </a:rPr>
              <a:t>   Ce </a:t>
            </a:r>
            <a:r>
              <a:rPr lang="en-GB" sz="2000" b="1" dirty="0" err="1">
                <a:solidFill>
                  <a:srgbClr val="0070C0"/>
                </a:solidFill>
                <a:latin typeface="+mn-lt"/>
                <a:ea typeface="Batang"/>
                <a:cs typeface="Batang"/>
                <a:sym typeface="Batang"/>
              </a:rPr>
              <a:t>este</a:t>
            </a:r>
            <a:r>
              <a:rPr lang="en-GB" sz="2000" b="1" dirty="0">
                <a:solidFill>
                  <a:srgbClr val="0070C0"/>
                </a:solidFill>
                <a:latin typeface="+mn-lt"/>
                <a:ea typeface="Batang"/>
                <a:cs typeface="Batang"/>
                <a:sym typeface="Batang"/>
              </a:rPr>
              <a:t> de </a:t>
            </a:r>
            <a:r>
              <a:rPr lang="en-GB" sz="2000" b="1" dirty="0" err="1">
                <a:solidFill>
                  <a:srgbClr val="0070C0"/>
                </a:solidFill>
                <a:latin typeface="+mn-lt"/>
                <a:ea typeface="Batang"/>
                <a:cs typeface="Batang"/>
                <a:sym typeface="Batang"/>
              </a:rPr>
              <a:t>făcut</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atunci</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când</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depresia</a:t>
            </a:r>
            <a:r>
              <a:rPr lang="en-GB" sz="2000" b="1" dirty="0">
                <a:solidFill>
                  <a:srgbClr val="0070C0"/>
                </a:solidFill>
                <a:latin typeface="+mn-lt"/>
                <a:ea typeface="Batang"/>
                <a:cs typeface="Batang"/>
                <a:sym typeface="Batang"/>
              </a:rPr>
              <a:t> a </a:t>
            </a:r>
            <a:r>
              <a:rPr lang="en-GB" sz="2000" b="1" dirty="0" err="1">
                <a:solidFill>
                  <a:srgbClr val="0070C0"/>
                </a:solidFill>
                <a:latin typeface="+mn-lt"/>
                <a:ea typeface="Batang"/>
                <a:cs typeface="Batang"/>
                <a:sym typeface="Batang"/>
              </a:rPr>
              <a:t>fost</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deja</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instalată</a:t>
            </a:r>
            <a:r>
              <a:rPr lang="en-GB" sz="2000" b="1" dirty="0">
                <a:solidFill>
                  <a:srgbClr val="0070C0"/>
                </a:solidFill>
                <a:latin typeface="+mn-lt"/>
                <a:ea typeface="Batang"/>
                <a:cs typeface="Batang"/>
                <a:sym typeface="Batang"/>
              </a:rPr>
              <a:t>???? </a:t>
            </a:r>
            <a:endParaRPr dirty="0">
              <a:latin typeface="+mn-lt"/>
            </a:endParaRPr>
          </a:p>
          <a:p>
            <a:pPr marL="228600" lvl="0" indent="-228600" algn="ctr" rtl="0">
              <a:lnSpc>
                <a:spcPct val="90000"/>
              </a:lnSpc>
              <a:spcBef>
                <a:spcPts val="1000"/>
              </a:spcBef>
              <a:spcAft>
                <a:spcPts val="0"/>
              </a:spcAft>
              <a:buClr>
                <a:srgbClr val="0070C0"/>
              </a:buClr>
              <a:buSzPts val="2000"/>
              <a:buChar char="•"/>
            </a:pPr>
            <a:r>
              <a:rPr lang="en-GB" sz="2000" b="1" dirty="0">
                <a:solidFill>
                  <a:srgbClr val="0070C0"/>
                </a:solidFill>
                <a:latin typeface="+mn-lt"/>
                <a:ea typeface="Batang"/>
                <a:cs typeface="Batang"/>
                <a:sym typeface="Batang"/>
              </a:rPr>
              <a:t>AP pare </a:t>
            </a:r>
            <a:r>
              <a:rPr lang="en-GB" sz="2000" b="1" dirty="0" err="1">
                <a:solidFill>
                  <a:srgbClr val="0070C0"/>
                </a:solidFill>
                <a:latin typeface="+mn-lt"/>
                <a:ea typeface="Batang"/>
                <a:cs typeface="Batang"/>
                <a:sym typeface="Batang"/>
              </a:rPr>
              <a:t>să</a:t>
            </a:r>
            <a:r>
              <a:rPr lang="en-GB" sz="2000" b="1" dirty="0">
                <a:solidFill>
                  <a:srgbClr val="0070C0"/>
                </a:solidFill>
                <a:latin typeface="+mn-lt"/>
                <a:ea typeface="Batang"/>
                <a:cs typeface="Batang"/>
                <a:sym typeface="Batang"/>
              </a:rPr>
              <a:t> fie, de </a:t>
            </a:r>
            <a:r>
              <a:rPr lang="en-GB" sz="2000" b="1" dirty="0" err="1">
                <a:solidFill>
                  <a:srgbClr val="0070C0"/>
                </a:solidFill>
                <a:latin typeface="+mn-lt"/>
                <a:ea typeface="Batang"/>
                <a:cs typeface="Batang"/>
                <a:sym typeface="Batang"/>
              </a:rPr>
              <a:t>asemenea</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răspunsul</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datorită</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faptului</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că</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activitatea</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fizică</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influențează</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modul</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în</a:t>
            </a:r>
            <a:r>
              <a:rPr lang="en-GB" sz="2000" b="1" dirty="0">
                <a:solidFill>
                  <a:srgbClr val="0070C0"/>
                </a:solidFill>
                <a:latin typeface="+mn-lt"/>
                <a:ea typeface="Batang"/>
                <a:cs typeface="Batang"/>
                <a:sym typeface="Batang"/>
              </a:rPr>
              <a:t> care </a:t>
            </a:r>
            <a:r>
              <a:rPr lang="en-GB" sz="2000" b="1" dirty="0" err="1">
                <a:solidFill>
                  <a:srgbClr val="0070C0"/>
                </a:solidFill>
                <a:latin typeface="+mn-lt"/>
                <a:ea typeface="Batang"/>
                <a:cs typeface="Batang"/>
                <a:sym typeface="Batang"/>
              </a:rPr>
              <a:t>este</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confruntat</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sindromul</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depresiv</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prin</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extinderea</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sociabilității</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și</a:t>
            </a:r>
            <a:r>
              <a:rPr lang="en-GB" sz="2000" b="1" dirty="0">
                <a:solidFill>
                  <a:srgbClr val="0070C0"/>
                </a:solidFill>
                <a:latin typeface="+mn-lt"/>
                <a:ea typeface="Batang"/>
                <a:cs typeface="Batang"/>
                <a:sym typeface="Batang"/>
              </a:rPr>
              <a:t> a </a:t>
            </a:r>
            <a:r>
              <a:rPr lang="en-GB" sz="2000" b="1" dirty="0" err="1">
                <a:solidFill>
                  <a:srgbClr val="0070C0"/>
                </a:solidFill>
                <a:latin typeface="+mn-lt"/>
                <a:ea typeface="Batang"/>
                <a:cs typeface="Batang"/>
                <a:sym typeface="Batang"/>
              </a:rPr>
              <a:t>stimulării</a:t>
            </a:r>
            <a:r>
              <a:rPr lang="en-GB" sz="2000" b="1" dirty="0">
                <a:solidFill>
                  <a:srgbClr val="0070C0"/>
                </a:solidFill>
                <a:latin typeface="+mn-lt"/>
                <a:ea typeface="Batang"/>
                <a:cs typeface="Batang"/>
                <a:sym typeface="Batang"/>
              </a:rPr>
              <a:t> </a:t>
            </a:r>
            <a:r>
              <a:rPr lang="en-GB" sz="2000" b="1" dirty="0" err="1">
                <a:solidFill>
                  <a:srgbClr val="0070C0"/>
                </a:solidFill>
                <a:latin typeface="+mn-lt"/>
                <a:ea typeface="Batang"/>
                <a:cs typeface="Batang"/>
                <a:sym typeface="Batang"/>
              </a:rPr>
              <a:t>corporale</a:t>
            </a:r>
            <a:r>
              <a:rPr lang="en-GB" sz="2000" b="1" dirty="0">
                <a:solidFill>
                  <a:srgbClr val="0070C0"/>
                </a:solidFill>
                <a:latin typeface="+mn-lt"/>
                <a:ea typeface="Batang"/>
                <a:cs typeface="Batang"/>
                <a:sym typeface="Batang"/>
              </a:rPr>
              <a:t>” (Benedetti et al, 2018). </a:t>
            </a:r>
            <a:endParaRPr sz="2000" dirty="0">
              <a:latin typeface="+mn-lt"/>
            </a:endParaRPr>
          </a:p>
        </p:txBody>
      </p:sp>
      <p:pic>
        <p:nvPicPr>
          <p:cNvPr id="306" name="Google Shape;306;p10" descr="Lightbulb and gear with solid fill"/>
          <p:cNvPicPr preferRelativeResize="0"/>
          <p:nvPr/>
        </p:nvPicPr>
        <p:blipFill rotWithShape="1">
          <a:blip r:embed="rId3">
            <a:alphaModFix/>
          </a:blip>
          <a:srcRect/>
          <a:stretch/>
        </p:blipFill>
        <p:spPr>
          <a:xfrm>
            <a:off x="1110266" y="4365549"/>
            <a:ext cx="660681" cy="6606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1"/>
          <p:cNvSpPr txBox="1">
            <a:spLocks noGrp="1"/>
          </p:cNvSpPr>
          <p:nvPr>
            <p:ph type="body" idx="1"/>
          </p:nvPr>
        </p:nvSpPr>
        <p:spPr>
          <a:xfrm>
            <a:off x="819491" y="1918972"/>
            <a:ext cx="5092083" cy="6606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2400"/>
              <a:buNone/>
            </a:pPr>
            <a:r>
              <a:rPr lang="en-GB">
                <a:solidFill>
                  <a:schemeClr val="lt1"/>
                </a:solidFill>
              </a:rPr>
              <a:t>Psychological age </a:t>
            </a:r>
            <a:endParaRPr/>
          </a:p>
        </p:txBody>
      </p:sp>
      <p:sp>
        <p:nvSpPr>
          <p:cNvPr id="313" name="Google Shape;313;p11"/>
          <p:cNvSpPr txBox="1">
            <a:spLocks noGrp="1"/>
          </p:cNvSpPr>
          <p:nvPr>
            <p:ph type="body" idx="3"/>
          </p:nvPr>
        </p:nvSpPr>
        <p:spPr>
          <a:xfrm>
            <a:off x="819491" y="813916"/>
            <a:ext cx="5981359" cy="531256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70C0"/>
              </a:buClr>
              <a:buSzPts val="1800"/>
              <a:buChar char="•"/>
            </a:pPr>
            <a:r>
              <a:rPr lang="en-GB" sz="1800" b="1" dirty="0">
                <a:solidFill>
                  <a:srgbClr val="0070C0"/>
                </a:solidFill>
                <a:latin typeface="+mn-lt"/>
                <a:ea typeface="Batang"/>
                <a:cs typeface="Batang"/>
                <a:sym typeface="Batang"/>
              </a:rPr>
              <a:t>2.4 </a:t>
            </a:r>
            <a:r>
              <a:rPr lang="en-GB" sz="1800" b="1" dirty="0" err="1">
                <a:solidFill>
                  <a:srgbClr val="0070C0"/>
                </a:solidFill>
                <a:latin typeface="+mn-lt"/>
                <a:ea typeface="Batang"/>
                <a:cs typeface="Batang"/>
                <a:sym typeface="Batang"/>
              </a:rPr>
              <a:t>Beneficiile</a:t>
            </a:r>
            <a:r>
              <a:rPr lang="en-GB" sz="1800" b="1" dirty="0">
                <a:solidFill>
                  <a:srgbClr val="0070C0"/>
                </a:solidFill>
                <a:latin typeface="+mn-lt"/>
                <a:ea typeface="Batang"/>
                <a:cs typeface="Batang"/>
                <a:sym typeface="Batang"/>
              </a:rPr>
              <a:t> </a:t>
            </a:r>
            <a:r>
              <a:rPr lang="en-GB" sz="1800" b="1" dirty="0" err="1">
                <a:solidFill>
                  <a:srgbClr val="0070C0"/>
                </a:solidFill>
                <a:latin typeface="+mn-lt"/>
                <a:ea typeface="Batang"/>
                <a:cs typeface="Batang"/>
                <a:sym typeface="Batang"/>
              </a:rPr>
              <a:t>reale</a:t>
            </a:r>
            <a:r>
              <a:rPr lang="en-GB" sz="1800" b="1" dirty="0">
                <a:solidFill>
                  <a:srgbClr val="0070C0"/>
                </a:solidFill>
                <a:latin typeface="+mn-lt"/>
                <a:ea typeface="Batang"/>
                <a:cs typeface="Batang"/>
                <a:sym typeface="Batang"/>
              </a:rPr>
              <a:t> ale </a:t>
            </a:r>
            <a:r>
              <a:rPr lang="en-GB" sz="1800" b="1" dirty="0" err="1">
                <a:solidFill>
                  <a:srgbClr val="0070C0"/>
                </a:solidFill>
                <a:latin typeface="+mn-lt"/>
                <a:ea typeface="Batang"/>
                <a:cs typeface="Batang"/>
                <a:sym typeface="Batang"/>
              </a:rPr>
              <a:t>activității</a:t>
            </a:r>
            <a:r>
              <a:rPr lang="en-GB" sz="1800" b="1" dirty="0">
                <a:solidFill>
                  <a:srgbClr val="0070C0"/>
                </a:solidFill>
                <a:latin typeface="+mn-lt"/>
                <a:ea typeface="Batang"/>
                <a:cs typeface="Batang"/>
                <a:sym typeface="Batang"/>
              </a:rPr>
              <a:t> </a:t>
            </a:r>
            <a:r>
              <a:rPr lang="en-GB" sz="1800" b="1" dirty="0" err="1">
                <a:solidFill>
                  <a:srgbClr val="0070C0"/>
                </a:solidFill>
                <a:latin typeface="+mn-lt"/>
                <a:ea typeface="Batang"/>
                <a:cs typeface="Batang"/>
                <a:sym typeface="Batang"/>
              </a:rPr>
              <a:t>fizice</a:t>
            </a:r>
            <a:endParaRPr dirty="0">
              <a:latin typeface="+mn-lt"/>
            </a:endParaRPr>
          </a:p>
          <a:p>
            <a:pPr marL="228600" lvl="0" indent="-114300" algn="l" rtl="0">
              <a:lnSpc>
                <a:spcPct val="90000"/>
              </a:lnSpc>
              <a:spcBef>
                <a:spcPts val="1000"/>
              </a:spcBef>
              <a:spcAft>
                <a:spcPts val="0"/>
              </a:spcAft>
              <a:buClr>
                <a:schemeClr val="dk1"/>
              </a:buClr>
              <a:buSzPts val="1800"/>
              <a:buNone/>
            </a:pPr>
            <a:endParaRPr sz="1800" b="1" dirty="0">
              <a:solidFill>
                <a:srgbClr val="0070C0"/>
              </a:solidFill>
              <a:latin typeface="+mn-lt"/>
              <a:ea typeface="Batang"/>
              <a:cs typeface="Batang"/>
              <a:sym typeface="Batang"/>
            </a:endParaRPr>
          </a:p>
          <a:p>
            <a:pPr marL="228600" lvl="0" indent="-228600" algn="just" rtl="0">
              <a:lnSpc>
                <a:spcPct val="90000"/>
              </a:lnSpc>
              <a:spcBef>
                <a:spcPts val="1000"/>
              </a:spcBef>
              <a:spcAft>
                <a:spcPts val="0"/>
              </a:spcAft>
              <a:buClr>
                <a:schemeClr val="dk1"/>
              </a:buClr>
              <a:buSzPts val="1800"/>
              <a:buChar char="•"/>
            </a:pPr>
            <a:r>
              <a:rPr lang="en-GB" sz="1800" b="1" dirty="0">
                <a:latin typeface="+mn-lt"/>
                <a:ea typeface="Batang"/>
                <a:cs typeface="Batang"/>
                <a:sym typeface="Batang"/>
              </a:rPr>
              <a:t>AP </a:t>
            </a:r>
            <a:r>
              <a:rPr lang="en-GB" sz="1800" b="1" dirty="0" err="1">
                <a:latin typeface="+mn-lt"/>
                <a:ea typeface="Batang"/>
                <a:cs typeface="Batang"/>
                <a:sym typeface="Batang"/>
              </a:rPr>
              <a:t>este</a:t>
            </a:r>
            <a:r>
              <a:rPr lang="en-GB" sz="1800" b="1" dirty="0">
                <a:latin typeface="+mn-lt"/>
                <a:ea typeface="Batang"/>
                <a:cs typeface="Batang"/>
                <a:sym typeface="Batang"/>
              </a:rPr>
              <a:t> un instrument de </a:t>
            </a:r>
            <a:r>
              <a:rPr lang="en-GB" sz="1800" b="1" dirty="0" err="1">
                <a:latin typeface="+mn-lt"/>
                <a:ea typeface="Batang"/>
                <a:cs typeface="Batang"/>
                <a:sym typeface="Batang"/>
              </a:rPr>
              <a:t>prevenire</a:t>
            </a:r>
            <a:r>
              <a:rPr lang="en-GB" sz="1800" b="1" dirty="0">
                <a:latin typeface="+mn-lt"/>
                <a:ea typeface="Batang"/>
                <a:cs typeface="Batang"/>
                <a:sym typeface="Batang"/>
              </a:rPr>
              <a:t> - </a:t>
            </a:r>
            <a:r>
              <a:rPr lang="en-GB" sz="1800" b="1" dirty="0" err="1">
                <a:latin typeface="+mn-lt"/>
                <a:ea typeface="Batang"/>
                <a:cs typeface="Batang"/>
                <a:sym typeface="Batang"/>
              </a:rPr>
              <a:t>încetinește</a:t>
            </a:r>
            <a:r>
              <a:rPr lang="en-GB" sz="1800" b="1" dirty="0">
                <a:latin typeface="+mn-lt"/>
                <a:ea typeface="Batang"/>
                <a:cs typeface="Batang"/>
                <a:sym typeface="Batang"/>
              </a:rPr>
              <a:t> </a:t>
            </a:r>
            <a:r>
              <a:rPr lang="en-GB" sz="1800" b="1" dirty="0" err="1">
                <a:latin typeface="+mn-lt"/>
                <a:ea typeface="Batang"/>
                <a:cs typeface="Batang"/>
                <a:sym typeface="Batang"/>
              </a:rPr>
              <a:t>declinul</a:t>
            </a:r>
            <a:r>
              <a:rPr lang="en-GB" sz="1800" b="1" dirty="0">
                <a:latin typeface="+mn-lt"/>
                <a:ea typeface="Batang"/>
                <a:cs typeface="Batang"/>
                <a:sym typeface="Batang"/>
              </a:rPr>
              <a:t> </a:t>
            </a:r>
            <a:r>
              <a:rPr lang="en-GB" sz="1800" b="1" dirty="0" err="1">
                <a:latin typeface="+mn-lt"/>
                <a:ea typeface="Batang"/>
                <a:cs typeface="Batang"/>
                <a:sym typeface="Batang"/>
              </a:rPr>
              <a:t>cognitiv</a:t>
            </a:r>
            <a:r>
              <a:rPr lang="en-GB" sz="1800" b="1" dirty="0">
                <a:latin typeface="+mn-lt"/>
                <a:ea typeface="Batang"/>
                <a:cs typeface="Batang"/>
                <a:sym typeface="Batang"/>
              </a:rPr>
              <a:t>, </a:t>
            </a:r>
            <a:r>
              <a:rPr lang="en-GB" sz="1800" b="1" dirty="0" err="1">
                <a:latin typeface="+mn-lt"/>
                <a:ea typeface="Batang"/>
                <a:cs typeface="Batang"/>
                <a:sym typeface="Batang"/>
              </a:rPr>
              <a:t>previne</a:t>
            </a:r>
            <a:r>
              <a:rPr lang="en-GB" sz="1800" b="1" dirty="0">
                <a:latin typeface="+mn-lt"/>
                <a:ea typeface="Batang"/>
                <a:cs typeface="Batang"/>
                <a:sym typeface="Batang"/>
              </a:rPr>
              <a:t> </a:t>
            </a:r>
            <a:r>
              <a:rPr lang="en-GB" sz="1800" b="1" dirty="0" err="1">
                <a:latin typeface="+mn-lt"/>
                <a:ea typeface="Batang"/>
                <a:cs typeface="Batang"/>
                <a:sym typeface="Batang"/>
              </a:rPr>
              <a:t>fracturile</a:t>
            </a:r>
            <a:r>
              <a:rPr lang="en-GB" sz="1800" b="1" dirty="0">
                <a:latin typeface="+mn-lt"/>
                <a:ea typeface="Batang"/>
                <a:cs typeface="Batang"/>
                <a:sym typeface="Batang"/>
              </a:rPr>
              <a:t> </a:t>
            </a:r>
            <a:r>
              <a:rPr lang="en-GB" sz="1800" b="1" dirty="0" err="1">
                <a:latin typeface="+mn-lt"/>
                <a:ea typeface="Batang"/>
                <a:cs typeface="Batang"/>
                <a:sym typeface="Batang"/>
              </a:rPr>
              <a:t>osoase</a:t>
            </a:r>
            <a:r>
              <a:rPr lang="en-GB" sz="1800" b="1" dirty="0">
                <a:latin typeface="+mn-lt"/>
                <a:ea typeface="Batang"/>
                <a:cs typeface="Batang"/>
                <a:sym typeface="Batang"/>
              </a:rPr>
              <a:t> </a:t>
            </a:r>
            <a:r>
              <a:rPr lang="en-GB" sz="1800" b="1" dirty="0" err="1">
                <a:latin typeface="+mn-lt"/>
                <a:ea typeface="Batang"/>
                <a:cs typeface="Batang"/>
                <a:sym typeface="Batang"/>
              </a:rPr>
              <a:t>prin</a:t>
            </a:r>
            <a:r>
              <a:rPr lang="en-GB" sz="1800" b="1" dirty="0">
                <a:latin typeface="+mn-lt"/>
                <a:ea typeface="Batang"/>
                <a:cs typeface="Batang"/>
                <a:sym typeface="Batang"/>
              </a:rPr>
              <a:t> </a:t>
            </a:r>
            <a:r>
              <a:rPr lang="en-GB" sz="1800" b="1" dirty="0" err="1">
                <a:latin typeface="+mn-lt"/>
                <a:ea typeface="Batang"/>
                <a:cs typeface="Batang"/>
                <a:sym typeface="Batang"/>
              </a:rPr>
              <a:t>întărirea</a:t>
            </a:r>
            <a:r>
              <a:rPr lang="en-GB" sz="1800" b="1" dirty="0">
                <a:latin typeface="+mn-lt"/>
                <a:ea typeface="Batang"/>
                <a:cs typeface="Batang"/>
                <a:sym typeface="Batang"/>
              </a:rPr>
              <a:t> </a:t>
            </a:r>
            <a:r>
              <a:rPr lang="en-GB" sz="1800" b="1" dirty="0" err="1">
                <a:latin typeface="+mn-lt"/>
                <a:ea typeface="Batang"/>
                <a:cs typeface="Batang"/>
                <a:sym typeface="Batang"/>
              </a:rPr>
              <a:t>sistemului</a:t>
            </a:r>
            <a:r>
              <a:rPr lang="en-GB" sz="1800" b="1" dirty="0">
                <a:latin typeface="+mn-lt"/>
                <a:ea typeface="Batang"/>
                <a:cs typeface="Batang"/>
                <a:sym typeface="Batang"/>
              </a:rPr>
              <a:t> muscular </a:t>
            </a:r>
            <a:r>
              <a:rPr lang="en-GB" sz="1800" b="1" dirty="0" err="1">
                <a:latin typeface="+mn-lt"/>
                <a:ea typeface="Batang"/>
                <a:cs typeface="Batang"/>
                <a:sym typeface="Batang"/>
              </a:rPr>
              <a:t>și</a:t>
            </a:r>
            <a:r>
              <a:rPr lang="en-GB" sz="1800" b="1" dirty="0">
                <a:latin typeface="+mn-lt"/>
                <a:ea typeface="Batang"/>
                <a:cs typeface="Batang"/>
                <a:sym typeface="Batang"/>
              </a:rPr>
              <a:t> </a:t>
            </a:r>
            <a:r>
              <a:rPr lang="en-GB" sz="1800" b="1" dirty="0" err="1">
                <a:latin typeface="+mn-lt"/>
                <a:ea typeface="Batang"/>
                <a:cs typeface="Batang"/>
                <a:sym typeface="Batang"/>
              </a:rPr>
              <a:t>osos</a:t>
            </a:r>
            <a:r>
              <a:rPr lang="en-GB" sz="1800" b="1" dirty="0">
                <a:latin typeface="+mn-lt"/>
                <a:ea typeface="Batang"/>
                <a:cs typeface="Batang"/>
                <a:sym typeface="Batang"/>
              </a:rPr>
              <a:t>, „reduce </a:t>
            </a:r>
            <a:r>
              <a:rPr lang="en-GB" sz="1800" b="1" dirty="0" err="1">
                <a:latin typeface="+mn-lt"/>
                <a:ea typeface="Batang"/>
                <a:cs typeface="Batang"/>
                <a:sym typeface="Batang"/>
              </a:rPr>
              <a:t>incidența</a:t>
            </a:r>
            <a:r>
              <a:rPr lang="en-GB" sz="1800" b="1" dirty="0">
                <a:latin typeface="+mn-lt"/>
                <a:ea typeface="Batang"/>
                <a:cs typeface="Batang"/>
                <a:sym typeface="Batang"/>
              </a:rPr>
              <a:t> </a:t>
            </a:r>
            <a:r>
              <a:rPr lang="en-GB" sz="1800" b="1" dirty="0" err="1">
                <a:latin typeface="+mn-lt"/>
                <a:ea typeface="Batang"/>
                <a:cs typeface="Batang"/>
                <a:sym typeface="Batang"/>
              </a:rPr>
              <a:t>afecțiunilor</a:t>
            </a:r>
            <a:r>
              <a:rPr lang="en-GB" sz="1800" b="1" dirty="0">
                <a:latin typeface="+mn-lt"/>
                <a:ea typeface="Batang"/>
                <a:cs typeface="Batang"/>
                <a:sym typeface="Batang"/>
              </a:rPr>
              <a:t> </a:t>
            </a:r>
            <a:r>
              <a:rPr lang="en-GB" sz="1800" b="1" dirty="0" err="1">
                <a:latin typeface="+mn-lt"/>
                <a:ea typeface="Batang"/>
                <a:cs typeface="Batang"/>
                <a:sym typeface="Batang"/>
              </a:rPr>
              <a:t>cardiovasculare</a:t>
            </a:r>
            <a:r>
              <a:rPr lang="en-GB" sz="1800" b="1" dirty="0">
                <a:latin typeface="+mn-lt"/>
                <a:ea typeface="Batang"/>
                <a:cs typeface="Batang"/>
                <a:sym typeface="Batang"/>
              </a:rPr>
              <a:t>, cum </a:t>
            </a:r>
            <a:r>
              <a:rPr lang="en-GB" sz="1800" b="1" dirty="0" err="1">
                <a:latin typeface="+mn-lt"/>
                <a:ea typeface="Batang"/>
                <a:cs typeface="Batang"/>
                <a:sym typeface="Batang"/>
              </a:rPr>
              <a:t>ar</a:t>
            </a:r>
            <a:r>
              <a:rPr lang="en-GB" sz="1800" b="1" dirty="0">
                <a:latin typeface="+mn-lt"/>
                <a:ea typeface="Batang"/>
                <a:cs typeface="Batang"/>
                <a:sym typeface="Batang"/>
              </a:rPr>
              <a:t> fi: </a:t>
            </a:r>
            <a:r>
              <a:rPr lang="en-GB" sz="1800" b="1" dirty="0" err="1">
                <a:latin typeface="+mn-lt"/>
                <a:ea typeface="Batang"/>
                <a:cs typeface="Batang"/>
                <a:sym typeface="Batang"/>
              </a:rPr>
              <a:t>atacuri</a:t>
            </a:r>
            <a:r>
              <a:rPr lang="en-GB" sz="1800" b="1" dirty="0">
                <a:latin typeface="+mn-lt"/>
                <a:ea typeface="Batang"/>
                <a:cs typeface="Batang"/>
                <a:sym typeface="Batang"/>
              </a:rPr>
              <a:t> de cord, </a:t>
            </a:r>
            <a:r>
              <a:rPr lang="en-GB" sz="1800" b="1" dirty="0" err="1">
                <a:latin typeface="+mn-lt"/>
                <a:ea typeface="Batang"/>
                <a:cs typeface="Batang"/>
                <a:sym typeface="Batang"/>
              </a:rPr>
              <a:t>accidente</a:t>
            </a:r>
            <a:r>
              <a:rPr lang="en-GB" sz="1800" b="1" dirty="0">
                <a:latin typeface="+mn-lt"/>
                <a:ea typeface="Batang"/>
                <a:cs typeface="Batang"/>
                <a:sym typeface="Batang"/>
              </a:rPr>
              <a:t> </a:t>
            </a:r>
            <a:r>
              <a:rPr lang="en-GB" sz="1800" b="1" dirty="0" err="1">
                <a:latin typeface="+mn-lt"/>
                <a:ea typeface="Batang"/>
                <a:cs typeface="Batang"/>
                <a:sym typeface="Batang"/>
              </a:rPr>
              <a:t>vasculare</a:t>
            </a:r>
            <a:r>
              <a:rPr lang="en-GB" sz="1800" b="1" dirty="0">
                <a:latin typeface="+mn-lt"/>
                <a:ea typeface="Batang"/>
                <a:cs typeface="Batang"/>
                <a:sym typeface="Batang"/>
              </a:rPr>
              <a:t> </a:t>
            </a:r>
            <a:r>
              <a:rPr lang="en-GB" sz="1800" b="1" dirty="0" err="1">
                <a:latin typeface="+mn-lt"/>
                <a:ea typeface="Batang"/>
                <a:cs typeface="Batang"/>
                <a:sym typeface="Batang"/>
              </a:rPr>
              <a:t>cerebrale</a:t>
            </a:r>
            <a:r>
              <a:rPr lang="en-GB" sz="1800" b="1" dirty="0">
                <a:latin typeface="+mn-lt"/>
                <a:ea typeface="Batang"/>
                <a:cs typeface="Batang"/>
                <a:sym typeface="Batang"/>
              </a:rPr>
              <a:t>, </a:t>
            </a:r>
            <a:r>
              <a:rPr lang="en-GB" sz="1800" b="1" dirty="0" err="1">
                <a:latin typeface="+mn-lt"/>
                <a:ea typeface="Batang"/>
                <a:cs typeface="Batang"/>
                <a:sym typeface="Batang"/>
              </a:rPr>
              <a:t>hipertensiune</a:t>
            </a:r>
            <a:r>
              <a:rPr lang="en-GB" sz="1800" b="1" dirty="0">
                <a:latin typeface="+mn-lt"/>
                <a:ea typeface="Batang"/>
                <a:cs typeface="Batang"/>
                <a:sym typeface="Batang"/>
              </a:rPr>
              <a:t> </a:t>
            </a:r>
            <a:r>
              <a:rPr lang="en-GB" sz="1800" b="1" dirty="0" err="1">
                <a:latin typeface="+mn-lt"/>
                <a:ea typeface="Batang"/>
                <a:cs typeface="Batang"/>
                <a:sym typeface="Batang"/>
              </a:rPr>
              <a:t>arterială</a:t>
            </a:r>
            <a:r>
              <a:rPr lang="en-GB" sz="1800" b="1" dirty="0">
                <a:latin typeface="+mn-lt"/>
                <a:ea typeface="Batang"/>
                <a:cs typeface="Batang"/>
                <a:sym typeface="Batang"/>
              </a:rPr>
              <a:t>, </a:t>
            </a:r>
            <a:r>
              <a:rPr lang="en-GB" sz="1800" b="1" dirty="0" err="1">
                <a:latin typeface="+mn-lt"/>
                <a:ea typeface="Batang"/>
                <a:cs typeface="Batang"/>
                <a:sym typeface="Batang"/>
              </a:rPr>
              <a:t>insuficiență</a:t>
            </a:r>
            <a:r>
              <a:rPr lang="en-GB" sz="1800" b="1" dirty="0">
                <a:latin typeface="+mn-lt"/>
                <a:ea typeface="Batang"/>
                <a:cs typeface="Batang"/>
                <a:sym typeface="Batang"/>
              </a:rPr>
              <a:t> </a:t>
            </a:r>
            <a:r>
              <a:rPr lang="en-GB" sz="1800" b="1" dirty="0" err="1">
                <a:latin typeface="+mn-lt"/>
                <a:ea typeface="Batang"/>
                <a:cs typeface="Batang"/>
                <a:sym typeface="Batang"/>
              </a:rPr>
              <a:t>cardiacă</a:t>
            </a:r>
            <a:r>
              <a:rPr lang="en-GB" sz="1800" b="1" dirty="0">
                <a:latin typeface="+mn-lt"/>
                <a:ea typeface="Batang"/>
                <a:cs typeface="Batang"/>
                <a:sym typeface="Batang"/>
              </a:rPr>
              <a:t>” </a:t>
            </a:r>
            <a:r>
              <a:rPr lang="en-GB" sz="1800" b="1" dirty="0" err="1">
                <a:latin typeface="+mn-lt"/>
                <a:ea typeface="Batang"/>
                <a:cs typeface="Batang"/>
                <a:sym typeface="Batang"/>
              </a:rPr>
              <a:t>și</a:t>
            </a:r>
            <a:r>
              <a:rPr lang="en-GB" sz="1800" b="1" dirty="0">
                <a:latin typeface="+mn-lt"/>
                <a:ea typeface="Batang"/>
                <a:cs typeface="Batang"/>
                <a:sym typeface="Batang"/>
              </a:rPr>
              <a:t> </a:t>
            </a:r>
            <a:endParaRPr dirty="0">
              <a:latin typeface="+mn-lt"/>
            </a:endParaRPr>
          </a:p>
          <a:p>
            <a:pPr marL="228600" lvl="0" indent="-228600" algn="just" rtl="0">
              <a:lnSpc>
                <a:spcPct val="90000"/>
              </a:lnSpc>
              <a:spcBef>
                <a:spcPts val="1000"/>
              </a:spcBef>
              <a:spcAft>
                <a:spcPts val="0"/>
              </a:spcAft>
              <a:buClr>
                <a:schemeClr val="dk1"/>
              </a:buClr>
              <a:buSzPts val="1800"/>
              <a:buChar char="•"/>
            </a:pPr>
            <a:r>
              <a:rPr lang="en-GB" sz="1800" b="1" dirty="0">
                <a:latin typeface="+mn-lt"/>
                <a:ea typeface="Batang"/>
                <a:cs typeface="Batang"/>
                <a:sym typeface="Batang"/>
              </a:rPr>
              <a:t>AP </a:t>
            </a:r>
            <a:r>
              <a:rPr lang="en-GB" sz="1800" b="1" dirty="0" err="1">
                <a:latin typeface="+mn-lt"/>
                <a:ea typeface="Batang"/>
                <a:cs typeface="Batang"/>
                <a:sym typeface="Batang"/>
              </a:rPr>
              <a:t>poate</a:t>
            </a:r>
            <a:r>
              <a:rPr lang="en-GB" sz="1800" b="1" dirty="0">
                <a:latin typeface="+mn-lt"/>
                <a:ea typeface="Batang"/>
                <a:cs typeface="Batang"/>
                <a:sym typeface="Batang"/>
              </a:rPr>
              <a:t> fi </a:t>
            </a:r>
            <a:r>
              <a:rPr lang="en-GB" sz="1800" b="1" dirty="0" err="1">
                <a:latin typeface="+mn-lt"/>
                <a:ea typeface="Batang"/>
                <a:cs typeface="Batang"/>
                <a:sym typeface="Batang"/>
              </a:rPr>
              <a:t>considerată</a:t>
            </a:r>
            <a:r>
              <a:rPr lang="en-GB" sz="1800" b="1" dirty="0">
                <a:latin typeface="+mn-lt"/>
                <a:ea typeface="Batang"/>
                <a:cs typeface="Batang"/>
                <a:sym typeface="Batang"/>
              </a:rPr>
              <a:t> un instrument de </a:t>
            </a:r>
            <a:r>
              <a:rPr lang="en-GB" sz="1800" b="1" dirty="0" err="1">
                <a:latin typeface="+mn-lt"/>
                <a:ea typeface="Batang"/>
                <a:cs typeface="Batang"/>
                <a:sym typeface="Batang"/>
              </a:rPr>
              <a:t>remediere</a:t>
            </a:r>
            <a:r>
              <a:rPr lang="en-GB" sz="1800" b="1" dirty="0">
                <a:latin typeface="+mn-lt"/>
                <a:ea typeface="Batang"/>
                <a:cs typeface="Batang"/>
                <a:sym typeface="Batang"/>
              </a:rPr>
              <a:t> </a:t>
            </a:r>
            <a:r>
              <a:rPr lang="en-GB" sz="1800" b="1" dirty="0" err="1">
                <a:latin typeface="+mn-lt"/>
                <a:ea typeface="Batang"/>
                <a:cs typeface="Batang"/>
                <a:sym typeface="Batang"/>
              </a:rPr>
              <a:t>în</a:t>
            </a:r>
            <a:r>
              <a:rPr lang="en-GB" sz="1800" b="1" dirty="0">
                <a:latin typeface="+mn-lt"/>
                <a:ea typeface="Batang"/>
                <a:cs typeface="Batang"/>
                <a:sym typeface="Batang"/>
              </a:rPr>
              <a:t> </a:t>
            </a:r>
            <a:r>
              <a:rPr lang="en-GB" sz="1800" b="1" dirty="0" err="1">
                <a:latin typeface="+mn-lt"/>
                <a:ea typeface="Batang"/>
                <a:cs typeface="Batang"/>
                <a:sym typeface="Batang"/>
              </a:rPr>
              <a:t>viața</a:t>
            </a:r>
            <a:r>
              <a:rPr lang="en-GB" sz="1800" b="1" dirty="0">
                <a:latin typeface="+mn-lt"/>
                <a:ea typeface="Batang"/>
                <a:cs typeface="Batang"/>
                <a:sym typeface="Batang"/>
              </a:rPr>
              <a:t> </a:t>
            </a:r>
            <a:r>
              <a:rPr lang="en-GB" sz="1800" b="1" dirty="0" err="1">
                <a:latin typeface="+mn-lt"/>
                <a:ea typeface="Batang"/>
                <a:cs typeface="Batang"/>
                <a:sym typeface="Batang"/>
              </a:rPr>
              <a:t>adulților</a:t>
            </a:r>
            <a:r>
              <a:rPr lang="en-GB" sz="1800" b="1" dirty="0">
                <a:latin typeface="+mn-lt"/>
                <a:ea typeface="Batang"/>
                <a:cs typeface="Batang"/>
                <a:sym typeface="Batang"/>
              </a:rPr>
              <a:t> </a:t>
            </a:r>
            <a:r>
              <a:rPr lang="en-GB" sz="1800" b="1" dirty="0" err="1">
                <a:latin typeface="+mn-lt"/>
                <a:ea typeface="Batang"/>
                <a:cs typeface="Batang"/>
                <a:sym typeface="Batang"/>
              </a:rPr>
              <a:t>în</a:t>
            </a:r>
            <a:r>
              <a:rPr lang="en-GB" sz="1800" b="1" dirty="0">
                <a:latin typeface="+mn-lt"/>
                <a:ea typeface="Batang"/>
                <a:cs typeface="Batang"/>
                <a:sym typeface="Batang"/>
              </a:rPr>
              <a:t> </a:t>
            </a:r>
            <a:r>
              <a:rPr lang="en-GB" sz="1800" b="1" dirty="0" err="1">
                <a:latin typeface="+mn-lt"/>
                <a:ea typeface="Batang"/>
                <a:cs typeface="Batang"/>
                <a:sym typeface="Batang"/>
              </a:rPr>
              <a:t>vârstă</a:t>
            </a:r>
            <a:r>
              <a:rPr lang="en-GB" sz="1800" b="1" dirty="0">
                <a:latin typeface="+mn-lt"/>
                <a:ea typeface="Batang"/>
                <a:cs typeface="Batang"/>
                <a:sym typeface="Batang"/>
              </a:rPr>
              <a:t> (</a:t>
            </a:r>
            <a:r>
              <a:rPr lang="en-GB" sz="1800" b="1" dirty="0" err="1">
                <a:latin typeface="+mn-lt"/>
                <a:ea typeface="Batang"/>
                <a:cs typeface="Batang"/>
                <a:sym typeface="Batang"/>
              </a:rPr>
              <a:t>întârzie</a:t>
            </a:r>
            <a:r>
              <a:rPr lang="en-GB" sz="1800" b="1" dirty="0">
                <a:latin typeface="+mn-lt"/>
                <a:ea typeface="Batang"/>
                <a:cs typeface="Batang"/>
                <a:sym typeface="Batang"/>
              </a:rPr>
              <a:t> </a:t>
            </a:r>
            <a:r>
              <a:rPr lang="en-GB" sz="1800" b="1" dirty="0" err="1">
                <a:latin typeface="+mn-lt"/>
                <a:ea typeface="Batang"/>
                <a:cs typeface="Batang"/>
                <a:sym typeface="Batang"/>
              </a:rPr>
              <a:t>rezistența</a:t>
            </a:r>
            <a:r>
              <a:rPr lang="en-GB" sz="1800" b="1" dirty="0">
                <a:latin typeface="+mn-lt"/>
                <a:ea typeface="Batang"/>
                <a:cs typeface="Batang"/>
                <a:sym typeface="Batang"/>
              </a:rPr>
              <a:t> la </a:t>
            </a:r>
            <a:r>
              <a:rPr lang="en-GB" sz="1800" b="1" dirty="0" err="1">
                <a:latin typeface="+mn-lt"/>
                <a:ea typeface="Batang"/>
                <a:cs typeface="Batang"/>
                <a:sym typeface="Batang"/>
              </a:rPr>
              <a:t>insulină</a:t>
            </a:r>
            <a:r>
              <a:rPr lang="en-GB" sz="1800" b="1" dirty="0">
                <a:latin typeface="+mn-lt"/>
                <a:ea typeface="Batang"/>
                <a:cs typeface="Batang"/>
                <a:sym typeface="Batang"/>
              </a:rPr>
              <a:t>, reduce </a:t>
            </a:r>
            <a:r>
              <a:rPr lang="en-GB" sz="1800" b="1" dirty="0" err="1">
                <a:latin typeface="+mn-lt"/>
                <a:ea typeface="Batang"/>
                <a:cs typeface="Batang"/>
                <a:sym typeface="Batang"/>
              </a:rPr>
              <a:t>pierderea</a:t>
            </a:r>
            <a:r>
              <a:rPr lang="en-GB" sz="1800" b="1" dirty="0">
                <a:latin typeface="+mn-lt"/>
                <a:ea typeface="Batang"/>
                <a:cs typeface="Batang"/>
                <a:sym typeface="Batang"/>
              </a:rPr>
              <a:t> </a:t>
            </a:r>
            <a:r>
              <a:rPr lang="en-GB" sz="1800" b="1" dirty="0" err="1">
                <a:latin typeface="+mn-lt"/>
                <a:ea typeface="Batang"/>
                <a:cs typeface="Batang"/>
                <a:sym typeface="Batang"/>
              </a:rPr>
              <a:t>minerală</a:t>
            </a:r>
            <a:r>
              <a:rPr lang="en-GB" sz="1800" b="1" dirty="0">
                <a:latin typeface="+mn-lt"/>
                <a:ea typeface="Batang"/>
                <a:cs typeface="Batang"/>
                <a:sym typeface="Batang"/>
              </a:rPr>
              <a:t> </a:t>
            </a:r>
            <a:r>
              <a:rPr lang="en-GB" sz="1800" b="1" dirty="0" err="1">
                <a:latin typeface="+mn-lt"/>
                <a:ea typeface="Batang"/>
                <a:cs typeface="Batang"/>
                <a:sym typeface="Batang"/>
              </a:rPr>
              <a:t>osoasă</a:t>
            </a:r>
            <a:r>
              <a:rPr lang="en-GB" sz="1800" b="1" dirty="0">
                <a:latin typeface="+mn-lt"/>
                <a:ea typeface="Batang"/>
                <a:cs typeface="Batang"/>
                <a:sym typeface="Batang"/>
              </a:rPr>
              <a:t> </a:t>
            </a:r>
            <a:r>
              <a:rPr lang="en-GB" sz="1800" b="1" dirty="0" err="1">
                <a:latin typeface="+mn-lt"/>
                <a:ea typeface="Batang"/>
                <a:cs typeface="Batang"/>
                <a:sym typeface="Batang"/>
              </a:rPr>
              <a:t>și</a:t>
            </a:r>
            <a:r>
              <a:rPr lang="en-GB" sz="1800" b="1" dirty="0">
                <a:latin typeface="+mn-lt"/>
                <a:ea typeface="Batang"/>
                <a:cs typeface="Batang"/>
                <a:sym typeface="Batang"/>
              </a:rPr>
              <a:t> </a:t>
            </a:r>
            <a:r>
              <a:rPr lang="en-GB" sz="1800" b="1" dirty="0" err="1">
                <a:latin typeface="+mn-lt"/>
                <a:ea typeface="Batang"/>
                <a:cs typeface="Batang"/>
                <a:sym typeface="Batang"/>
              </a:rPr>
              <a:t>osteoporoza</a:t>
            </a:r>
            <a:r>
              <a:rPr lang="en-GB" sz="1800" b="1" dirty="0">
                <a:latin typeface="+mn-lt"/>
                <a:ea typeface="Batang"/>
                <a:cs typeface="Batang"/>
                <a:sym typeface="Batang"/>
              </a:rPr>
              <a:t>, reduce </a:t>
            </a:r>
            <a:r>
              <a:rPr lang="en-GB" sz="1800" b="1" dirty="0" err="1">
                <a:latin typeface="+mn-lt"/>
                <a:ea typeface="Batang"/>
                <a:cs typeface="Batang"/>
                <a:sym typeface="Batang"/>
              </a:rPr>
              <a:t>durerea</a:t>
            </a:r>
            <a:r>
              <a:rPr lang="en-GB" sz="1800" b="1" dirty="0">
                <a:latin typeface="+mn-lt"/>
                <a:ea typeface="Batang"/>
                <a:cs typeface="Batang"/>
                <a:sym typeface="Batang"/>
              </a:rPr>
              <a:t> </a:t>
            </a:r>
            <a:r>
              <a:rPr lang="en-GB" sz="1800" b="1" dirty="0" err="1">
                <a:latin typeface="+mn-lt"/>
                <a:ea typeface="Batang"/>
                <a:cs typeface="Batang"/>
                <a:sym typeface="Batang"/>
              </a:rPr>
              <a:t>musculo-scheletală</a:t>
            </a:r>
            <a:r>
              <a:rPr lang="en-GB" sz="1800" b="1" dirty="0">
                <a:latin typeface="+mn-lt"/>
                <a:ea typeface="Batang"/>
                <a:cs typeface="Batang"/>
                <a:sym typeface="Batang"/>
              </a:rPr>
              <a:t> - </a:t>
            </a:r>
            <a:r>
              <a:rPr lang="en-GB" sz="1800" b="1" dirty="0" err="1">
                <a:latin typeface="+mn-lt"/>
                <a:ea typeface="Batang"/>
                <a:cs typeface="Batang"/>
                <a:sym typeface="Batang"/>
              </a:rPr>
              <a:t>inclusiv</a:t>
            </a:r>
            <a:r>
              <a:rPr lang="en-GB" sz="1800" b="1" dirty="0">
                <a:latin typeface="+mn-lt"/>
                <a:ea typeface="Batang"/>
                <a:cs typeface="Batang"/>
                <a:sym typeface="Batang"/>
              </a:rPr>
              <a:t> </a:t>
            </a:r>
            <a:r>
              <a:rPr lang="en-GB" sz="1800" b="1" dirty="0" err="1">
                <a:latin typeface="+mn-lt"/>
                <a:ea typeface="Batang"/>
                <a:cs typeface="Batang"/>
                <a:sym typeface="Batang"/>
              </a:rPr>
              <a:t>în</a:t>
            </a:r>
            <a:r>
              <a:rPr lang="en-GB" sz="1800" b="1" dirty="0">
                <a:latin typeface="+mn-lt"/>
                <a:ea typeface="Batang"/>
                <a:cs typeface="Batang"/>
                <a:sym typeface="Batang"/>
              </a:rPr>
              <a:t> </a:t>
            </a:r>
            <a:r>
              <a:rPr lang="en-GB" sz="1800" b="1" dirty="0" err="1">
                <a:latin typeface="+mn-lt"/>
                <a:ea typeface="Batang"/>
                <a:cs typeface="Batang"/>
                <a:sym typeface="Batang"/>
              </a:rPr>
              <a:t>osteoartrită</a:t>
            </a:r>
            <a:r>
              <a:rPr lang="en-GB" sz="1800" b="1" dirty="0">
                <a:latin typeface="+mn-lt"/>
                <a:ea typeface="Batang"/>
                <a:cs typeface="Batang"/>
                <a:sym typeface="Batang"/>
              </a:rPr>
              <a:t>, reduce </a:t>
            </a:r>
            <a:r>
              <a:rPr lang="en-GB" sz="1800" b="1" dirty="0" err="1">
                <a:latin typeface="+mn-lt"/>
                <a:ea typeface="Batang"/>
                <a:cs typeface="Batang"/>
                <a:sym typeface="Batang"/>
              </a:rPr>
              <a:t>consumul</a:t>
            </a:r>
            <a:r>
              <a:rPr lang="en-GB" sz="1800" b="1" dirty="0">
                <a:latin typeface="+mn-lt"/>
                <a:ea typeface="Batang"/>
                <a:cs typeface="Batang"/>
                <a:sym typeface="Batang"/>
              </a:rPr>
              <a:t> de </a:t>
            </a:r>
            <a:r>
              <a:rPr lang="en-GB" sz="1800" b="1" dirty="0" err="1">
                <a:latin typeface="+mn-lt"/>
                <a:ea typeface="Batang"/>
                <a:cs typeface="Batang"/>
                <a:sym typeface="Batang"/>
              </a:rPr>
              <a:t>medicamente</a:t>
            </a:r>
            <a:r>
              <a:rPr lang="en-GB" sz="1800" b="1" dirty="0">
                <a:latin typeface="+mn-lt"/>
                <a:ea typeface="Batang"/>
                <a:cs typeface="Batang"/>
                <a:sym typeface="Batang"/>
              </a:rPr>
              <a:t>, </a:t>
            </a:r>
            <a:r>
              <a:rPr lang="en-GB" sz="1800" b="1" dirty="0" err="1">
                <a:latin typeface="+mn-lt"/>
                <a:ea typeface="Batang"/>
                <a:cs typeface="Batang"/>
                <a:sym typeface="Batang"/>
              </a:rPr>
              <a:t>îmbunătățește</a:t>
            </a:r>
            <a:r>
              <a:rPr lang="en-GB" sz="1800" b="1" dirty="0">
                <a:latin typeface="+mn-lt"/>
                <a:ea typeface="Batang"/>
                <a:cs typeface="Batang"/>
                <a:sym typeface="Batang"/>
              </a:rPr>
              <a:t> </a:t>
            </a:r>
            <a:r>
              <a:rPr lang="en-GB" sz="1800" b="1" dirty="0" err="1">
                <a:latin typeface="+mn-lt"/>
                <a:ea typeface="Batang"/>
                <a:cs typeface="Batang"/>
                <a:sym typeface="Batang"/>
              </a:rPr>
              <a:t>calitatea</a:t>
            </a:r>
            <a:r>
              <a:rPr lang="en-GB" sz="1800" b="1" dirty="0">
                <a:latin typeface="+mn-lt"/>
                <a:ea typeface="Batang"/>
                <a:cs typeface="Batang"/>
                <a:sym typeface="Batang"/>
              </a:rPr>
              <a:t> </a:t>
            </a:r>
            <a:r>
              <a:rPr lang="en-GB" sz="1800" b="1" dirty="0" err="1">
                <a:latin typeface="+mn-lt"/>
                <a:ea typeface="Batang"/>
                <a:cs typeface="Batang"/>
                <a:sym typeface="Batang"/>
              </a:rPr>
              <a:t>somnului</a:t>
            </a:r>
            <a:r>
              <a:rPr lang="en-GB" sz="1800" b="1" dirty="0">
                <a:latin typeface="+mn-lt"/>
                <a:ea typeface="Batang"/>
                <a:cs typeface="Batang"/>
                <a:sym typeface="Batang"/>
              </a:rPr>
              <a:t>, </a:t>
            </a:r>
            <a:r>
              <a:rPr lang="en-GB" sz="1800" b="1" dirty="0" err="1">
                <a:latin typeface="+mn-lt"/>
                <a:ea typeface="Batang"/>
                <a:cs typeface="Batang"/>
                <a:sym typeface="Batang"/>
              </a:rPr>
              <a:t>menține</a:t>
            </a:r>
            <a:r>
              <a:rPr lang="en-GB" sz="1800" b="1" dirty="0">
                <a:latin typeface="+mn-lt"/>
                <a:ea typeface="Batang"/>
                <a:cs typeface="Batang"/>
                <a:sym typeface="Batang"/>
              </a:rPr>
              <a:t> </a:t>
            </a:r>
            <a:r>
              <a:rPr lang="en-GB" sz="1800" b="1" dirty="0" err="1">
                <a:latin typeface="+mn-lt"/>
                <a:ea typeface="Batang"/>
                <a:cs typeface="Batang"/>
                <a:sym typeface="Batang"/>
              </a:rPr>
              <a:t>plasticitatea</a:t>
            </a:r>
            <a:r>
              <a:rPr lang="en-GB" sz="1800" b="1" dirty="0">
                <a:latin typeface="+mn-lt"/>
                <a:ea typeface="Batang"/>
                <a:cs typeface="Batang"/>
                <a:sym typeface="Batang"/>
              </a:rPr>
              <a:t> </a:t>
            </a:r>
            <a:r>
              <a:rPr lang="en-GB" sz="1800" b="1" dirty="0" err="1">
                <a:latin typeface="+mn-lt"/>
                <a:ea typeface="Batang"/>
                <a:cs typeface="Batang"/>
                <a:sym typeface="Batang"/>
              </a:rPr>
              <a:t>neuronală</a:t>
            </a:r>
            <a:r>
              <a:rPr lang="en-GB" sz="1800" b="1" dirty="0">
                <a:latin typeface="+mn-lt"/>
                <a:ea typeface="Batang"/>
                <a:cs typeface="Batang"/>
                <a:sym typeface="Batang"/>
              </a:rPr>
              <a:t>; </a:t>
            </a:r>
            <a:r>
              <a:rPr lang="en-GB" sz="1800" b="1" dirty="0" err="1">
                <a:latin typeface="+mn-lt"/>
                <a:ea typeface="Batang"/>
                <a:cs typeface="Batang"/>
                <a:sym typeface="Batang"/>
              </a:rPr>
              <a:t>crește</a:t>
            </a:r>
            <a:r>
              <a:rPr lang="en-GB" sz="1800" b="1" dirty="0">
                <a:latin typeface="+mn-lt"/>
                <a:ea typeface="Batang"/>
                <a:cs typeface="Batang"/>
                <a:sym typeface="Batang"/>
              </a:rPr>
              <a:t> </a:t>
            </a:r>
            <a:r>
              <a:rPr lang="en-GB" sz="1800" b="1" dirty="0" err="1">
                <a:latin typeface="+mn-lt"/>
                <a:ea typeface="Batang"/>
                <a:cs typeface="Batang"/>
                <a:sym typeface="Batang"/>
              </a:rPr>
              <a:t>stima</a:t>
            </a:r>
            <a:r>
              <a:rPr lang="en-GB" sz="1800" b="1" dirty="0">
                <a:latin typeface="+mn-lt"/>
                <a:ea typeface="Batang"/>
                <a:cs typeface="Batang"/>
                <a:sym typeface="Batang"/>
              </a:rPr>
              <a:t> de sine, </a:t>
            </a:r>
            <a:r>
              <a:rPr lang="en-GB" sz="1800" b="1" dirty="0" err="1">
                <a:latin typeface="+mn-lt"/>
                <a:ea typeface="Batang"/>
                <a:cs typeface="Batang"/>
                <a:sym typeface="Batang"/>
              </a:rPr>
              <a:t>coeziunea</a:t>
            </a:r>
            <a:r>
              <a:rPr lang="en-GB" sz="1800" b="1" dirty="0">
                <a:latin typeface="+mn-lt"/>
                <a:ea typeface="Batang"/>
                <a:cs typeface="Batang"/>
                <a:sym typeface="Batang"/>
              </a:rPr>
              <a:t> </a:t>
            </a:r>
            <a:r>
              <a:rPr lang="en-GB" sz="1800" b="1" dirty="0" err="1">
                <a:latin typeface="+mn-lt"/>
                <a:ea typeface="Batang"/>
                <a:cs typeface="Batang"/>
                <a:sym typeface="Batang"/>
              </a:rPr>
              <a:t>și</a:t>
            </a:r>
            <a:r>
              <a:rPr lang="en-GB" sz="1800" b="1" dirty="0">
                <a:latin typeface="+mn-lt"/>
                <a:ea typeface="Batang"/>
                <a:cs typeface="Batang"/>
                <a:sym typeface="Batang"/>
              </a:rPr>
              <a:t> </a:t>
            </a:r>
            <a:r>
              <a:rPr lang="en-GB" sz="1800" b="1" dirty="0" err="1">
                <a:latin typeface="+mn-lt"/>
                <a:ea typeface="Batang"/>
                <a:cs typeface="Batang"/>
                <a:sym typeface="Batang"/>
              </a:rPr>
              <a:t>integrarea</a:t>
            </a:r>
            <a:r>
              <a:rPr lang="en-GB" sz="1800" b="1" dirty="0">
                <a:latin typeface="+mn-lt"/>
                <a:ea typeface="Batang"/>
                <a:cs typeface="Batang"/>
                <a:sym typeface="Batang"/>
              </a:rPr>
              <a:t> </a:t>
            </a:r>
            <a:r>
              <a:rPr lang="en-GB" sz="1800" b="1" dirty="0" err="1">
                <a:latin typeface="+mn-lt"/>
                <a:ea typeface="Batang"/>
                <a:cs typeface="Batang"/>
                <a:sym typeface="Batang"/>
              </a:rPr>
              <a:t>socială</a:t>
            </a:r>
            <a:r>
              <a:rPr lang="en-GB" sz="1800" b="1" dirty="0">
                <a:latin typeface="+mn-lt"/>
                <a:ea typeface="Batang"/>
                <a:cs typeface="Batang"/>
                <a:sym typeface="Batang"/>
              </a:rPr>
              <a:t> a </a:t>
            </a:r>
            <a:r>
              <a:rPr lang="en-GB" sz="1800" b="1" dirty="0" err="1">
                <a:latin typeface="+mn-lt"/>
                <a:ea typeface="Batang"/>
                <a:cs typeface="Batang"/>
                <a:sym typeface="Batang"/>
              </a:rPr>
              <a:t>persoanelor</a:t>
            </a:r>
            <a:r>
              <a:rPr lang="en-GB" sz="1800" b="1" dirty="0">
                <a:latin typeface="+mn-lt"/>
                <a:ea typeface="Batang"/>
                <a:cs typeface="Batang"/>
                <a:sym typeface="Batang"/>
              </a:rPr>
              <a:t> </a:t>
            </a:r>
            <a:r>
              <a:rPr lang="en-GB" sz="1800" b="1" dirty="0" err="1">
                <a:latin typeface="+mn-lt"/>
                <a:ea typeface="Batang"/>
                <a:cs typeface="Batang"/>
                <a:sym typeface="Batang"/>
              </a:rPr>
              <a:t>în</a:t>
            </a:r>
            <a:r>
              <a:rPr lang="en-GB" sz="1800" b="1" dirty="0">
                <a:latin typeface="+mn-lt"/>
                <a:ea typeface="Batang"/>
                <a:cs typeface="Batang"/>
                <a:sym typeface="Batang"/>
              </a:rPr>
              <a:t> </a:t>
            </a:r>
            <a:r>
              <a:rPr lang="en-GB" sz="1800" b="1" dirty="0" err="1">
                <a:latin typeface="+mn-lt"/>
                <a:ea typeface="Batang"/>
                <a:cs typeface="Batang"/>
                <a:sym typeface="Batang"/>
              </a:rPr>
              <a:t>vârstă</a:t>
            </a:r>
            <a:r>
              <a:rPr lang="en-GB" sz="1800" b="1" dirty="0">
                <a:latin typeface="+mn-lt"/>
                <a:ea typeface="Batang"/>
                <a:cs typeface="Batang"/>
                <a:sym typeface="Batang"/>
              </a:rPr>
              <a:t> etc., Aguilar-</a:t>
            </a:r>
            <a:r>
              <a:rPr lang="en-GB" sz="1800" b="1" dirty="0" err="1">
                <a:latin typeface="+mn-lt"/>
                <a:ea typeface="Batang"/>
                <a:cs typeface="Batang"/>
                <a:sym typeface="Batang"/>
              </a:rPr>
              <a:t>Chasipanta</a:t>
            </a:r>
            <a:r>
              <a:rPr lang="en-GB" sz="1800" b="1" dirty="0">
                <a:latin typeface="+mn-lt"/>
                <a:ea typeface="Batang"/>
                <a:cs typeface="Batang"/>
                <a:sym typeface="Batang"/>
              </a:rPr>
              <a:t> </a:t>
            </a:r>
            <a:r>
              <a:rPr lang="en-GB" sz="1800" b="1" dirty="0" err="1">
                <a:latin typeface="+mn-lt"/>
                <a:ea typeface="Batang"/>
                <a:cs typeface="Batang"/>
                <a:sym typeface="Batang"/>
              </a:rPr>
              <a:t>e.a</a:t>
            </a:r>
            <a:r>
              <a:rPr lang="en-GB" sz="1800" b="1" dirty="0">
                <a:latin typeface="+mn-lt"/>
                <a:ea typeface="Batang"/>
                <a:cs typeface="Batang"/>
                <a:sym typeface="Batang"/>
              </a:rPr>
              <a:t>, 2020)</a:t>
            </a:r>
            <a:endParaRPr dirty="0">
              <a:latin typeface="+mn-lt"/>
            </a:endParaRPr>
          </a:p>
        </p:txBody>
      </p:sp>
      <p:pic>
        <p:nvPicPr>
          <p:cNvPr id="314" name="Google Shape;314;p11" descr="A person and person sitting on a blanket&#10;&#10;Description automatically generated"/>
          <p:cNvPicPr preferRelativeResize="0"/>
          <p:nvPr/>
        </p:nvPicPr>
        <p:blipFill rotWithShape="1">
          <a:blip r:embed="rId3">
            <a:alphaModFix/>
          </a:blip>
          <a:srcRect/>
          <a:stretch/>
        </p:blipFill>
        <p:spPr>
          <a:xfrm>
            <a:off x="6715125" y="629709"/>
            <a:ext cx="4086225" cy="57796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3">
                                            <p:txEl>
                                              <p:pRg st="0" end="0"/>
                                            </p:txEl>
                                          </p:spTgt>
                                        </p:tgtEl>
                                        <p:attrNameLst>
                                          <p:attrName>style.visibility</p:attrName>
                                        </p:attrNameLst>
                                      </p:cBhvr>
                                      <p:to>
                                        <p:strVal val="visible"/>
                                      </p:to>
                                    </p:set>
                                    <p:anim calcmode="lin" valueType="num">
                                      <p:cBhvr additive="base">
                                        <p:cTn id="7" dur="500"/>
                                        <p:tgtEl>
                                          <p:spTgt spid="3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3">
                                            <p:txEl>
                                              <p:pRg st="1" end="1"/>
                                            </p:txEl>
                                          </p:spTgt>
                                        </p:tgtEl>
                                        <p:attrNameLst>
                                          <p:attrName>style.visibility</p:attrName>
                                        </p:attrNameLst>
                                      </p:cBhvr>
                                      <p:to>
                                        <p:strVal val="visible"/>
                                      </p:to>
                                    </p:set>
                                    <p:anim calcmode="lin" valueType="num">
                                      <p:cBhvr additive="base">
                                        <p:cTn id="12" dur="500"/>
                                        <p:tgtEl>
                                          <p:spTgt spid="3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3">
                                            <p:txEl>
                                              <p:pRg st="2" end="2"/>
                                            </p:txEl>
                                          </p:spTgt>
                                        </p:tgtEl>
                                        <p:attrNameLst>
                                          <p:attrName>style.visibility</p:attrName>
                                        </p:attrNameLst>
                                      </p:cBhvr>
                                      <p:to>
                                        <p:strVal val="visible"/>
                                      </p:to>
                                    </p:set>
                                    <p:anim calcmode="lin" valueType="num">
                                      <p:cBhvr additive="base">
                                        <p:cTn id="17" dur="500"/>
                                        <p:tgtEl>
                                          <p:spTgt spid="3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3">
                                            <p:txEl>
                                              <p:pRg st="3" end="3"/>
                                            </p:txEl>
                                          </p:spTgt>
                                        </p:tgtEl>
                                        <p:attrNameLst>
                                          <p:attrName>style.visibility</p:attrName>
                                        </p:attrNameLst>
                                      </p:cBhvr>
                                      <p:to>
                                        <p:strVal val="visible"/>
                                      </p:to>
                                    </p:set>
                                    <p:anim calcmode="lin" valueType="num">
                                      <p:cBhvr additive="base">
                                        <p:cTn id="22" dur="500"/>
                                        <p:tgtEl>
                                          <p:spTgt spid="3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aphicFrame>
        <p:nvGraphicFramePr>
          <p:cNvPr id="319" name="Google Shape;319;p12"/>
          <p:cNvGraphicFramePr/>
          <p:nvPr>
            <p:extLst>
              <p:ext uri="{D42A27DB-BD31-4B8C-83A1-F6EECF244321}">
                <p14:modId xmlns:p14="http://schemas.microsoft.com/office/powerpoint/2010/main" val="701678127"/>
              </p:ext>
            </p:extLst>
          </p:nvPr>
        </p:nvGraphicFramePr>
        <p:xfrm>
          <a:off x="1934449" y="1254830"/>
          <a:ext cx="9953650" cy="5413630"/>
        </p:xfrm>
        <a:graphic>
          <a:graphicData uri="http://schemas.openxmlformats.org/drawingml/2006/table">
            <a:tbl>
              <a:tblPr firstRow="1" bandRow="1">
                <a:noFill/>
                <a:tableStyleId>{C5A377CD-A387-4C33-BB53-EB858E22D9CC}</a:tableStyleId>
              </a:tblPr>
              <a:tblGrid>
                <a:gridCol w="4976825">
                  <a:extLst>
                    <a:ext uri="{9D8B030D-6E8A-4147-A177-3AD203B41FA5}">
                      <a16:colId xmlns:a16="http://schemas.microsoft.com/office/drawing/2014/main" val="20000"/>
                    </a:ext>
                  </a:extLst>
                </a:gridCol>
                <a:gridCol w="4976825">
                  <a:extLst>
                    <a:ext uri="{9D8B030D-6E8A-4147-A177-3AD203B41FA5}">
                      <a16:colId xmlns:a16="http://schemas.microsoft.com/office/drawing/2014/main" val="20001"/>
                    </a:ext>
                  </a:extLst>
                </a:gridCol>
              </a:tblGrid>
              <a:tr h="1661875">
                <a:tc>
                  <a:txBody>
                    <a:bodyPr/>
                    <a:lstStyle/>
                    <a:p>
                      <a:pPr marL="0" marR="0" lvl="0" indent="0" algn="l" rtl="0">
                        <a:lnSpc>
                          <a:spcPct val="100000"/>
                        </a:lnSpc>
                        <a:spcBef>
                          <a:spcPts val="0"/>
                        </a:spcBef>
                        <a:spcAft>
                          <a:spcPts val="0"/>
                        </a:spcAft>
                        <a:buClr>
                          <a:schemeClr val="lt1"/>
                        </a:buClr>
                        <a:buSzPts val="1800"/>
                        <a:buFont typeface="Arial"/>
                        <a:buNone/>
                      </a:pPr>
                      <a:r>
                        <a:rPr lang="en-GB" sz="1600" b="1" u="none" strike="noStrike" cap="none" dirty="0" err="1">
                          <a:solidFill>
                            <a:schemeClr val="lt1"/>
                          </a:solidFill>
                          <a:latin typeface="Arial"/>
                          <a:ea typeface="Arial"/>
                          <a:cs typeface="Arial"/>
                          <a:sym typeface="Arial"/>
                        </a:rPr>
                        <a:t>Nivelurile</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ridicate</a:t>
                      </a:r>
                      <a:r>
                        <a:rPr lang="en-GB" sz="1600" b="1" u="none" strike="noStrike" cap="none" dirty="0">
                          <a:solidFill>
                            <a:schemeClr val="lt1"/>
                          </a:solidFill>
                          <a:latin typeface="Arial"/>
                          <a:ea typeface="Arial"/>
                          <a:cs typeface="Arial"/>
                          <a:sym typeface="Arial"/>
                        </a:rPr>
                        <a:t> de </a:t>
                      </a:r>
                      <a:r>
                        <a:rPr lang="en-GB" sz="1600" b="1" u="none" strike="noStrike" cap="none" dirty="0" err="1">
                          <a:solidFill>
                            <a:schemeClr val="lt1"/>
                          </a:solidFill>
                          <a:latin typeface="Arial"/>
                          <a:ea typeface="Arial"/>
                          <a:cs typeface="Arial"/>
                          <a:sym typeface="Arial"/>
                        </a:rPr>
                        <a:t>activitate</a:t>
                      </a:r>
                      <a:r>
                        <a:rPr lang="en-GB" sz="1600" b="1" u="none" strike="noStrike" cap="none" dirty="0">
                          <a:solidFill>
                            <a:schemeClr val="lt1"/>
                          </a:solidFill>
                          <a:latin typeface="Arial"/>
                          <a:ea typeface="Arial"/>
                          <a:cs typeface="Arial"/>
                          <a:sym typeface="Arial"/>
                        </a:rPr>
                        <a:t> nu </a:t>
                      </a:r>
                      <a:r>
                        <a:rPr lang="en-GB" sz="1600" b="1" u="none" strike="noStrike" cap="none" dirty="0" err="1">
                          <a:solidFill>
                            <a:schemeClr val="lt1"/>
                          </a:solidFill>
                          <a:latin typeface="Arial"/>
                          <a:ea typeface="Arial"/>
                          <a:cs typeface="Arial"/>
                          <a:sym typeface="Arial"/>
                        </a:rPr>
                        <a:t>sunt</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fezabile</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pentru</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mulți</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adulți</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în</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vârstă</a:t>
                      </a:r>
                      <a:r>
                        <a:rPr lang="en-GB" sz="1600" b="1" u="none" strike="noStrike" cap="none" dirty="0">
                          <a:solidFill>
                            <a:schemeClr val="lt1"/>
                          </a:solidFill>
                          <a:latin typeface="Arial"/>
                          <a:ea typeface="Arial"/>
                          <a:cs typeface="Arial"/>
                          <a:sym typeface="Arial"/>
                        </a:rPr>
                        <a:t>; am </a:t>
                      </a:r>
                      <a:r>
                        <a:rPr lang="en-GB" sz="1600" b="1" u="none" strike="noStrike" cap="none" dirty="0" err="1">
                          <a:solidFill>
                            <a:schemeClr val="lt1"/>
                          </a:solidFill>
                          <a:latin typeface="Arial"/>
                          <a:ea typeface="Arial"/>
                          <a:cs typeface="Arial"/>
                          <a:sym typeface="Arial"/>
                        </a:rPr>
                        <a:t>putea</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lua</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în</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considerare</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pentru</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adulții</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în</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vârstă</a:t>
                      </a:r>
                      <a:r>
                        <a:rPr lang="en-GB" sz="1600" b="1" u="none" strike="noStrike" cap="none" dirty="0">
                          <a:solidFill>
                            <a:schemeClr val="lt1"/>
                          </a:solidFill>
                          <a:latin typeface="Arial"/>
                          <a:ea typeface="Arial"/>
                          <a:cs typeface="Arial"/>
                          <a:sym typeface="Arial"/>
                        </a:rPr>
                        <a:t> rata </a:t>
                      </a:r>
                      <a:r>
                        <a:rPr lang="en-GB" sz="1600" b="1" u="none" strike="noStrike" cap="none" dirty="0" err="1">
                          <a:solidFill>
                            <a:schemeClr val="lt1"/>
                          </a:solidFill>
                          <a:latin typeface="Arial"/>
                          <a:ea typeface="Arial"/>
                          <a:cs typeface="Arial"/>
                          <a:sym typeface="Arial"/>
                        </a:rPr>
                        <a:t>inferioară</a:t>
                      </a:r>
                      <a:r>
                        <a:rPr lang="en-GB" sz="1600" b="1" u="none" strike="noStrike" cap="none" dirty="0">
                          <a:solidFill>
                            <a:schemeClr val="lt1"/>
                          </a:solidFill>
                          <a:latin typeface="Arial"/>
                          <a:ea typeface="Arial"/>
                          <a:cs typeface="Arial"/>
                          <a:sym typeface="Arial"/>
                        </a:rPr>
                        <a:t> a </a:t>
                      </a:r>
                      <a:r>
                        <a:rPr lang="en-GB" sz="1600" b="1" u="none" strike="noStrike" cap="none" dirty="0" err="1">
                          <a:solidFill>
                            <a:schemeClr val="lt1"/>
                          </a:solidFill>
                          <a:latin typeface="Arial"/>
                          <a:ea typeface="Arial"/>
                          <a:cs typeface="Arial"/>
                          <a:sym typeface="Arial"/>
                        </a:rPr>
                        <a:t>intervalului</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recomandat</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pentru</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adulți</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cel</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puțin</a:t>
                      </a:r>
                      <a:r>
                        <a:rPr lang="en-GB" sz="1600" b="1" u="none" strike="noStrike" cap="none" dirty="0">
                          <a:solidFill>
                            <a:schemeClr val="lt1"/>
                          </a:solidFill>
                          <a:latin typeface="Arial"/>
                          <a:ea typeface="Arial"/>
                          <a:cs typeface="Arial"/>
                          <a:sym typeface="Arial"/>
                        </a:rPr>
                        <a:t> 150 de minute </a:t>
                      </a:r>
                      <a:r>
                        <a:rPr lang="en-GB" sz="1600" b="1" u="none" strike="noStrike" cap="none" dirty="0" err="1">
                          <a:solidFill>
                            <a:schemeClr val="lt1"/>
                          </a:solidFill>
                          <a:latin typeface="Arial"/>
                          <a:ea typeface="Arial"/>
                          <a:cs typeface="Arial"/>
                          <a:sym typeface="Arial"/>
                        </a:rPr>
                        <a:t>pe</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săptămână</a:t>
                      </a:r>
                      <a:r>
                        <a:rPr lang="en-GB" sz="1600" b="1" u="none" strike="noStrike" cap="none" dirty="0">
                          <a:solidFill>
                            <a:schemeClr val="lt1"/>
                          </a:solidFill>
                          <a:latin typeface="Arial"/>
                          <a:ea typeface="Arial"/>
                          <a:cs typeface="Arial"/>
                          <a:sym typeface="Arial"/>
                        </a:rPr>
                        <a:t> etc.).</a:t>
                      </a: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chemeClr val="lt1"/>
                        </a:buClr>
                        <a:buSzPts val="1800"/>
                        <a:buFont typeface="Arial"/>
                        <a:buNone/>
                      </a:pPr>
                      <a:r>
                        <a:rPr lang="en-GB" sz="1600" b="1" u="none" strike="noStrike" cap="none" dirty="0" err="1">
                          <a:solidFill>
                            <a:schemeClr val="lt1"/>
                          </a:solidFill>
                          <a:latin typeface="Arial"/>
                          <a:ea typeface="Arial"/>
                          <a:cs typeface="Arial"/>
                          <a:sym typeface="Arial"/>
                        </a:rPr>
                        <a:t>În</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cazul</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unor</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afecțiuni</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cronice</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sau</a:t>
                      </a:r>
                      <a:r>
                        <a:rPr lang="en-GB" sz="1600" b="1" u="none" strike="noStrike" cap="none" dirty="0">
                          <a:solidFill>
                            <a:schemeClr val="lt1"/>
                          </a:solidFill>
                          <a:latin typeface="Arial"/>
                          <a:ea typeface="Arial"/>
                          <a:cs typeface="Arial"/>
                          <a:sym typeface="Arial"/>
                        </a:rPr>
                        <a:t> al </a:t>
                      </a:r>
                      <a:r>
                        <a:rPr lang="en-GB" sz="1600" b="1" u="none" strike="noStrike" cap="none" dirty="0" err="1">
                          <a:solidFill>
                            <a:schemeClr val="lt1"/>
                          </a:solidFill>
                          <a:latin typeface="Arial"/>
                          <a:ea typeface="Arial"/>
                          <a:cs typeface="Arial"/>
                          <a:sym typeface="Arial"/>
                        </a:rPr>
                        <a:t>unei</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aptitudini</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fizice</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scăzute</a:t>
                      </a:r>
                      <a:r>
                        <a:rPr lang="en-GB" sz="1600" b="1" u="none" strike="noStrike" cap="none" dirty="0">
                          <a:solidFill>
                            <a:schemeClr val="lt1"/>
                          </a:solidFill>
                          <a:latin typeface="Arial"/>
                          <a:ea typeface="Arial"/>
                          <a:cs typeface="Arial"/>
                          <a:sym typeface="Arial"/>
                        </a:rPr>
                        <a:t> a </a:t>
                      </a:r>
                      <a:r>
                        <a:rPr lang="en-GB" sz="1600" b="1" u="none" strike="noStrike" cap="none" dirty="0" err="1">
                          <a:solidFill>
                            <a:schemeClr val="lt1"/>
                          </a:solidFill>
                          <a:latin typeface="Arial"/>
                          <a:ea typeface="Arial"/>
                          <a:cs typeface="Arial"/>
                          <a:sym typeface="Arial"/>
                        </a:rPr>
                        <a:t>adulților</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în</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vârstă</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este</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posibil</a:t>
                      </a:r>
                      <a:r>
                        <a:rPr lang="en-GB" sz="1600" b="1" u="none" strike="noStrike" cap="none" dirty="0">
                          <a:solidFill>
                            <a:schemeClr val="lt1"/>
                          </a:solidFill>
                          <a:latin typeface="Arial"/>
                          <a:ea typeface="Arial"/>
                          <a:cs typeface="Arial"/>
                          <a:sym typeface="Arial"/>
                        </a:rPr>
                        <a:t> ca </a:t>
                      </a:r>
                      <a:r>
                        <a:rPr lang="en-GB" sz="1600" b="1" u="none" strike="noStrike" cap="none" dirty="0" err="1">
                          <a:solidFill>
                            <a:schemeClr val="lt1"/>
                          </a:solidFill>
                          <a:latin typeface="Arial"/>
                          <a:ea typeface="Arial"/>
                          <a:cs typeface="Arial"/>
                          <a:sym typeface="Arial"/>
                        </a:rPr>
                        <a:t>aceștia</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să</a:t>
                      </a:r>
                      <a:r>
                        <a:rPr lang="en-GB" sz="1600" b="1" u="none" strike="noStrike" cap="none" dirty="0">
                          <a:solidFill>
                            <a:schemeClr val="lt1"/>
                          </a:solidFill>
                          <a:latin typeface="Arial"/>
                          <a:ea typeface="Arial"/>
                          <a:cs typeface="Arial"/>
                          <a:sym typeface="Arial"/>
                        </a:rPr>
                        <a:t> nu </a:t>
                      </a:r>
                      <a:r>
                        <a:rPr lang="en-GB" sz="1600" b="1" u="none" strike="noStrike" cap="none" dirty="0" err="1">
                          <a:solidFill>
                            <a:schemeClr val="lt1"/>
                          </a:solidFill>
                          <a:latin typeface="Arial"/>
                          <a:ea typeface="Arial"/>
                          <a:cs typeface="Arial"/>
                          <a:sym typeface="Arial"/>
                        </a:rPr>
                        <a:t>poată</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efectua</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nici</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măcar</a:t>
                      </a:r>
                      <a:r>
                        <a:rPr lang="en-GB" sz="1600" b="1" u="none" strike="noStrike" cap="none" dirty="0">
                          <a:solidFill>
                            <a:schemeClr val="lt1"/>
                          </a:solidFill>
                          <a:latin typeface="Arial"/>
                          <a:ea typeface="Arial"/>
                          <a:cs typeface="Arial"/>
                          <a:sym typeface="Arial"/>
                        </a:rPr>
                        <a:t> 150 de minute de </a:t>
                      </a:r>
                      <a:r>
                        <a:rPr lang="en-GB" sz="1600" b="1" u="none" strike="noStrike" cap="none" dirty="0" err="1">
                          <a:solidFill>
                            <a:schemeClr val="lt1"/>
                          </a:solidFill>
                          <a:latin typeface="Arial"/>
                          <a:ea typeface="Arial"/>
                          <a:cs typeface="Arial"/>
                          <a:sym typeface="Arial"/>
                        </a:rPr>
                        <a:t>activitate</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aerobică</a:t>
                      </a:r>
                      <a:r>
                        <a:rPr lang="en-GB" sz="1600" b="1" u="none" strike="noStrike" cap="none" dirty="0">
                          <a:solidFill>
                            <a:schemeClr val="lt1"/>
                          </a:solidFill>
                          <a:latin typeface="Arial"/>
                          <a:ea typeface="Arial"/>
                          <a:cs typeface="Arial"/>
                          <a:sym typeface="Arial"/>
                        </a:rPr>
                        <a:t> de </a:t>
                      </a:r>
                      <a:r>
                        <a:rPr lang="en-GB" sz="1600" b="1" u="none" strike="noStrike" cap="none" dirty="0" err="1">
                          <a:solidFill>
                            <a:schemeClr val="lt1"/>
                          </a:solidFill>
                          <a:latin typeface="Arial"/>
                          <a:ea typeface="Arial"/>
                          <a:cs typeface="Arial"/>
                          <a:sym typeface="Arial"/>
                        </a:rPr>
                        <a:t>intensitate</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moderată</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pe</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săptămână</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în</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acest</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caz</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ar</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trebui</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să</a:t>
                      </a:r>
                      <a:r>
                        <a:rPr lang="en-GB" sz="1600" b="1" u="none" strike="noStrike" cap="none" dirty="0">
                          <a:solidFill>
                            <a:schemeClr val="lt1"/>
                          </a:solidFill>
                          <a:latin typeface="Arial"/>
                          <a:ea typeface="Arial"/>
                          <a:cs typeface="Arial"/>
                          <a:sym typeface="Arial"/>
                        </a:rPr>
                        <a:t> fie </a:t>
                      </a:r>
                      <a:r>
                        <a:rPr lang="en-GB" sz="1600" b="1" u="none" strike="noStrike" cap="none" dirty="0" err="1">
                          <a:solidFill>
                            <a:schemeClr val="lt1"/>
                          </a:solidFill>
                          <a:latin typeface="Arial"/>
                          <a:ea typeface="Arial"/>
                          <a:cs typeface="Arial"/>
                          <a:sym typeface="Arial"/>
                        </a:rPr>
                        <a:t>atât</a:t>
                      </a:r>
                      <a:r>
                        <a:rPr lang="en-GB" sz="1600" b="1" u="none" strike="noStrike" cap="none" dirty="0">
                          <a:solidFill>
                            <a:schemeClr val="lt1"/>
                          </a:solidFill>
                          <a:latin typeface="Arial"/>
                          <a:ea typeface="Arial"/>
                          <a:cs typeface="Arial"/>
                          <a:sym typeface="Arial"/>
                        </a:rPr>
                        <a:t> de </a:t>
                      </a:r>
                      <a:r>
                        <a:rPr lang="en-GB" sz="1600" b="1" u="none" strike="noStrike" cap="none" dirty="0" err="1">
                          <a:solidFill>
                            <a:schemeClr val="lt1"/>
                          </a:solidFill>
                          <a:latin typeface="Arial"/>
                          <a:ea typeface="Arial"/>
                          <a:cs typeface="Arial"/>
                          <a:sym typeface="Arial"/>
                        </a:rPr>
                        <a:t>activi</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fizic</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pe</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cât</a:t>
                      </a:r>
                      <a:r>
                        <a:rPr lang="en-GB" sz="1600" b="1" u="none" strike="noStrike" cap="none" dirty="0">
                          <a:solidFill>
                            <a:schemeClr val="lt1"/>
                          </a:solidFill>
                          <a:latin typeface="Arial"/>
                          <a:ea typeface="Arial"/>
                          <a:cs typeface="Arial"/>
                          <a:sym typeface="Arial"/>
                        </a:rPr>
                        <a:t> le permit </a:t>
                      </a:r>
                      <a:r>
                        <a:rPr lang="en-GB" sz="1600" b="1" u="none" strike="noStrike" cap="none" dirty="0" err="1">
                          <a:solidFill>
                            <a:schemeClr val="lt1"/>
                          </a:solidFill>
                          <a:latin typeface="Arial"/>
                          <a:ea typeface="Arial"/>
                          <a:cs typeface="Arial"/>
                          <a:sym typeface="Arial"/>
                        </a:rPr>
                        <a:t>abilitățile</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și</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condițiile</a:t>
                      </a:r>
                      <a:r>
                        <a:rPr lang="en-GB" sz="1600" b="1" u="none" strike="noStrike" cap="none" dirty="0">
                          <a:solidFill>
                            <a:schemeClr val="lt1"/>
                          </a:solidFill>
                          <a:latin typeface="Arial"/>
                          <a:ea typeface="Arial"/>
                          <a:cs typeface="Arial"/>
                          <a:sym typeface="Arial"/>
                        </a:rPr>
                        <a:t> </a:t>
                      </a:r>
                      <a:r>
                        <a:rPr lang="en-GB" sz="1600" b="1" u="none" strike="noStrike" cap="none" dirty="0" err="1">
                          <a:solidFill>
                            <a:schemeClr val="lt1"/>
                          </a:solidFill>
                          <a:latin typeface="Arial"/>
                          <a:ea typeface="Arial"/>
                          <a:cs typeface="Arial"/>
                          <a:sym typeface="Arial"/>
                        </a:rPr>
                        <a:t>lor</a:t>
                      </a:r>
                      <a:r>
                        <a:rPr lang="en-GB" sz="1600" b="1" u="none" strike="noStrike" cap="none" dirty="0">
                          <a:solidFill>
                            <a:schemeClr val="lt1"/>
                          </a:solidFill>
                          <a:latin typeface="Arial"/>
                          <a:ea typeface="Arial"/>
                          <a:cs typeface="Arial"/>
                          <a:sym typeface="Arial"/>
                        </a:rPr>
                        <a:t>”.</a:t>
                      </a:r>
                      <a:endParaRPr sz="1600" b="1" u="none" strike="noStrike" cap="none" dirty="0">
                        <a:solidFill>
                          <a:schemeClr val="lt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1924275">
                <a:tc>
                  <a:txBody>
                    <a:bodyPr/>
                    <a:lstStyle/>
                    <a:p>
                      <a:pPr marL="0" marR="0" lvl="0" indent="0" algn="l" rtl="0">
                        <a:spcBef>
                          <a:spcPts val="0"/>
                        </a:spcBef>
                        <a:spcAft>
                          <a:spcPts val="0"/>
                        </a:spcAft>
                        <a:buNone/>
                      </a:pPr>
                      <a:endParaRPr sz="1600" dirty="0"/>
                    </a:p>
                    <a:p>
                      <a:pPr marL="0" marR="0" lvl="0" indent="0" algn="l" rtl="0">
                        <a:spcBef>
                          <a:spcPts val="0"/>
                        </a:spcBef>
                        <a:spcAft>
                          <a:spcPts val="0"/>
                        </a:spcAft>
                        <a:buNone/>
                      </a:pPr>
                      <a:r>
                        <a:rPr lang="en-GB" sz="1600" dirty="0" err="1">
                          <a:solidFill>
                            <a:schemeClr val="dk1"/>
                          </a:solidFill>
                          <a:latin typeface="Arial"/>
                          <a:ea typeface="Arial"/>
                          <a:cs typeface="Arial"/>
                          <a:sym typeface="Arial"/>
                        </a:rPr>
                        <a:t>Programele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pentru</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vârstnici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ar</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trebui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să</a:t>
                      </a:r>
                      <a:r>
                        <a:rPr lang="en-GB" sz="1600" dirty="0">
                          <a:solidFill>
                            <a:schemeClr val="dk1"/>
                          </a:solidFill>
                          <a:latin typeface="Arial"/>
                          <a:ea typeface="Arial"/>
                          <a:cs typeface="Arial"/>
                          <a:sym typeface="Arial"/>
                        </a:rPr>
                        <a:t> fie </a:t>
                      </a:r>
                      <a:r>
                        <a:rPr lang="en-GB" sz="1600" dirty="0" err="1">
                          <a:solidFill>
                            <a:schemeClr val="dk1"/>
                          </a:solidFill>
                          <a:latin typeface="Arial"/>
                          <a:ea typeface="Arial"/>
                          <a:cs typeface="Arial"/>
                          <a:sym typeface="Arial"/>
                        </a:rPr>
                        <a:t>adaptate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ținând</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cont</a:t>
                      </a:r>
                      <a:r>
                        <a:rPr lang="en-GB" sz="1600" dirty="0">
                          <a:solidFill>
                            <a:schemeClr val="dk1"/>
                          </a:solidFill>
                          <a:latin typeface="Arial"/>
                          <a:ea typeface="Arial"/>
                          <a:cs typeface="Arial"/>
                          <a:sym typeface="Arial"/>
                        </a:rPr>
                        <a:t> de </a:t>
                      </a:r>
                      <a:r>
                        <a:rPr lang="en-GB" sz="1600" dirty="0" err="1">
                          <a:solidFill>
                            <a:schemeClr val="dk1"/>
                          </a:solidFill>
                          <a:latin typeface="Arial"/>
                          <a:ea typeface="Arial"/>
                          <a:cs typeface="Arial"/>
                          <a:sym typeface="Arial"/>
                        </a:rPr>
                        <a:t>limitările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lor</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actuale</a:t>
                      </a:r>
                      <a:r>
                        <a:rPr lang="en-GB" sz="1600" dirty="0">
                          <a:solidFill>
                            <a:schemeClr val="dk1"/>
                          </a:solidFill>
                          <a:latin typeface="Arial"/>
                          <a:ea typeface="Arial"/>
                          <a:cs typeface="Arial"/>
                          <a:sym typeface="Arial"/>
                        </a:rPr>
                        <a:t> (de </a:t>
                      </a:r>
                      <a:r>
                        <a:rPr lang="en-GB" sz="1600" dirty="0" err="1">
                          <a:solidFill>
                            <a:schemeClr val="dk1"/>
                          </a:solidFill>
                          <a:latin typeface="Arial"/>
                          <a:ea typeface="Arial"/>
                          <a:cs typeface="Arial"/>
                          <a:sym typeface="Arial"/>
                        </a:rPr>
                        <a:t>exemplu</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barierele</a:t>
                      </a:r>
                      <a:r>
                        <a:rPr lang="en-GB" sz="1600" dirty="0">
                          <a:solidFill>
                            <a:schemeClr val="dk1"/>
                          </a:solidFill>
                          <a:latin typeface="Arial"/>
                          <a:ea typeface="Arial"/>
                          <a:cs typeface="Arial"/>
                          <a:sym typeface="Arial"/>
                        </a:rPr>
                        <a:t> de </a:t>
                      </a:r>
                      <a:r>
                        <a:rPr lang="en-GB" sz="1600" dirty="0" err="1">
                          <a:solidFill>
                            <a:schemeClr val="dk1"/>
                          </a:solidFill>
                          <a:latin typeface="Arial"/>
                          <a:ea typeface="Arial"/>
                          <a:cs typeface="Arial"/>
                          <a:sym typeface="Arial"/>
                        </a:rPr>
                        <a:t>mobilitate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sau</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utilizarea</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unui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scaun</a:t>
                      </a:r>
                      <a:r>
                        <a:rPr lang="en-GB" sz="1600" dirty="0">
                          <a:solidFill>
                            <a:schemeClr val="dk1"/>
                          </a:solidFill>
                          <a:latin typeface="Arial"/>
                          <a:ea typeface="Arial"/>
                          <a:cs typeface="Arial"/>
                          <a:sym typeface="Arial"/>
                        </a:rPr>
                        <a:t> cu </a:t>
                      </a:r>
                      <a:r>
                        <a:rPr lang="en-GB" sz="1600" dirty="0" err="1">
                          <a:solidFill>
                            <a:schemeClr val="dk1"/>
                          </a:solidFill>
                          <a:latin typeface="Arial"/>
                          <a:ea typeface="Arial"/>
                          <a:cs typeface="Arial"/>
                          <a:sym typeface="Arial"/>
                        </a:rPr>
                        <a:t>rotile</a:t>
                      </a:r>
                      <a:r>
                        <a:rPr lang="en-GB" sz="1600" dirty="0">
                          <a:solidFill>
                            <a:schemeClr val="dk1"/>
                          </a:solidFill>
                          <a:latin typeface="Arial"/>
                          <a:ea typeface="Arial"/>
                          <a:cs typeface="Arial"/>
                          <a:sym typeface="Arial"/>
                        </a:rPr>
                        <a:t>).</a:t>
                      </a:r>
                      <a:endParaRPr sz="1600" dirty="0"/>
                    </a:p>
                  </a:txBody>
                  <a:tcPr marL="91450" marR="91450" marT="45725" marB="45725"/>
                </a:tc>
                <a:tc>
                  <a:txBody>
                    <a:bodyPr/>
                    <a:lstStyle/>
                    <a:p>
                      <a:pPr marL="0" marR="0" lvl="0" indent="0" algn="l" rtl="0">
                        <a:spcBef>
                          <a:spcPts val="0"/>
                        </a:spcBef>
                        <a:spcAft>
                          <a:spcPts val="0"/>
                        </a:spcAft>
                        <a:buNone/>
                      </a:pPr>
                      <a:r>
                        <a:rPr lang="en-GB" sz="1600" dirty="0" err="1">
                          <a:solidFill>
                            <a:schemeClr val="dk1"/>
                          </a:solidFill>
                          <a:latin typeface="Arial"/>
                          <a:ea typeface="Arial"/>
                          <a:cs typeface="Arial"/>
                          <a:sym typeface="Arial"/>
                        </a:rPr>
                        <a:t>În</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prezența</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anumitor</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afecțiuni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persoanele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în</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vârstă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ar</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trebui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ceară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sfatul</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profesioniștilor</a:t>
                      </a:r>
                      <a:r>
                        <a:rPr lang="en-GB" sz="1600" dirty="0">
                          <a:solidFill>
                            <a:schemeClr val="dk1"/>
                          </a:solidFill>
                          <a:latin typeface="Arial"/>
                          <a:ea typeface="Arial"/>
                          <a:cs typeface="Arial"/>
                          <a:sym typeface="Arial"/>
                        </a:rPr>
                        <a:t> din </a:t>
                      </a:r>
                      <a:r>
                        <a:rPr lang="en-GB" sz="1600" dirty="0" err="1">
                          <a:solidFill>
                            <a:schemeClr val="dk1"/>
                          </a:solidFill>
                          <a:latin typeface="Arial"/>
                          <a:ea typeface="Arial"/>
                          <a:cs typeface="Arial"/>
                          <a:sym typeface="Arial"/>
                        </a:rPr>
                        <a:t>domeniul</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sănătății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și</a:t>
                      </a:r>
                      <a:r>
                        <a:rPr lang="en-GB" sz="1600" dirty="0">
                          <a:solidFill>
                            <a:schemeClr val="dk1"/>
                          </a:solidFill>
                          <a:latin typeface="Arial"/>
                          <a:ea typeface="Arial"/>
                          <a:cs typeface="Arial"/>
                          <a:sym typeface="Arial"/>
                        </a:rPr>
                        <a:t> al </a:t>
                      </a:r>
                      <a:r>
                        <a:rPr lang="en-GB" sz="1600" dirty="0" err="1">
                          <a:solidFill>
                            <a:schemeClr val="dk1"/>
                          </a:solidFill>
                          <a:latin typeface="Arial"/>
                          <a:ea typeface="Arial"/>
                          <a:cs typeface="Arial"/>
                          <a:sym typeface="Arial"/>
                        </a:rPr>
                        <a:t>specialiștilor</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în</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activitate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fizică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pentru</a:t>
                      </a:r>
                      <a:r>
                        <a:rPr lang="en-GB" sz="1600" dirty="0">
                          <a:solidFill>
                            <a:schemeClr val="dk1"/>
                          </a:solidFill>
                          <a:latin typeface="Arial"/>
                          <a:ea typeface="Arial"/>
                          <a:cs typeface="Arial"/>
                          <a:sym typeface="Arial"/>
                        </a:rPr>
                        <a:t> a </a:t>
                      </a:r>
                      <a:r>
                        <a:rPr lang="en-GB" sz="1600" dirty="0" err="1">
                          <a:solidFill>
                            <a:schemeClr val="dk1"/>
                          </a:solidFill>
                          <a:latin typeface="Arial"/>
                          <a:ea typeface="Arial"/>
                          <a:cs typeface="Arial"/>
                          <a:sym typeface="Arial"/>
                        </a:rPr>
                        <a:t>obține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și</a:t>
                      </a:r>
                      <a:r>
                        <a:rPr lang="en-GB" sz="1600" dirty="0">
                          <a:solidFill>
                            <a:schemeClr val="dk1"/>
                          </a:solidFill>
                          <a:latin typeface="Arial"/>
                          <a:ea typeface="Arial"/>
                          <a:cs typeface="Arial"/>
                          <a:sym typeface="Arial"/>
                        </a:rPr>
                        <a:t> a </a:t>
                      </a:r>
                      <a:r>
                        <a:rPr lang="en-GB" sz="1600" dirty="0" err="1">
                          <a:solidFill>
                            <a:schemeClr val="dk1"/>
                          </a:solidFill>
                          <a:latin typeface="Arial"/>
                          <a:ea typeface="Arial"/>
                          <a:cs typeface="Arial"/>
                          <a:sym typeface="Arial"/>
                        </a:rPr>
                        <a:t>menține</a:t>
                      </a:r>
                      <a:r>
                        <a:rPr lang="en-GB" sz="1600" dirty="0">
                          <a:solidFill>
                            <a:schemeClr val="dk1"/>
                          </a:solidFill>
                          <a:latin typeface="Arial"/>
                          <a:ea typeface="Arial"/>
                          <a:cs typeface="Arial"/>
                          <a:sym typeface="Arial"/>
                        </a:rPr>
                        <a:t> o </a:t>
                      </a:r>
                      <a:r>
                        <a:rPr lang="en-GB" sz="1600" dirty="0" err="1">
                          <a:solidFill>
                            <a:schemeClr val="dk1"/>
                          </a:solidFill>
                          <a:latin typeface="Arial"/>
                          <a:ea typeface="Arial"/>
                          <a:cs typeface="Arial"/>
                          <a:sym typeface="Arial"/>
                        </a:rPr>
                        <a:t>activitate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fizică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regulată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Acești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specialiști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ar</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trebui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recomande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tipurile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adecvate</a:t>
                      </a:r>
                      <a:r>
                        <a:rPr lang="en-GB" sz="1600" dirty="0">
                          <a:solidFill>
                            <a:schemeClr val="dk1"/>
                          </a:solidFill>
                          <a:latin typeface="Arial"/>
                          <a:ea typeface="Arial"/>
                          <a:cs typeface="Arial"/>
                          <a:sym typeface="Arial"/>
                        </a:rPr>
                        <a:t> de </a:t>
                      </a:r>
                      <a:r>
                        <a:rPr lang="en-GB" sz="1600" dirty="0" err="1">
                          <a:solidFill>
                            <a:schemeClr val="dk1"/>
                          </a:solidFill>
                          <a:latin typeface="Arial"/>
                          <a:ea typeface="Arial"/>
                          <a:cs typeface="Arial"/>
                          <a:sym typeface="Arial"/>
                        </a:rPr>
                        <a:t>activități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și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modalitățile</a:t>
                      </a:r>
                      <a:r>
                        <a:rPr lang="en-GB" sz="1600" dirty="0">
                          <a:solidFill>
                            <a:schemeClr val="dk1"/>
                          </a:solidFill>
                          <a:latin typeface="Arial"/>
                          <a:ea typeface="Arial"/>
                          <a:cs typeface="Arial"/>
                          <a:sym typeface="Arial"/>
                        </a:rPr>
                        <a:t> de a </a:t>
                      </a:r>
                      <a:r>
                        <a:rPr lang="en-GB" sz="1600" dirty="0" err="1">
                          <a:solidFill>
                            <a:schemeClr val="dk1"/>
                          </a:solidFill>
                          <a:latin typeface="Arial"/>
                          <a:ea typeface="Arial"/>
                          <a:cs typeface="Arial"/>
                          <a:sym typeface="Arial"/>
                        </a:rPr>
                        <a:t>progresa</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într</a:t>
                      </a:r>
                      <a:r>
                        <a:rPr lang="en-GB" sz="1600" dirty="0">
                          <a:solidFill>
                            <a:schemeClr val="dk1"/>
                          </a:solidFill>
                          <a:latin typeface="Arial"/>
                          <a:ea typeface="Arial"/>
                          <a:cs typeface="Arial"/>
                          <a:sym typeface="Arial"/>
                        </a:rPr>
                        <a:t>-un </a:t>
                      </a:r>
                      <a:r>
                        <a:rPr lang="en-GB" sz="1600" dirty="0" err="1">
                          <a:solidFill>
                            <a:schemeClr val="dk1"/>
                          </a:solidFill>
                          <a:latin typeface="Arial"/>
                          <a:ea typeface="Arial"/>
                          <a:cs typeface="Arial"/>
                          <a:sym typeface="Arial"/>
                        </a:rPr>
                        <a:t>ritm</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sigur</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și</a:t>
                      </a:r>
                      <a:r>
                        <a:rPr lang="en-GB" sz="1600" dirty="0">
                          <a:solidFill>
                            <a:schemeClr val="dk1"/>
                          </a:solidFill>
                          <a:latin typeface="Arial"/>
                          <a:ea typeface="Arial"/>
                          <a:cs typeface="Arial"/>
                          <a:sym typeface="Arial"/>
                        </a:rPr>
                        <a:t> constant”</a:t>
                      </a:r>
                      <a:endParaRPr sz="1600" dirty="0"/>
                    </a:p>
                  </a:txBody>
                  <a:tcPr marL="91450" marR="91450" marT="45725" marB="45725"/>
                </a:tc>
                <a:extLst>
                  <a:ext uri="{0D108BD9-81ED-4DB2-BD59-A6C34878D82A}">
                    <a16:rowId xmlns:a16="http://schemas.microsoft.com/office/drawing/2014/main" val="10001"/>
                  </a:ext>
                </a:extLst>
              </a:tr>
              <a:tr h="1137075">
                <a:tc>
                  <a:txBody>
                    <a:bodyPr/>
                    <a:lstStyle/>
                    <a:p>
                      <a:pPr marL="0" marR="0" lvl="0" indent="0" algn="l" rtl="0">
                        <a:spcBef>
                          <a:spcPts val="0"/>
                        </a:spcBef>
                        <a:spcAft>
                          <a:spcPts val="0"/>
                        </a:spcAft>
                        <a:buNone/>
                      </a:pPr>
                      <a:r>
                        <a:rPr lang="en-GB" sz="1600" dirty="0" err="1">
                          <a:latin typeface="+mn-lt"/>
                        </a:rPr>
                        <a:t>Niciodată</a:t>
                      </a:r>
                      <a:r>
                        <a:rPr lang="en-GB" sz="1600" dirty="0">
                          <a:latin typeface="+mn-lt"/>
                        </a:rPr>
                        <a:t> nu </a:t>
                      </a:r>
                      <a:r>
                        <a:rPr lang="en-GB" sz="1600" dirty="0" err="1">
                          <a:latin typeface="+mn-lt"/>
                        </a:rPr>
                        <a:t>este</a:t>
                      </a:r>
                      <a:r>
                        <a:rPr lang="en-GB" sz="1600" dirty="0">
                          <a:latin typeface="+mn-lt"/>
                        </a:rPr>
                        <a:t> </a:t>
                      </a:r>
                      <a:r>
                        <a:rPr lang="en-GB" sz="1600" dirty="0" err="1">
                          <a:latin typeface="+mn-lt"/>
                        </a:rPr>
                        <a:t>prea</a:t>
                      </a:r>
                      <a:r>
                        <a:rPr lang="en-GB" sz="1600" dirty="0">
                          <a:latin typeface="+mn-lt"/>
                        </a:rPr>
                        <a:t> </a:t>
                      </a:r>
                      <a:r>
                        <a:rPr lang="en-GB" sz="1600" dirty="0" err="1">
                          <a:latin typeface="+mn-lt"/>
                        </a:rPr>
                        <a:t>târziu</a:t>
                      </a:r>
                      <a:r>
                        <a:rPr lang="en-GB" sz="1600" dirty="0">
                          <a:latin typeface="+mn-lt"/>
                        </a:rPr>
                        <a:t> </a:t>
                      </a:r>
                      <a:r>
                        <a:rPr lang="en-GB" sz="1600" dirty="0" err="1">
                          <a:latin typeface="+mn-lt"/>
                        </a:rPr>
                        <a:t>pentru</a:t>
                      </a:r>
                      <a:r>
                        <a:rPr lang="en-GB" sz="1600" dirty="0">
                          <a:latin typeface="+mn-lt"/>
                        </a:rPr>
                        <a:t> a </a:t>
                      </a:r>
                      <a:r>
                        <a:rPr lang="en-GB" sz="1600" dirty="0" err="1">
                          <a:latin typeface="+mn-lt"/>
                        </a:rPr>
                        <a:t>deveni</a:t>
                      </a:r>
                      <a:r>
                        <a:rPr lang="en-GB" sz="1600" dirty="0">
                          <a:latin typeface="+mn-lt"/>
                        </a:rPr>
                        <a:t> </a:t>
                      </a:r>
                      <a:r>
                        <a:rPr lang="en-GB" sz="1600" dirty="0" err="1">
                          <a:latin typeface="+mn-lt"/>
                        </a:rPr>
                        <a:t>activ</a:t>
                      </a:r>
                      <a:r>
                        <a:rPr lang="en-GB" sz="1600" dirty="0">
                          <a:latin typeface="+mn-lt"/>
                        </a:rPr>
                        <a:t>, </a:t>
                      </a:r>
                      <a:r>
                        <a:rPr lang="en-GB" sz="1600" dirty="0" err="1">
                          <a:latin typeface="+mn-lt"/>
                        </a:rPr>
                        <a:t>iar</a:t>
                      </a:r>
                      <a:r>
                        <a:rPr lang="en-GB" sz="1600" dirty="0">
                          <a:latin typeface="+mn-lt"/>
                        </a:rPr>
                        <a:t> o </a:t>
                      </a:r>
                      <a:r>
                        <a:rPr lang="en-GB" sz="1600" dirty="0" err="1">
                          <a:latin typeface="+mn-lt"/>
                        </a:rPr>
                        <a:t>anumită</a:t>
                      </a:r>
                      <a:r>
                        <a:rPr lang="en-GB" sz="1600" dirty="0">
                          <a:latin typeface="+mn-lt"/>
                        </a:rPr>
                        <a:t> </a:t>
                      </a:r>
                      <a:r>
                        <a:rPr lang="en-GB" sz="1600" dirty="0" err="1">
                          <a:latin typeface="+mn-lt"/>
                        </a:rPr>
                        <a:t>activitate</a:t>
                      </a:r>
                      <a:r>
                        <a:rPr lang="en-GB" sz="1600" dirty="0">
                          <a:latin typeface="+mn-lt"/>
                        </a:rPr>
                        <a:t> </a:t>
                      </a:r>
                      <a:r>
                        <a:rPr lang="en-GB" sz="1600" dirty="0" err="1">
                          <a:latin typeface="+mn-lt"/>
                        </a:rPr>
                        <a:t>fizică</a:t>
                      </a:r>
                      <a:r>
                        <a:rPr lang="en-GB" sz="1600" dirty="0">
                          <a:latin typeface="+mn-lt"/>
                        </a:rPr>
                        <a:t> </a:t>
                      </a:r>
                      <a:r>
                        <a:rPr lang="en-GB" sz="1600" dirty="0" err="1">
                          <a:latin typeface="+mn-lt"/>
                        </a:rPr>
                        <a:t>este</a:t>
                      </a:r>
                      <a:r>
                        <a:rPr lang="en-GB" sz="1600" dirty="0">
                          <a:latin typeface="+mn-lt"/>
                        </a:rPr>
                        <a:t> de </a:t>
                      </a:r>
                      <a:r>
                        <a:rPr lang="en-GB" sz="1600" dirty="0" err="1">
                          <a:latin typeface="+mn-lt"/>
                        </a:rPr>
                        <a:t>preferat</a:t>
                      </a:r>
                      <a:r>
                        <a:rPr lang="en-GB" sz="1600" dirty="0">
                          <a:latin typeface="+mn-lt"/>
                        </a:rPr>
                        <a:t> </a:t>
                      </a:r>
                      <a:r>
                        <a:rPr lang="en-GB" sz="1600" dirty="0" err="1">
                          <a:latin typeface="+mn-lt"/>
                        </a:rPr>
                        <a:t>niciuna</a:t>
                      </a:r>
                      <a:r>
                        <a:rPr lang="en-GB" sz="1600" dirty="0">
                          <a:latin typeface="+mn-lt"/>
                        </a:rPr>
                        <a:t>.</a:t>
                      </a:r>
                      <a:endParaRPr sz="1600" dirty="0">
                        <a:latin typeface="+mn-lt"/>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GB" sz="1600" dirty="0" err="1">
                          <a:solidFill>
                            <a:schemeClr val="dk1"/>
                          </a:solidFill>
                          <a:latin typeface="Arial"/>
                          <a:ea typeface="Arial"/>
                          <a:cs typeface="Arial"/>
                          <a:sym typeface="Arial"/>
                        </a:rPr>
                        <a:t>În</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cazul</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adulților</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mai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în</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vârstă</a:t>
                      </a:r>
                      <a:r>
                        <a:rPr lang="en-GB" sz="1600" dirty="0">
                          <a:solidFill>
                            <a:schemeClr val="dk1"/>
                          </a:solidFill>
                          <a:latin typeface="Arial"/>
                          <a:ea typeface="Arial"/>
                          <a:cs typeface="Arial"/>
                          <a:sym typeface="Arial"/>
                        </a:rPr>
                        <a:t>, care </a:t>
                      </a:r>
                      <a:r>
                        <a:rPr lang="en-GB" sz="1600" dirty="0" err="1">
                          <a:solidFill>
                            <a:schemeClr val="dk1"/>
                          </a:solidFill>
                          <a:latin typeface="Arial"/>
                          <a:ea typeface="Arial"/>
                          <a:cs typeface="Arial"/>
                          <a:sym typeface="Arial"/>
                        </a:rPr>
                        <a:t>sunt</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mai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expuși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căderilor</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și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riscurilor</a:t>
                      </a:r>
                      <a:r>
                        <a:rPr lang="en-GB" sz="1600" dirty="0">
                          <a:solidFill>
                            <a:schemeClr val="dk1"/>
                          </a:solidFill>
                          <a:latin typeface="Arial"/>
                          <a:ea typeface="Arial"/>
                          <a:cs typeface="Arial"/>
                          <a:sym typeface="Arial"/>
                        </a:rPr>
                        <a:t> de </a:t>
                      </a:r>
                      <a:r>
                        <a:rPr lang="en-GB" sz="1600" dirty="0" err="1">
                          <a:solidFill>
                            <a:schemeClr val="dk1"/>
                          </a:solidFill>
                          <a:latin typeface="Arial"/>
                          <a:ea typeface="Arial"/>
                          <a:cs typeface="Arial"/>
                          <a:sym typeface="Arial"/>
                        </a:rPr>
                        <a:t>rănire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cantitatea</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lor</a:t>
                      </a:r>
                      <a:r>
                        <a:rPr lang="en-GB" sz="1600" dirty="0">
                          <a:solidFill>
                            <a:schemeClr val="dk1"/>
                          </a:solidFill>
                          <a:latin typeface="Arial"/>
                          <a:ea typeface="Arial"/>
                          <a:cs typeface="Arial"/>
                          <a:sym typeface="Arial"/>
                        </a:rPr>
                        <a:t> de </a:t>
                      </a:r>
                      <a:r>
                        <a:rPr lang="en-GB" sz="1600" dirty="0" err="1">
                          <a:solidFill>
                            <a:schemeClr val="dk1"/>
                          </a:solidFill>
                          <a:latin typeface="Arial"/>
                          <a:ea typeface="Arial"/>
                          <a:cs typeface="Arial"/>
                          <a:sym typeface="Arial"/>
                        </a:rPr>
                        <a:t>activitate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fizică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ar</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trebui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crescută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treptat</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în</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scurte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reprize</a:t>
                      </a:r>
                      <a:r>
                        <a:rPr lang="en-GB" sz="1600" dirty="0">
                          <a:solidFill>
                            <a:schemeClr val="dk1"/>
                          </a:solidFill>
                          <a:latin typeface="Arial"/>
                          <a:ea typeface="Arial"/>
                          <a:cs typeface="Arial"/>
                          <a:sym typeface="Arial"/>
                        </a:rPr>
                        <a:t> repetitive). </a:t>
                      </a:r>
                      <a:endParaRPr sz="1600" dirty="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553950">
                <a:tc gridSpan="2">
                  <a:txBody>
                    <a:bodyPr/>
                    <a:lstStyle/>
                    <a:p>
                      <a:pPr marL="0" marR="0" lvl="0" indent="0" algn="ctr" rtl="0">
                        <a:lnSpc>
                          <a:spcPct val="100000"/>
                        </a:lnSpc>
                        <a:spcBef>
                          <a:spcPts val="0"/>
                        </a:spcBef>
                        <a:spcAft>
                          <a:spcPts val="0"/>
                        </a:spcAft>
                        <a:buClr>
                          <a:schemeClr val="dk1"/>
                        </a:buClr>
                        <a:buSzPts val="1400"/>
                        <a:buFont typeface="Arial"/>
                        <a:buNone/>
                      </a:pPr>
                      <a:r>
                        <a:rPr lang="en-GB" sz="1200" i="1" dirty="0" err="1">
                          <a:solidFill>
                            <a:schemeClr val="dk1"/>
                          </a:solidFill>
                          <a:latin typeface="Arial"/>
                          <a:ea typeface="Arial"/>
                          <a:cs typeface="Arial"/>
                          <a:sym typeface="Arial"/>
                        </a:rPr>
                        <a:t>Sursă</a:t>
                      </a:r>
                      <a:r>
                        <a:rPr lang="en-GB" sz="1200" i="1" dirty="0">
                          <a:solidFill>
                            <a:schemeClr val="dk1"/>
                          </a:solidFill>
                          <a:latin typeface="Arial"/>
                          <a:ea typeface="Arial"/>
                          <a:cs typeface="Arial"/>
                          <a:sym typeface="Arial"/>
                        </a:rPr>
                        <a:t>: </a:t>
                      </a:r>
                      <a:r>
                        <a:rPr lang="en-GB" sz="1200" i="1" dirty="0" err="1">
                          <a:solidFill>
                            <a:schemeClr val="dk1"/>
                          </a:solidFill>
                          <a:latin typeface="Arial"/>
                          <a:ea typeface="Arial"/>
                          <a:cs typeface="Arial"/>
                          <a:sym typeface="Arial"/>
                        </a:rPr>
                        <a:t>Departamentul</a:t>
                      </a:r>
                      <a:r>
                        <a:rPr lang="en-GB" sz="1200" i="1" dirty="0">
                          <a:solidFill>
                            <a:schemeClr val="dk1"/>
                          </a:solidFill>
                          <a:latin typeface="Arial"/>
                          <a:ea typeface="Arial"/>
                          <a:cs typeface="Arial"/>
                          <a:sym typeface="Arial"/>
                        </a:rPr>
                        <a:t> de </a:t>
                      </a:r>
                      <a:r>
                        <a:rPr lang="en-GB" sz="1200" i="1" dirty="0" err="1">
                          <a:solidFill>
                            <a:schemeClr val="dk1"/>
                          </a:solidFill>
                          <a:latin typeface="Arial"/>
                          <a:ea typeface="Arial"/>
                          <a:cs typeface="Arial"/>
                          <a:sym typeface="Arial"/>
                        </a:rPr>
                        <a:t>Sănătate</a:t>
                      </a:r>
                      <a:r>
                        <a:rPr lang="en-GB" sz="1200" i="1" dirty="0">
                          <a:solidFill>
                            <a:schemeClr val="dk1"/>
                          </a:solidFill>
                          <a:latin typeface="Arial"/>
                          <a:ea typeface="Arial"/>
                          <a:cs typeface="Arial"/>
                          <a:sym typeface="Arial"/>
                        </a:rPr>
                        <a:t> </a:t>
                      </a:r>
                      <a:r>
                        <a:rPr lang="en-GB" sz="1200" i="1" dirty="0" err="1">
                          <a:solidFill>
                            <a:schemeClr val="dk1"/>
                          </a:solidFill>
                          <a:latin typeface="Arial"/>
                          <a:ea typeface="Arial"/>
                          <a:cs typeface="Arial"/>
                          <a:sym typeface="Arial"/>
                        </a:rPr>
                        <a:t>și</a:t>
                      </a:r>
                      <a:r>
                        <a:rPr lang="en-GB" sz="1200" i="1" dirty="0">
                          <a:solidFill>
                            <a:schemeClr val="dk1"/>
                          </a:solidFill>
                          <a:latin typeface="Arial"/>
                          <a:ea typeface="Arial"/>
                          <a:cs typeface="Arial"/>
                          <a:sym typeface="Arial"/>
                        </a:rPr>
                        <a:t> </a:t>
                      </a:r>
                      <a:r>
                        <a:rPr lang="en-GB" sz="1200" i="1" dirty="0" err="1">
                          <a:solidFill>
                            <a:schemeClr val="dk1"/>
                          </a:solidFill>
                          <a:latin typeface="Arial"/>
                          <a:ea typeface="Arial"/>
                          <a:cs typeface="Arial"/>
                          <a:sym typeface="Arial"/>
                        </a:rPr>
                        <a:t>Servicii</a:t>
                      </a:r>
                      <a:r>
                        <a:rPr lang="en-GB" sz="1200" i="1" dirty="0">
                          <a:solidFill>
                            <a:schemeClr val="dk1"/>
                          </a:solidFill>
                          <a:latin typeface="Arial"/>
                          <a:ea typeface="Arial"/>
                          <a:cs typeface="Arial"/>
                          <a:sym typeface="Arial"/>
                        </a:rPr>
                        <a:t> </a:t>
                      </a:r>
                      <a:r>
                        <a:rPr lang="en-GB" sz="1200" i="1" dirty="0" err="1">
                          <a:solidFill>
                            <a:schemeClr val="dk1"/>
                          </a:solidFill>
                          <a:latin typeface="Arial"/>
                          <a:ea typeface="Arial"/>
                          <a:cs typeface="Arial"/>
                          <a:sym typeface="Arial"/>
                        </a:rPr>
                        <a:t>Umane</a:t>
                      </a:r>
                      <a:r>
                        <a:rPr lang="en-GB" sz="1200" i="1" dirty="0">
                          <a:solidFill>
                            <a:schemeClr val="dk1"/>
                          </a:solidFill>
                          <a:latin typeface="Arial"/>
                          <a:ea typeface="Arial"/>
                          <a:cs typeface="Arial"/>
                          <a:sym typeface="Arial"/>
                        </a:rPr>
                        <a:t> al SUA; 2018, pp. 68-75</a:t>
                      </a:r>
                      <a:endParaRPr sz="1200" dirty="0"/>
                    </a:p>
                  </a:txBody>
                  <a:tcPr marL="91450" marR="91450" marT="45725" marB="45725"/>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320" name="Google Shape;320;p12"/>
          <p:cNvSpPr txBox="1"/>
          <p:nvPr/>
        </p:nvSpPr>
        <p:spPr>
          <a:xfrm>
            <a:off x="2421653" y="455584"/>
            <a:ext cx="8199455" cy="68501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1800" b="1" dirty="0" err="1">
                <a:solidFill>
                  <a:schemeClr val="dk1"/>
                </a:solidFill>
                <a:latin typeface="+mn-lt"/>
                <a:ea typeface="Batang"/>
                <a:cs typeface="Batang"/>
                <a:sym typeface="Batang"/>
              </a:rPr>
              <a:t>Orientări</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cheie</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pentru</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adulții</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în</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vârstă</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privind</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activitatea</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fizică</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în</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strânsă</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legătură</a:t>
            </a:r>
            <a:r>
              <a:rPr lang="en-GB" sz="1800" b="1" dirty="0">
                <a:solidFill>
                  <a:schemeClr val="dk1"/>
                </a:solidFill>
                <a:latin typeface="+mn-lt"/>
                <a:ea typeface="Batang"/>
                <a:cs typeface="Batang"/>
                <a:sym typeface="Batang"/>
              </a:rPr>
              <a:t> cu </a:t>
            </a:r>
            <a:r>
              <a:rPr lang="en-GB" sz="1800" b="1" dirty="0" err="1">
                <a:solidFill>
                  <a:schemeClr val="dk1"/>
                </a:solidFill>
                <a:latin typeface="+mn-lt"/>
                <a:ea typeface="Batang"/>
                <a:cs typeface="Batang"/>
                <a:sym typeface="Batang"/>
              </a:rPr>
              <a:t>starea</a:t>
            </a:r>
            <a:r>
              <a:rPr lang="en-GB" sz="1800" b="1" dirty="0">
                <a:solidFill>
                  <a:schemeClr val="dk1"/>
                </a:solidFill>
                <a:latin typeface="+mn-lt"/>
                <a:ea typeface="Batang"/>
                <a:cs typeface="Batang"/>
                <a:sym typeface="Batang"/>
              </a:rPr>
              <a:t> de </a:t>
            </a:r>
            <a:r>
              <a:rPr lang="en-GB" sz="1800" b="1" dirty="0" err="1">
                <a:solidFill>
                  <a:schemeClr val="dk1"/>
                </a:solidFill>
                <a:latin typeface="+mn-lt"/>
                <a:ea typeface="Batang"/>
                <a:cs typeface="Batang"/>
                <a:sym typeface="Batang"/>
              </a:rPr>
              <a:t>sănătate</a:t>
            </a:r>
            <a:endParaRPr sz="1800" dirty="0">
              <a:solidFill>
                <a:schemeClr val="dk1"/>
              </a:solidFill>
              <a:latin typeface="+mn-lt"/>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aphicFrame>
        <p:nvGraphicFramePr>
          <p:cNvPr id="325" name="Google Shape;325;p13"/>
          <p:cNvGraphicFramePr/>
          <p:nvPr>
            <p:extLst>
              <p:ext uri="{D42A27DB-BD31-4B8C-83A1-F6EECF244321}">
                <p14:modId xmlns:p14="http://schemas.microsoft.com/office/powerpoint/2010/main" val="4136600988"/>
              </p:ext>
            </p:extLst>
          </p:nvPr>
        </p:nvGraphicFramePr>
        <p:xfrm>
          <a:off x="1876425" y="5994529"/>
          <a:ext cx="8439150" cy="579130"/>
        </p:xfrm>
        <a:graphic>
          <a:graphicData uri="http://schemas.openxmlformats.org/drawingml/2006/table">
            <a:tbl>
              <a:tblPr firstRow="1" bandRow="1">
                <a:noFill/>
                <a:tableStyleId>{C5A377CD-A387-4C33-BB53-EB858E22D9CC}</a:tableStyleId>
              </a:tblPr>
              <a:tblGrid>
                <a:gridCol w="8439150">
                  <a:extLst>
                    <a:ext uri="{9D8B030D-6E8A-4147-A177-3AD203B41FA5}">
                      <a16:colId xmlns:a16="http://schemas.microsoft.com/office/drawing/2014/main" val="20000"/>
                    </a:ext>
                  </a:extLst>
                </a:gridCol>
              </a:tblGrid>
              <a:tr h="373300">
                <a:tc>
                  <a:txBody>
                    <a:bodyPr/>
                    <a:lstStyle/>
                    <a:p>
                      <a:pPr marL="0" marR="0" lvl="0" indent="0" algn="l" rtl="0">
                        <a:spcBef>
                          <a:spcPts val="0"/>
                        </a:spcBef>
                        <a:spcAft>
                          <a:spcPts val="0"/>
                        </a:spcAft>
                        <a:buNone/>
                      </a:pPr>
                      <a:r>
                        <a:rPr lang="en-GB" sz="1600" i="1" dirty="0" err="1">
                          <a:solidFill>
                            <a:schemeClr val="lt1"/>
                          </a:solidFill>
                          <a:latin typeface="Arial"/>
                          <a:ea typeface="Arial"/>
                          <a:cs typeface="Arial"/>
                          <a:sym typeface="Arial"/>
                        </a:rPr>
                        <a:t>Sursa</a:t>
                      </a:r>
                      <a:r>
                        <a:rPr lang="en-GB" sz="1600" i="1" dirty="0">
                          <a:solidFill>
                            <a:schemeClr val="lt1"/>
                          </a:solidFill>
                          <a:latin typeface="Arial"/>
                          <a:ea typeface="Arial"/>
                          <a:cs typeface="Arial"/>
                          <a:sym typeface="Arial"/>
                        </a:rPr>
                        <a:t>: </a:t>
                      </a:r>
                      <a:r>
                        <a:rPr lang="en-GB" sz="1600" i="1" dirty="0" err="1">
                          <a:solidFill>
                            <a:schemeClr val="lt1"/>
                          </a:solidFill>
                          <a:latin typeface="Arial"/>
                          <a:ea typeface="Arial"/>
                          <a:cs typeface="Arial"/>
                          <a:sym typeface="Arial"/>
                        </a:rPr>
                        <a:t>adaptat</a:t>
                      </a:r>
                      <a:r>
                        <a:rPr lang="en-GB" sz="1600" i="1" dirty="0">
                          <a:solidFill>
                            <a:schemeClr val="lt1"/>
                          </a:solidFill>
                          <a:latin typeface="Arial"/>
                          <a:ea typeface="Arial"/>
                          <a:cs typeface="Arial"/>
                          <a:sym typeface="Arial"/>
                        </a:rPr>
                        <a:t> </a:t>
                      </a:r>
                      <a:r>
                        <a:rPr lang="en-GB" sz="1600" i="1" dirty="0" err="1">
                          <a:solidFill>
                            <a:schemeClr val="lt1"/>
                          </a:solidFill>
                          <a:latin typeface="Arial"/>
                          <a:ea typeface="Arial"/>
                          <a:cs typeface="Arial"/>
                          <a:sym typeface="Arial"/>
                        </a:rPr>
                        <a:t>după</a:t>
                      </a:r>
                      <a:r>
                        <a:rPr lang="en-GB" sz="1600" i="1" dirty="0">
                          <a:solidFill>
                            <a:schemeClr val="lt1"/>
                          </a:solidFill>
                          <a:latin typeface="Arial"/>
                          <a:ea typeface="Arial"/>
                          <a:cs typeface="Arial"/>
                          <a:sym typeface="Arial"/>
                        </a:rPr>
                        <a:t> </a:t>
                      </a:r>
                      <a:r>
                        <a:rPr lang="en-GB" sz="1600" i="1" dirty="0" err="1">
                          <a:solidFill>
                            <a:schemeClr val="lt1"/>
                          </a:solidFill>
                          <a:latin typeface="Arial"/>
                          <a:ea typeface="Arial"/>
                          <a:cs typeface="Arial"/>
                          <a:sym typeface="Arial"/>
                        </a:rPr>
                        <a:t>Departamentul</a:t>
                      </a:r>
                      <a:r>
                        <a:rPr lang="en-GB" sz="1600" i="1" dirty="0">
                          <a:solidFill>
                            <a:schemeClr val="lt1"/>
                          </a:solidFill>
                          <a:latin typeface="Arial"/>
                          <a:ea typeface="Arial"/>
                          <a:cs typeface="Arial"/>
                          <a:sym typeface="Arial"/>
                        </a:rPr>
                        <a:t> de </a:t>
                      </a:r>
                      <a:r>
                        <a:rPr lang="en-GB" sz="1600" i="1" dirty="0" err="1">
                          <a:solidFill>
                            <a:schemeClr val="lt1"/>
                          </a:solidFill>
                          <a:latin typeface="Arial"/>
                          <a:ea typeface="Arial"/>
                          <a:cs typeface="Arial"/>
                          <a:sym typeface="Arial"/>
                        </a:rPr>
                        <a:t>Sănătate</a:t>
                      </a:r>
                      <a:r>
                        <a:rPr lang="en-GB" sz="1600" i="1" dirty="0">
                          <a:solidFill>
                            <a:schemeClr val="lt1"/>
                          </a:solidFill>
                          <a:latin typeface="Arial"/>
                          <a:ea typeface="Arial"/>
                          <a:cs typeface="Arial"/>
                          <a:sym typeface="Arial"/>
                        </a:rPr>
                        <a:t> </a:t>
                      </a:r>
                      <a:r>
                        <a:rPr lang="en-GB" sz="1600" i="1" dirty="0" err="1">
                          <a:solidFill>
                            <a:schemeClr val="lt1"/>
                          </a:solidFill>
                          <a:latin typeface="Arial"/>
                          <a:ea typeface="Arial"/>
                          <a:cs typeface="Arial"/>
                          <a:sym typeface="Arial"/>
                        </a:rPr>
                        <a:t>și</a:t>
                      </a:r>
                      <a:r>
                        <a:rPr lang="en-GB" sz="1600" i="1" dirty="0">
                          <a:solidFill>
                            <a:schemeClr val="lt1"/>
                          </a:solidFill>
                          <a:latin typeface="Arial"/>
                          <a:ea typeface="Arial"/>
                          <a:cs typeface="Arial"/>
                          <a:sym typeface="Arial"/>
                        </a:rPr>
                        <a:t> </a:t>
                      </a:r>
                      <a:r>
                        <a:rPr lang="en-GB" sz="1600" i="1" dirty="0" err="1">
                          <a:solidFill>
                            <a:schemeClr val="lt1"/>
                          </a:solidFill>
                          <a:latin typeface="Arial"/>
                          <a:ea typeface="Arial"/>
                          <a:cs typeface="Arial"/>
                          <a:sym typeface="Arial"/>
                        </a:rPr>
                        <a:t>Servicii</a:t>
                      </a:r>
                      <a:r>
                        <a:rPr lang="en-GB" sz="1600" i="1" dirty="0">
                          <a:solidFill>
                            <a:schemeClr val="lt1"/>
                          </a:solidFill>
                          <a:latin typeface="Arial"/>
                          <a:ea typeface="Arial"/>
                          <a:cs typeface="Arial"/>
                          <a:sym typeface="Arial"/>
                        </a:rPr>
                        <a:t> </a:t>
                      </a:r>
                      <a:r>
                        <a:rPr lang="en-GB" sz="1600" i="1" dirty="0" err="1">
                          <a:solidFill>
                            <a:schemeClr val="lt1"/>
                          </a:solidFill>
                          <a:latin typeface="Arial"/>
                          <a:ea typeface="Arial"/>
                          <a:cs typeface="Arial"/>
                          <a:sym typeface="Arial"/>
                        </a:rPr>
                        <a:t>Umane</a:t>
                      </a:r>
                      <a:r>
                        <a:rPr lang="en-GB" sz="1600" i="1" dirty="0">
                          <a:solidFill>
                            <a:schemeClr val="lt1"/>
                          </a:solidFill>
                          <a:latin typeface="Arial"/>
                          <a:ea typeface="Arial"/>
                          <a:cs typeface="Arial"/>
                          <a:sym typeface="Arial"/>
                        </a:rPr>
                        <a:t> al SUA; 2018, pp. 68-75</a:t>
                      </a:r>
                      <a:endParaRPr sz="1600" dirty="0">
                        <a:solidFill>
                          <a:schemeClr val="lt1"/>
                        </a:solidFill>
                      </a:endParaRPr>
                    </a:p>
                  </a:txBody>
                  <a:tcPr marL="91450" marR="91450" marT="45725" marB="45725"/>
                </a:tc>
                <a:extLst>
                  <a:ext uri="{0D108BD9-81ED-4DB2-BD59-A6C34878D82A}">
                    <a16:rowId xmlns:a16="http://schemas.microsoft.com/office/drawing/2014/main" val="10000"/>
                  </a:ext>
                </a:extLst>
              </a:tr>
            </a:tbl>
          </a:graphicData>
        </a:graphic>
      </p:graphicFrame>
      <p:sp>
        <p:nvSpPr>
          <p:cNvPr id="326" name="Google Shape;326;p13"/>
          <p:cNvSpPr txBox="1"/>
          <p:nvPr/>
        </p:nvSpPr>
        <p:spPr>
          <a:xfrm>
            <a:off x="2106595" y="462134"/>
            <a:ext cx="8199455" cy="38865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1800" b="1" dirty="0">
                <a:solidFill>
                  <a:schemeClr val="dk1"/>
                </a:solidFill>
                <a:latin typeface="+mn-lt"/>
                <a:ea typeface="Batang"/>
                <a:cs typeface="Batang"/>
                <a:sym typeface="Batang"/>
              </a:rPr>
              <a:t>Key guidelines for older adults regarding the physical activity</a:t>
            </a:r>
            <a:endParaRPr sz="1800" dirty="0">
              <a:solidFill>
                <a:schemeClr val="dk1"/>
              </a:solidFill>
              <a:latin typeface="+mn-lt"/>
              <a:sym typeface="Arial"/>
            </a:endParaRPr>
          </a:p>
        </p:txBody>
      </p:sp>
      <p:pic>
        <p:nvPicPr>
          <p:cNvPr id="327" name="Google Shape;327;p13" descr="A group of people running&#10;&#10;Description automatically generated"/>
          <p:cNvPicPr preferRelativeResize="0"/>
          <p:nvPr/>
        </p:nvPicPr>
        <p:blipFill rotWithShape="1">
          <a:blip r:embed="rId3">
            <a:alphaModFix/>
          </a:blip>
          <a:srcRect t="12085" b="26249"/>
          <a:stretch/>
        </p:blipFill>
        <p:spPr>
          <a:xfrm>
            <a:off x="2800350" y="835441"/>
            <a:ext cx="6629400" cy="51590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p:nvPr/>
        </p:nvSpPr>
        <p:spPr>
          <a:xfrm>
            <a:off x="2817375" y="455584"/>
            <a:ext cx="7040057" cy="137024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1800" b="1" dirty="0" err="1">
                <a:solidFill>
                  <a:schemeClr val="dk1"/>
                </a:solidFill>
                <a:latin typeface="+mn-lt"/>
                <a:ea typeface="Batang"/>
                <a:cs typeface="Batang"/>
                <a:sym typeface="Batang"/>
              </a:rPr>
              <a:t>Orientări</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cheie</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pentru</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adulții</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în</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vârstă</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privind</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activitatea</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fizică</a:t>
            </a:r>
            <a:endParaRPr dirty="0">
              <a:latin typeface="+mn-lt"/>
            </a:endParaRPr>
          </a:p>
          <a:p>
            <a:pPr marL="0" marR="0" lvl="0" indent="0" algn="ctr" rtl="0">
              <a:lnSpc>
                <a:spcPct val="107000"/>
              </a:lnSpc>
              <a:spcBef>
                <a:spcPts val="800"/>
              </a:spcBef>
              <a:spcAft>
                <a:spcPts val="0"/>
              </a:spcAft>
              <a:buNone/>
            </a:pPr>
            <a:r>
              <a:rPr lang="en-GB" sz="1800" b="1" dirty="0" err="1">
                <a:solidFill>
                  <a:schemeClr val="dk1"/>
                </a:solidFill>
                <a:latin typeface="+mn-lt"/>
                <a:ea typeface="Batang"/>
                <a:cs typeface="Batang"/>
                <a:sym typeface="Batang"/>
              </a:rPr>
              <a:t>Sursă</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Departamentul</a:t>
            </a:r>
            <a:r>
              <a:rPr lang="en-GB" sz="1800" b="1" dirty="0">
                <a:solidFill>
                  <a:schemeClr val="dk1"/>
                </a:solidFill>
                <a:latin typeface="+mn-lt"/>
                <a:ea typeface="Batang"/>
                <a:cs typeface="Batang"/>
                <a:sym typeface="Batang"/>
              </a:rPr>
              <a:t> de </a:t>
            </a:r>
            <a:r>
              <a:rPr lang="en-GB" sz="1800" b="1" dirty="0" err="1">
                <a:solidFill>
                  <a:schemeClr val="dk1"/>
                </a:solidFill>
                <a:latin typeface="+mn-lt"/>
                <a:ea typeface="Batang"/>
                <a:cs typeface="Batang"/>
                <a:sym typeface="Batang"/>
              </a:rPr>
              <a:t>Sănătate</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și</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Servicii</a:t>
            </a:r>
            <a:r>
              <a:rPr lang="en-GB" sz="1800" b="1" dirty="0">
                <a:solidFill>
                  <a:schemeClr val="dk1"/>
                </a:solidFill>
                <a:latin typeface="+mn-lt"/>
                <a:ea typeface="Batang"/>
                <a:cs typeface="Batang"/>
                <a:sym typeface="Batang"/>
              </a:rPr>
              <a:t> </a:t>
            </a:r>
            <a:r>
              <a:rPr lang="en-GB" sz="1800" b="1" dirty="0" err="1">
                <a:solidFill>
                  <a:schemeClr val="dk1"/>
                </a:solidFill>
                <a:latin typeface="+mn-lt"/>
                <a:ea typeface="Batang"/>
                <a:cs typeface="Batang"/>
                <a:sym typeface="Batang"/>
              </a:rPr>
              <a:t>Umane</a:t>
            </a:r>
            <a:r>
              <a:rPr lang="en-GB" sz="1800" b="1" dirty="0">
                <a:solidFill>
                  <a:schemeClr val="dk1"/>
                </a:solidFill>
                <a:latin typeface="+mn-lt"/>
                <a:ea typeface="Batang"/>
                <a:cs typeface="Batang"/>
                <a:sym typeface="Batang"/>
              </a:rPr>
              <a:t> al SUA; 2019</a:t>
            </a:r>
            <a:br>
              <a:rPr lang="en-GB" sz="1800" dirty="0">
                <a:solidFill>
                  <a:schemeClr val="dk1"/>
                </a:solidFill>
                <a:latin typeface="+mn-lt"/>
                <a:ea typeface="Batang"/>
                <a:cs typeface="Batang"/>
                <a:sym typeface="Batang"/>
              </a:rPr>
            </a:br>
            <a:endParaRPr sz="1800" dirty="0">
              <a:solidFill>
                <a:schemeClr val="dk1"/>
              </a:solidFill>
              <a:latin typeface="+mn-lt"/>
              <a:sym typeface="Arial"/>
            </a:endParaRPr>
          </a:p>
        </p:txBody>
      </p:sp>
      <p:graphicFrame>
        <p:nvGraphicFramePr>
          <p:cNvPr id="333" name="Google Shape;333;p14"/>
          <p:cNvGraphicFramePr/>
          <p:nvPr>
            <p:extLst>
              <p:ext uri="{D42A27DB-BD31-4B8C-83A1-F6EECF244321}">
                <p14:modId xmlns:p14="http://schemas.microsoft.com/office/powerpoint/2010/main" val="76783585"/>
              </p:ext>
            </p:extLst>
          </p:nvPr>
        </p:nvGraphicFramePr>
        <p:xfrm>
          <a:off x="924448" y="1504592"/>
          <a:ext cx="10229200" cy="4824850"/>
        </p:xfrm>
        <a:graphic>
          <a:graphicData uri="http://schemas.openxmlformats.org/drawingml/2006/table">
            <a:tbl>
              <a:tblPr firstRow="1" bandRow="1">
                <a:noFill/>
                <a:tableStyleId>{C5A377CD-A387-4C33-BB53-EB858E22D9CC}</a:tableStyleId>
              </a:tblPr>
              <a:tblGrid>
                <a:gridCol w="5114600">
                  <a:extLst>
                    <a:ext uri="{9D8B030D-6E8A-4147-A177-3AD203B41FA5}">
                      <a16:colId xmlns:a16="http://schemas.microsoft.com/office/drawing/2014/main" val="20000"/>
                    </a:ext>
                  </a:extLst>
                </a:gridCol>
                <a:gridCol w="5114600">
                  <a:extLst>
                    <a:ext uri="{9D8B030D-6E8A-4147-A177-3AD203B41FA5}">
                      <a16:colId xmlns:a16="http://schemas.microsoft.com/office/drawing/2014/main" val="20001"/>
                    </a:ext>
                  </a:extLst>
                </a:gridCol>
              </a:tblGrid>
              <a:tr h="1075800">
                <a:tc>
                  <a:txBody>
                    <a:bodyPr/>
                    <a:lstStyle/>
                    <a:p>
                      <a:pPr marL="0" marR="0" lvl="0" indent="0" algn="ctr" rtl="0">
                        <a:spcBef>
                          <a:spcPts val="0"/>
                        </a:spcBef>
                        <a:spcAft>
                          <a:spcPts val="0"/>
                        </a:spcAft>
                        <a:buNone/>
                      </a:pPr>
                      <a:r>
                        <a:rPr lang="en-GB" sz="1600" dirty="0" err="1">
                          <a:latin typeface="+mn-lt"/>
                        </a:rPr>
                        <a:t>Exemple</a:t>
                      </a:r>
                      <a:r>
                        <a:rPr lang="en-GB" sz="1600" dirty="0">
                          <a:latin typeface="+mn-lt"/>
                        </a:rPr>
                        <a:t> de AP </a:t>
                      </a:r>
                      <a:r>
                        <a:rPr lang="en-GB" sz="1600" dirty="0" err="1">
                          <a:latin typeface="+mn-lt"/>
                        </a:rPr>
                        <a:t>pentru</a:t>
                      </a:r>
                      <a:r>
                        <a:rPr lang="en-GB" sz="1600" dirty="0">
                          <a:latin typeface="+mn-lt"/>
                        </a:rPr>
                        <a:t> </a:t>
                      </a:r>
                      <a:r>
                        <a:rPr lang="en-GB" sz="1600" dirty="0" err="1">
                          <a:latin typeface="+mn-lt"/>
                        </a:rPr>
                        <a:t>persoanele</a:t>
                      </a:r>
                      <a:r>
                        <a:rPr lang="en-GB" sz="1600" dirty="0">
                          <a:latin typeface="+mn-lt"/>
                        </a:rPr>
                        <a:t> </a:t>
                      </a:r>
                      <a:r>
                        <a:rPr lang="en-GB" sz="1600" dirty="0" err="1">
                          <a:latin typeface="+mn-lt"/>
                        </a:rPr>
                        <a:t>în</a:t>
                      </a:r>
                      <a:r>
                        <a:rPr lang="en-GB" sz="1600" dirty="0">
                          <a:latin typeface="+mn-lt"/>
                        </a:rPr>
                        <a:t> </a:t>
                      </a:r>
                      <a:r>
                        <a:rPr lang="en-GB" sz="1600" dirty="0" err="1">
                          <a:latin typeface="+mn-lt"/>
                        </a:rPr>
                        <a:t>vârstă</a:t>
                      </a:r>
                      <a:endParaRPr sz="1600" dirty="0">
                        <a:latin typeface="+mn-lt"/>
                      </a:endParaRPr>
                    </a:p>
                  </a:txBody>
                  <a:tcPr marL="91450" marR="91450" marT="45725" marB="45725"/>
                </a:tc>
                <a:tc>
                  <a:txBody>
                    <a:bodyPr/>
                    <a:lstStyle/>
                    <a:p>
                      <a:pPr marL="0" marR="0" lvl="0" indent="0" algn="ctr" rtl="0">
                        <a:spcBef>
                          <a:spcPts val="0"/>
                        </a:spcBef>
                        <a:spcAft>
                          <a:spcPts val="0"/>
                        </a:spcAft>
                        <a:buNone/>
                      </a:pPr>
                      <a:r>
                        <a:rPr lang="en-GB" sz="1600" dirty="0" err="1">
                          <a:latin typeface="+mn-lt"/>
                        </a:rPr>
                        <a:t>Limitări</a:t>
                      </a:r>
                      <a:endParaRPr sz="1600" dirty="0">
                        <a:latin typeface="+mn-lt"/>
                      </a:endParaRPr>
                    </a:p>
                  </a:txBody>
                  <a:tcPr marL="91450" marR="91450" marT="45725" marB="45725"/>
                </a:tc>
                <a:extLst>
                  <a:ext uri="{0D108BD9-81ED-4DB2-BD59-A6C34878D82A}">
                    <a16:rowId xmlns:a16="http://schemas.microsoft.com/office/drawing/2014/main" val="10000"/>
                  </a:ext>
                </a:extLst>
              </a:tr>
              <a:tr h="3448000">
                <a:tc>
                  <a:txBody>
                    <a:bodyPr/>
                    <a:lstStyle/>
                    <a:p>
                      <a:pPr marL="0" marR="0" lvl="0" indent="0" algn="l" rtl="0">
                        <a:spcBef>
                          <a:spcPts val="0"/>
                        </a:spcBef>
                        <a:spcAft>
                          <a:spcPts val="0"/>
                        </a:spcAft>
                        <a:buNone/>
                      </a:pPr>
                      <a:r>
                        <a:rPr lang="en-GB" sz="1600" dirty="0" err="1">
                          <a:solidFill>
                            <a:schemeClr val="dk1"/>
                          </a:solidFill>
                          <a:latin typeface="Arial"/>
                          <a:ea typeface="Arial"/>
                          <a:cs typeface="Arial"/>
                          <a:sym typeface="Arial"/>
                        </a:rPr>
                        <a:t>Activitățile</a:t>
                      </a:r>
                      <a:r>
                        <a:rPr lang="en-GB" sz="1600" dirty="0">
                          <a:solidFill>
                            <a:schemeClr val="dk1"/>
                          </a:solidFill>
                          <a:latin typeface="Arial"/>
                          <a:ea typeface="Arial"/>
                          <a:cs typeface="Arial"/>
                          <a:sym typeface="Arial"/>
                        </a:rPr>
                        <a:t> cu impact </a:t>
                      </a:r>
                      <a:r>
                        <a:rPr lang="en-GB" sz="1600" dirty="0" err="1">
                          <a:solidFill>
                            <a:schemeClr val="dk1"/>
                          </a:solidFill>
                          <a:latin typeface="Arial"/>
                          <a:ea typeface="Arial"/>
                          <a:cs typeface="Arial"/>
                          <a:sym typeface="Arial"/>
                        </a:rPr>
                        <a:t>redus</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sau</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moderat</a:t>
                      </a:r>
                      <a:r>
                        <a:rPr lang="en-GB" sz="1600" dirty="0">
                          <a:solidFill>
                            <a:schemeClr val="dk1"/>
                          </a:solidFill>
                          <a:latin typeface="Arial"/>
                          <a:ea typeface="Arial"/>
                          <a:cs typeface="Arial"/>
                          <a:sym typeface="Arial"/>
                        </a:rPr>
                        <a:t>, cum </a:t>
                      </a:r>
                      <a:r>
                        <a:rPr lang="en-GB" sz="1600" dirty="0" err="1">
                          <a:solidFill>
                            <a:schemeClr val="dk1"/>
                          </a:solidFill>
                          <a:latin typeface="Arial"/>
                          <a:ea typeface="Arial"/>
                          <a:cs typeface="Arial"/>
                          <a:sym typeface="Arial"/>
                        </a:rPr>
                        <a:t>ar</a:t>
                      </a:r>
                      <a:r>
                        <a:rPr lang="en-GB" sz="1600" dirty="0">
                          <a:solidFill>
                            <a:schemeClr val="dk1"/>
                          </a:solidFill>
                          <a:latin typeface="Arial"/>
                          <a:ea typeface="Arial"/>
                          <a:cs typeface="Arial"/>
                          <a:sym typeface="Arial"/>
                        </a:rPr>
                        <a:t> fi </a:t>
                      </a:r>
                      <a:r>
                        <a:rPr lang="en-GB" sz="1600" dirty="0" err="1">
                          <a:solidFill>
                            <a:schemeClr val="dk1"/>
                          </a:solidFill>
                          <a:latin typeface="Arial"/>
                          <a:ea typeface="Arial"/>
                          <a:cs typeface="Arial"/>
                          <a:sym typeface="Arial"/>
                        </a:rPr>
                        <a:t>mersul</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pe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jos</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munca</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în</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curte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înotul</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exercițiile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în</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apă</a:t>
                      </a:r>
                      <a:r>
                        <a:rPr lang="en-GB" sz="1600" dirty="0">
                          <a:solidFill>
                            <a:schemeClr val="dk1"/>
                          </a:solidFill>
                          <a:latin typeface="Arial"/>
                          <a:ea typeface="Arial"/>
                          <a:cs typeface="Arial"/>
                          <a:sym typeface="Arial"/>
                        </a:rPr>
                        <a:t>, tai chi, </a:t>
                      </a:r>
                      <a:r>
                        <a:rPr lang="en-GB" sz="1600" dirty="0" err="1">
                          <a:solidFill>
                            <a:schemeClr val="dk1"/>
                          </a:solidFill>
                          <a:latin typeface="Arial"/>
                          <a:ea typeface="Arial"/>
                          <a:cs typeface="Arial"/>
                          <a:sym typeface="Arial"/>
                        </a:rPr>
                        <a:t>mersul</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pe</a:t>
                      </a:r>
                      <a:r>
                        <a:rPr lang="en-GB" sz="1600" dirty="0">
                          <a:solidFill>
                            <a:schemeClr val="dk1"/>
                          </a:solidFill>
                          <a:latin typeface="Arial"/>
                          <a:ea typeface="Arial"/>
                          <a:cs typeface="Arial"/>
                          <a:sym typeface="Arial"/>
                        </a:rPr>
                        <a:t> o </a:t>
                      </a:r>
                      <a:r>
                        <a:rPr lang="en-GB" sz="1600" dirty="0" err="1">
                          <a:solidFill>
                            <a:schemeClr val="dk1"/>
                          </a:solidFill>
                          <a:latin typeface="Arial"/>
                          <a:ea typeface="Arial"/>
                          <a:cs typeface="Arial"/>
                          <a:sym typeface="Arial"/>
                        </a:rPr>
                        <a:t>bicicletă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staționară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sau</a:t>
                      </a:r>
                      <a:r>
                        <a:rPr lang="en-GB" sz="1600" dirty="0">
                          <a:solidFill>
                            <a:schemeClr val="dk1"/>
                          </a:solidFill>
                          <a:latin typeface="Arial"/>
                          <a:ea typeface="Arial"/>
                          <a:cs typeface="Arial"/>
                          <a:sym typeface="Arial"/>
                        </a:rPr>
                        <a:t> yoga </a:t>
                      </a:r>
                      <a:r>
                        <a:rPr lang="en-GB" sz="1600" dirty="0" err="1">
                          <a:solidFill>
                            <a:schemeClr val="dk1"/>
                          </a:solidFill>
                          <a:latin typeface="Arial"/>
                          <a:ea typeface="Arial"/>
                          <a:cs typeface="Arial"/>
                          <a:sym typeface="Arial"/>
                        </a:rPr>
                        <a:t>sunt</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deosebit</a:t>
                      </a:r>
                      <a:r>
                        <a:rPr lang="en-GB" sz="1600" dirty="0">
                          <a:solidFill>
                            <a:schemeClr val="dk1"/>
                          </a:solidFill>
                          <a:latin typeface="Arial"/>
                          <a:ea typeface="Arial"/>
                          <a:cs typeface="Arial"/>
                          <a:sym typeface="Arial"/>
                        </a:rPr>
                        <a:t> de benefice </a:t>
                      </a:r>
                      <a:r>
                        <a:rPr lang="en-GB" sz="1600" dirty="0" err="1">
                          <a:solidFill>
                            <a:schemeClr val="dk1"/>
                          </a:solidFill>
                          <a:latin typeface="Arial"/>
                          <a:ea typeface="Arial"/>
                          <a:cs typeface="Arial"/>
                          <a:sym typeface="Arial"/>
                        </a:rPr>
                        <a:t>pentru</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persoanele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în</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vârstă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deoarece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reduc</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stresul</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asupra</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articulațiilor</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și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minimizează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riscul</a:t>
                      </a:r>
                      <a:r>
                        <a:rPr lang="en-GB" sz="1600" dirty="0">
                          <a:solidFill>
                            <a:schemeClr val="dk1"/>
                          </a:solidFill>
                          <a:latin typeface="Arial"/>
                          <a:ea typeface="Arial"/>
                          <a:cs typeface="Arial"/>
                          <a:sym typeface="Arial"/>
                        </a:rPr>
                        <a:t> de </a:t>
                      </a:r>
                      <a:r>
                        <a:rPr lang="en-GB" sz="1600" dirty="0" err="1">
                          <a:solidFill>
                            <a:schemeClr val="dk1"/>
                          </a:solidFill>
                          <a:latin typeface="Arial"/>
                          <a:ea typeface="Arial"/>
                          <a:cs typeface="Arial"/>
                          <a:sym typeface="Arial"/>
                        </a:rPr>
                        <a:t>leziuni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fiind</a:t>
                      </a:r>
                      <a:r>
                        <a:rPr lang="en-GB" sz="1600" dirty="0">
                          <a:solidFill>
                            <a:schemeClr val="dk1"/>
                          </a:solidFill>
                          <a:latin typeface="Arial"/>
                          <a:ea typeface="Arial"/>
                          <a:cs typeface="Arial"/>
                          <a:sym typeface="Arial"/>
                        </a:rPr>
                        <a:t>, de </a:t>
                      </a:r>
                      <a:r>
                        <a:rPr lang="en-GB" sz="1600" dirty="0" err="1">
                          <a:solidFill>
                            <a:schemeClr val="dk1"/>
                          </a:solidFill>
                          <a:latin typeface="Arial"/>
                          <a:ea typeface="Arial"/>
                          <a:cs typeface="Arial"/>
                          <a:sym typeface="Arial"/>
                        </a:rPr>
                        <a:t>asemenea</a:t>
                      </a:r>
                      <a:r>
                        <a:rPr lang="en-GB" sz="1600" dirty="0">
                          <a:solidFill>
                            <a:schemeClr val="dk1"/>
                          </a:solidFill>
                          <a:latin typeface="Arial"/>
                          <a:ea typeface="Arial"/>
                          <a:cs typeface="Arial"/>
                          <a:sym typeface="Arial"/>
                        </a:rPr>
                        <a:t>, delicate </a:t>
                      </a:r>
                      <a:r>
                        <a:rPr lang="en-GB" sz="1600" dirty="0" err="1">
                          <a:solidFill>
                            <a:schemeClr val="dk1"/>
                          </a:solidFill>
                          <a:latin typeface="Arial"/>
                          <a:ea typeface="Arial"/>
                          <a:cs typeface="Arial"/>
                          <a:sym typeface="Arial"/>
                        </a:rPr>
                        <a:t>pentru</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articulații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neimplicând</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niciun</a:t>
                      </a:r>
                      <a:r>
                        <a:rPr lang="en-GB" sz="1600" dirty="0">
                          <a:solidFill>
                            <a:schemeClr val="dk1"/>
                          </a:solidFill>
                          <a:latin typeface="Arial"/>
                          <a:ea typeface="Arial"/>
                          <a:cs typeface="Arial"/>
                          <a:sym typeface="Arial"/>
                        </a:rPr>
                        <a:t> contact cu </a:t>
                      </a:r>
                      <a:r>
                        <a:rPr lang="en-GB" sz="1600" dirty="0" err="1">
                          <a:solidFill>
                            <a:schemeClr val="dk1"/>
                          </a:solidFill>
                          <a:latin typeface="Arial"/>
                          <a:ea typeface="Arial"/>
                          <a:cs typeface="Arial"/>
                          <a:sym typeface="Arial"/>
                        </a:rPr>
                        <a:t>solul</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sau</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alte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suprafețe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dure</a:t>
                      </a:r>
                      <a:r>
                        <a:rPr lang="en-GB" sz="1600" dirty="0">
                          <a:solidFill>
                            <a:schemeClr val="dk1"/>
                          </a:solidFill>
                          <a:latin typeface="Arial"/>
                          <a:ea typeface="Arial"/>
                          <a:cs typeface="Arial"/>
                          <a:sym typeface="Arial"/>
                        </a:rPr>
                        <a:t>, cum </a:t>
                      </a:r>
                      <a:r>
                        <a:rPr lang="en-GB" sz="1600" dirty="0" err="1">
                          <a:solidFill>
                            <a:schemeClr val="dk1"/>
                          </a:solidFill>
                          <a:latin typeface="Arial"/>
                          <a:ea typeface="Arial"/>
                          <a:cs typeface="Arial"/>
                          <a:sym typeface="Arial"/>
                        </a:rPr>
                        <a:t>este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cazul</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sporturilor</a:t>
                      </a:r>
                      <a:r>
                        <a:rPr lang="en-GB" sz="1600" dirty="0">
                          <a:solidFill>
                            <a:schemeClr val="dk1"/>
                          </a:solidFill>
                          <a:latin typeface="Arial"/>
                          <a:ea typeface="Arial"/>
                          <a:cs typeface="Arial"/>
                          <a:sym typeface="Arial"/>
                        </a:rPr>
                        <a:t> care </a:t>
                      </a:r>
                      <a:r>
                        <a:rPr lang="en-GB" sz="1600" dirty="0" err="1">
                          <a:solidFill>
                            <a:schemeClr val="dk1"/>
                          </a:solidFill>
                          <a:latin typeface="Arial"/>
                          <a:ea typeface="Arial"/>
                          <a:cs typeface="Arial"/>
                          <a:sym typeface="Arial"/>
                        </a:rPr>
                        <a:t>implică</a:t>
                      </a:r>
                      <a:r>
                        <a:rPr lang="en-GB" sz="1600" dirty="0">
                          <a:solidFill>
                            <a:schemeClr val="dk1"/>
                          </a:solidFill>
                          <a:latin typeface="Arial"/>
                          <a:ea typeface="Arial"/>
                          <a:cs typeface="Arial"/>
                          <a:sym typeface="Arial"/>
                        </a:rPr>
                        <a:t> contact </a:t>
                      </a:r>
                      <a:r>
                        <a:rPr lang="en-GB" sz="1600" dirty="0" err="1">
                          <a:solidFill>
                            <a:schemeClr val="dk1"/>
                          </a:solidFill>
                          <a:latin typeface="Arial"/>
                          <a:ea typeface="Arial"/>
                          <a:cs typeface="Arial"/>
                          <a:sym typeface="Arial"/>
                        </a:rPr>
                        <a:t>sau</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coliziune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Aceste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activități</a:t>
                      </a:r>
                      <a:r>
                        <a:rPr lang="en-GB" sz="1600" dirty="0">
                          <a:solidFill>
                            <a:schemeClr val="dk1"/>
                          </a:solidFill>
                          <a:latin typeface="Arial"/>
                          <a:ea typeface="Arial"/>
                          <a:cs typeface="Arial"/>
                          <a:sym typeface="Arial"/>
                        </a:rPr>
                        <a:t> pot </a:t>
                      </a:r>
                      <a:r>
                        <a:rPr lang="en-GB" sz="1600" dirty="0" err="1">
                          <a:solidFill>
                            <a:schemeClr val="dk1"/>
                          </a:solidFill>
                          <a:latin typeface="Arial"/>
                          <a:ea typeface="Arial"/>
                          <a:cs typeface="Arial"/>
                          <a:sym typeface="Arial"/>
                        </a:rPr>
                        <a:t>ajuta</a:t>
                      </a:r>
                      <a:r>
                        <a:rPr lang="en-GB" sz="1600" dirty="0">
                          <a:solidFill>
                            <a:schemeClr val="dk1"/>
                          </a:solidFill>
                          <a:latin typeface="Arial"/>
                          <a:ea typeface="Arial"/>
                          <a:cs typeface="Arial"/>
                          <a:sym typeface="Arial"/>
                        </a:rPr>
                        <a:t> la </a:t>
                      </a:r>
                      <a:r>
                        <a:rPr lang="en-GB" sz="1600" dirty="0" err="1">
                          <a:solidFill>
                            <a:schemeClr val="dk1"/>
                          </a:solidFill>
                          <a:latin typeface="Arial"/>
                          <a:ea typeface="Arial"/>
                          <a:cs typeface="Arial"/>
                          <a:sym typeface="Arial"/>
                        </a:rPr>
                        <a:t>menținerea</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forței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musculare</a:t>
                      </a:r>
                      <a:r>
                        <a:rPr lang="en-GB" sz="1600" dirty="0">
                          <a:solidFill>
                            <a:schemeClr val="dk1"/>
                          </a:solidFill>
                          <a:latin typeface="Arial"/>
                          <a:ea typeface="Arial"/>
                          <a:cs typeface="Arial"/>
                          <a:sym typeface="Arial"/>
                        </a:rPr>
                        <a:t>, la </a:t>
                      </a:r>
                      <a:r>
                        <a:rPr lang="en-GB" sz="1600" dirty="0" err="1">
                          <a:solidFill>
                            <a:schemeClr val="dk1"/>
                          </a:solidFill>
                          <a:latin typeface="Arial"/>
                          <a:ea typeface="Arial"/>
                          <a:cs typeface="Arial"/>
                          <a:sym typeface="Arial"/>
                        </a:rPr>
                        <a:t>îmbunătățirea</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mobilității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și</a:t>
                      </a:r>
                      <a:r>
                        <a:rPr lang="en-GB" sz="1600" dirty="0">
                          <a:solidFill>
                            <a:schemeClr val="dk1"/>
                          </a:solidFill>
                          <a:latin typeface="Arial"/>
                          <a:ea typeface="Arial"/>
                          <a:cs typeface="Arial"/>
                          <a:sym typeface="Arial"/>
                        </a:rPr>
                        <a:t> a </a:t>
                      </a:r>
                      <a:r>
                        <a:rPr lang="en-GB" sz="1600" dirty="0" err="1">
                          <a:solidFill>
                            <a:schemeClr val="dk1"/>
                          </a:solidFill>
                          <a:latin typeface="Arial"/>
                          <a:ea typeface="Arial"/>
                          <a:cs typeface="Arial"/>
                          <a:sym typeface="Arial"/>
                        </a:rPr>
                        <a:t>coordonării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și</a:t>
                      </a:r>
                      <a:r>
                        <a:rPr lang="en-GB" sz="1600" dirty="0">
                          <a:solidFill>
                            <a:schemeClr val="dk1"/>
                          </a:solidFill>
                          <a:latin typeface="Arial"/>
                          <a:ea typeface="Arial"/>
                          <a:cs typeface="Arial"/>
                          <a:sym typeface="Arial"/>
                        </a:rPr>
                        <a:t> la </a:t>
                      </a:r>
                      <a:r>
                        <a:rPr lang="en-GB" sz="1600" dirty="0" err="1">
                          <a:solidFill>
                            <a:schemeClr val="dk1"/>
                          </a:solidFill>
                          <a:latin typeface="Arial"/>
                          <a:ea typeface="Arial"/>
                          <a:cs typeface="Arial"/>
                          <a:sym typeface="Arial"/>
                        </a:rPr>
                        <a:t>creșterea</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rezistenței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cardiovasculare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În</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cele</a:t>
                      </a:r>
                      <a:r>
                        <a:rPr lang="en-GB" sz="1600" dirty="0">
                          <a:solidFill>
                            <a:schemeClr val="dk1"/>
                          </a:solidFill>
                          <a:latin typeface="Arial"/>
                          <a:ea typeface="Arial"/>
                          <a:cs typeface="Arial"/>
                          <a:sym typeface="Arial"/>
                        </a:rPr>
                        <a:t> din </a:t>
                      </a:r>
                      <a:r>
                        <a:rPr lang="en-GB" sz="1600" dirty="0" err="1">
                          <a:solidFill>
                            <a:schemeClr val="dk1"/>
                          </a:solidFill>
                          <a:latin typeface="Arial"/>
                          <a:ea typeface="Arial"/>
                          <a:cs typeface="Arial"/>
                          <a:sym typeface="Arial"/>
                        </a:rPr>
                        <a:t>urmă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aceste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programe</a:t>
                      </a:r>
                      <a:r>
                        <a:rPr lang="en-GB" sz="1600" dirty="0">
                          <a:solidFill>
                            <a:schemeClr val="dk1"/>
                          </a:solidFill>
                          <a:latin typeface="Arial"/>
                          <a:ea typeface="Arial"/>
                          <a:cs typeface="Arial"/>
                          <a:sym typeface="Arial"/>
                        </a:rPr>
                        <a:t> pot </a:t>
                      </a:r>
                      <a:r>
                        <a:rPr lang="en-GB" sz="1600" dirty="0" err="1">
                          <a:solidFill>
                            <a:schemeClr val="dk1"/>
                          </a:solidFill>
                          <a:latin typeface="Arial"/>
                          <a:ea typeface="Arial"/>
                          <a:cs typeface="Arial"/>
                          <a:sym typeface="Arial"/>
                        </a:rPr>
                        <a:t>avea</a:t>
                      </a:r>
                      <a:r>
                        <a:rPr lang="en-GB" sz="1600" dirty="0">
                          <a:solidFill>
                            <a:schemeClr val="dk1"/>
                          </a:solidFill>
                          <a:latin typeface="Arial"/>
                          <a:ea typeface="Arial"/>
                          <a:cs typeface="Arial"/>
                          <a:sym typeface="Arial"/>
                        </a:rPr>
                        <a:t> un mare </a:t>
                      </a:r>
                      <a:r>
                        <a:rPr lang="en-GB" sz="1600" dirty="0" err="1">
                          <a:solidFill>
                            <a:schemeClr val="dk1"/>
                          </a:solidFill>
                          <a:latin typeface="Arial"/>
                          <a:ea typeface="Arial"/>
                          <a:cs typeface="Arial"/>
                          <a:sym typeface="Arial"/>
                        </a:rPr>
                        <a:t>efect</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asupra</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scăderii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morbidității</a:t>
                      </a:r>
                      <a:r>
                        <a:rPr lang="en-GB" sz="1600" dirty="0">
                          <a:solidFill>
                            <a:schemeClr val="dk1"/>
                          </a:solidFill>
                          <a:latin typeface="Arial"/>
                          <a:ea typeface="Arial"/>
                          <a:cs typeface="Arial"/>
                          <a:sym typeface="Arial"/>
                        </a:rPr>
                        <a:t>, a </a:t>
                      </a:r>
                      <a:r>
                        <a:rPr lang="en-GB" sz="1600" dirty="0" err="1">
                          <a:solidFill>
                            <a:schemeClr val="dk1"/>
                          </a:solidFill>
                          <a:latin typeface="Arial"/>
                          <a:ea typeface="Arial"/>
                          <a:cs typeface="Arial"/>
                          <a:sym typeface="Arial"/>
                        </a:rPr>
                        <a:t>ratei</a:t>
                      </a:r>
                      <a:r>
                        <a:rPr lang="en-GB" sz="1600" dirty="0">
                          <a:solidFill>
                            <a:schemeClr val="dk1"/>
                          </a:solidFill>
                          <a:latin typeface="Arial"/>
                          <a:ea typeface="Arial"/>
                          <a:cs typeface="Arial"/>
                          <a:sym typeface="Arial"/>
                        </a:rPr>
                        <a:t> de </a:t>
                      </a:r>
                      <a:r>
                        <a:rPr lang="en-GB" sz="1600" dirty="0" err="1">
                          <a:solidFill>
                            <a:schemeClr val="dk1"/>
                          </a:solidFill>
                          <a:latin typeface="Arial"/>
                          <a:ea typeface="Arial"/>
                          <a:cs typeface="Arial"/>
                          <a:sym typeface="Arial"/>
                        </a:rPr>
                        <a:t>spitalizare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și</a:t>
                      </a:r>
                      <a:r>
                        <a:rPr lang="en-GB" sz="1600" dirty="0">
                          <a:solidFill>
                            <a:schemeClr val="dk1"/>
                          </a:solidFill>
                          <a:latin typeface="Arial"/>
                          <a:ea typeface="Arial"/>
                          <a:cs typeface="Arial"/>
                          <a:sym typeface="Arial"/>
                        </a:rPr>
                        <a:t> a </a:t>
                      </a:r>
                      <a:r>
                        <a:rPr lang="en-GB" sz="1600" dirty="0" err="1">
                          <a:solidFill>
                            <a:schemeClr val="dk1"/>
                          </a:solidFill>
                          <a:latin typeface="Arial"/>
                          <a:ea typeface="Arial"/>
                          <a:cs typeface="Arial"/>
                          <a:sym typeface="Arial"/>
                        </a:rPr>
                        <a:t>solicitării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sistemului</a:t>
                      </a:r>
                      <a:r>
                        <a:rPr lang="en-GB" sz="1600" dirty="0">
                          <a:solidFill>
                            <a:schemeClr val="dk1"/>
                          </a:solidFill>
                          <a:latin typeface="Arial"/>
                          <a:ea typeface="Arial"/>
                          <a:cs typeface="Arial"/>
                          <a:sym typeface="Arial"/>
                        </a:rPr>
                        <a:t> de </a:t>
                      </a:r>
                      <a:r>
                        <a:rPr lang="en-GB" sz="1600" dirty="0" err="1">
                          <a:solidFill>
                            <a:schemeClr val="dk1"/>
                          </a:solidFill>
                          <a:latin typeface="Arial"/>
                          <a:ea typeface="Arial"/>
                          <a:cs typeface="Arial"/>
                          <a:sym typeface="Arial"/>
                        </a:rPr>
                        <a:t>sănătate</a:t>
                      </a:r>
                      <a:r>
                        <a:rPr lang="en-GB" sz="1600" dirty="0">
                          <a:solidFill>
                            <a:schemeClr val="dk1"/>
                          </a:solidFill>
                          <a:latin typeface="Arial"/>
                          <a:ea typeface="Arial"/>
                          <a:cs typeface="Arial"/>
                          <a:sym typeface="Arial"/>
                        </a:rPr>
                        <a:t>. </a:t>
                      </a:r>
                      <a:endParaRPr sz="16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GB" sz="1600" dirty="0" err="1">
                          <a:solidFill>
                            <a:schemeClr val="dk1"/>
                          </a:solidFill>
                          <a:latin typeface="Arial"/>
                          <a:ea typeface="Arial"/>
                          <a:cs typeface="Arial"/>
                          <a:sym typeface="Arial"/>
                        </a:rPr>
                        <a:t>În</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cazul</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adultului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vârstnic</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fragil</a:t>
                      </a:r>
                      <a:r>
                        <a:rPr lang="en-GB" sz="1600" dirty="0">
                          <a:solidFill>
                            <a:schemeClr val="dk1"/>
                          </a:solidFill>
                          <a:latin typeface="Arial"/>
                          <a:ea typeface="Arial"/>
                          <a:cs typeface="Arial"/>
                          <a:sym typeface="Arial"/>
                        </a:rPr>
                        <a:t>, se </a:t>
                      </a:r>
                      <a:r>
                        <a:rPr lang="en-GB" sz="1600" dirty="0" err="1">
                          <a:solidFill>
                            <a:schemeClr val="dk1"/>
                          </a:solidFill>
                          <a:latin typeface="Arial"/>
                          <a:ea typeface="Arial"/>
                          <a:cs typeface="Arial"/>
                          <a:sym typeface="Arial"/>
                        </a:rPr>
                        <a:t>recomandă</a:t>
                      </a:r>
                      <a:r>
                        <a:rPr lang="en-GB" sz="1600" dirty="0">
                          <a:solidFill>
                            <a:schemeClr val="dk1"/>
                          </a:solidFill>
                          <a:latin typeface="Arial"/>
                          <a:ea typeface="Arial"/>
                          <a:cs typeface="Arial"/>
                          <a:sym typeface="Arial"/>
                        </a:rPr>
                        <a:t> un program de </a:t>
                      </a:r>
                      <a:r>
                        <a:rPr lang="en-GB" sz="1600" dirty="0" err="1">
                          <a:solidFill>
                            <a:schemeClr val="dk1"/>
                          </a:solidFill>
                          <a:latin typeface="Arial"/>
                          <a:ea typeface="Arial"/>
                          <a:cs typeface="Arial"/>
                          <a:sym typeface="Arial"/>
                        </a:rPr>
                        <a:t>activități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mai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scurt</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conceput</a:t>
                      </a:r>
                      <a:r>
                        <a:rPr lang="en-GB" sz="1600" dirty="0">
                          <a:solidFill>
                            <a:schemeClr val="dk1"/>
                          </a:solidFill>
                          <a:latin typeface="Arial"/>
                          <a:ea typeface="Arial"/>
                          <a:cs typeface="Arial"/>
                          <a:sym typeface="Arial"/>
                        </a:rPr>
                        <a:t> ca un program de </a:t>
                      </a:r>
                      <a:r>
                        <a:rPr lang="en-GB" sz="1600" dirty="0" err="1">
                          <a:solidFill>
                            <a:schemeClr val="dk1"/>
                          </a:solidFill>
                          <a:latin typeface="Arial"/>
                          <a:ea typeface="Arial"/>
                          <a:cs typeface="Arial"/>
                          <a:sym typeface="Arial"/>
                        </a:rPr>
                        <a:t>activitate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fizică</a:t>
                      </a:r>
                      <a:r>
                        <a:rPr lang="en-GB" sz="1600" dirty="0">
                          <a:solidFill>
                            <a:schemeClr val="dk1"/>
                          </a:solidFill>
                          <a:latin typeface="Arial"/>
                          <a:ea typeface="Arial"/>
                          <a:cs typeface="Arial"/>
                          <a:sym typeface="Arial"/>
                        </a:rPr>
                        <a:t> multicomponent (90 - 135 de minute </a:t>
                      </a:r>
                      <a:r>
                        <a:rPr lang="en-GB" sz="1600" dirty="0" err="1">
                          <a:solidFill>
                            <a:schemeClr val="dk1"/>
                          </a:solidFill>
                          <a:latin typeface="Arial"/>
                          <a:ea typeface="Arial"/>
                          <a:cs typeface="Arial"/>
                          <a:sym typeface="Arial"/>
                        </a:rPr>
                        <a:t>pe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săptămână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comparativ</a:t>
                      </a:r>
                      <a:r>
                        <a:rPr lang="en-GB" sz="1600" dirty="0">
                          <a:solidFill>
                            <a:schemeClr val="dk1"/>
                          </a:solidFill>
                          <a:latin typeface="Arial"/>
                          <a:ea typeface="Arial"/>
                          <a:cs typeface="Arial"/>
                          <a:sym typeface="Arial"/>
                        </a:rPr>
                        <a:t> cu 150-300 de minute </a:t>
                      </a:r>
                      <a:r>
                        <a:rPr lang="en-GB" sz="1600" dirty="0" err="1">
                          <a:solidFill>
                            <a:schemeClr val="dk1"/>
                          </a:solidFill>
                          <a:latin typeface="Arial"/>
                          <a:ea typeface="Arial"/>
                          <a:cs typeface="Arial"/>
                          <a:sym typeface="Arial"/>
                        </a:rPr>
                        <a:t>pe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săptămână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pentru</a:t>
                      </a:r>
                      <a:r>
                        <a:rPr lang="en-GB" sz="1600" dirty="0">
                          <a:solidFill>
                            <a:schemeClr val="dk1"/>
                          </a:solidFill>
                          <a:latin typeface="Arial"/>
                          <a:ea typeface="Arial"/>
                          <a:cs typeface="Arial"/>
                          <a:sym typeface="Arial"/>
                        </a:rPr>
                        <a:t> un adult </a:t>
                      </a:r>
                      <a:r>
                        <a:rPr lang="en-GB" sz="1600" dirty="0" err="1">
                          <a:solidFill>
                            <a:schemeClr val="dk1"/>
                          </a:solidFill>
                          <a:latin typeface="Arial"/>
                          <a:ea typeface="Arial"/>
                          <a:cs typeface="Arial"/>
                          <a:sym typeface="Arial"/>
                        </a:rPr>
                        <a:t>fără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afecțiuni</a:t>
                      </a:r>
                      <a:r>
                        <a:rPr lang="en-GB" sz="1600" dirty="0">
                          <a:solidFill>
                            <a:schemeClr val="dk1"/>
                          </a:solidFill>
                          <a:latin typeface="Arial"/>
                          <a:ea typeface="Arial"/>
                          <a:cs typeface="Arial"/>
                          <a:sym typeface="Arial"/>
                        </a:rPr>
                        <a:t> grave/</a:t>
                      </a:r>
                      <a:r>
                        <a:rPr lang="en-GB" sz="1600" dirty="0" err="1">
                          <a:solidFill>
                            <a:schemeClr val="dk1"/>
                          </a:solidFill>
                          <a:latin typeface="Arial"/>
                          <a:ea typeface="Arial"/>
                          <a:cs typeface="Arial"/>
                          <a:sym typeface="Arial"/>
                        </a:rPr>
                        <a:t>cronice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Specialiștii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recomandă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pentru</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adultul</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vârstnic</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fragil</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efectueze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sesiuni</a:t>
                      </a:r>
                      <a:r>
                        <a:rPr lang="en-GB" sz="1600" dirty="0">
                          <a:solidFill>
                            <a:schemeClr val="dk1"/>
                          </a:solidFill>
                          <a:latin typeface="Arial"/>
                          <a:ea typeface="Arial"/>
                          <a:cs typeface="Arial"/>
                          <a:sym typeface="Arial"/>
                        </a:rPr>
                        <a:t> de 30 - 45 de minute de </a:t>
                      </a:r>
                      <a:r>
                        <a:rPr lang="en-GB" sz="1600" dirty="0" err="1">
                          <a:solidFill>
                            <a:schemeClr val="dk1"/>
                          </a:solidFill>
                          <a:latin typeface="Arial"/>
                          <a:ea typeface="Arial"/>
                          <a:cs typeface="Arial"/>
                          <a:sym typeface="Arial"/>
                        </a:rPr>
                        <a:t>intensitate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cel</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puțin</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moderată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timp</a:t>
                      </a:r>
                      <a:r>
                        <a:rPr lang="en-GB" sz="1600" dirty="0">
                          <a:solidFill>
                            <a:schemeClr val="dk1"/>
                          </a:solidFill>
                          <a:latin typeface="Arial"/>
                          <a:ea typeface="Arial"/>
                          <a:cs typeface="Arial"/>
                          <a:sym typeface="Arial"/>
                        </a:rPr>
                        <a:t> de 3 </a:t>
                      </a:r>
                      <a:r>
                        <a:rPr lang="en-GB" sz="1600" dirty="0" err="1">
                          <a:solidFill>
                            <a:schemeClr val="dk1"/>
                          </a:solidFill>
                          <a:latin typeface="Arial"/>
                          <a:ea typeface="Arial"/>
                          <a:cs typeface="Arial"/>
                          <a:sym typeface="Arial"/>
                        </a:rPr>
                        <a:t>sau</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mai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multe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ori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pe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săptămână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pe</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parcursul</a:t>
                      </a:r>
                      <a:r>
                        <a:rPr lang="en-GB" sz="1600" dirty="0">
                          <a:solidFill>
                            <a:schemeClr val="dk1"/>
                          </a:solidFill>
                          <a:latin typeface="Arial"/>
                          <a:ea typeface="Arial"/>
                          <a:cs typeface="Arial"/>
                          <a:sym typeface="Arial"/>
                        </a:rPr>
                        <a:t> a </a:t>
                      </a:r>
                      <a:r>
                        <a:rPr lang="en-GB" sz="1600" dirty="0" err="1">
                          <a:solidFill>
                            <a:schemeClr val="dk1"/>
                          </a:solidFill>
                          <a:latin typeface="Arial"/>
                          <a:ea typeface="Arial"/>
                          <a:cs typeface="Arial"/>
                          <a:sym typeface="Arial"/>
                        </a:rPr>
                        <a:t>cel</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puțin</a:t>
                      </a:r>
                      <a:r>
                        <a:rPr lang="en-GB" sz="1600" dirty="0">
                          <a:solidFill>
                            <a:schemeClr val="dk1"/>
                          </a:solidFill>
                          <a:latin typeface="Arial"/>
                          <a:ea typeface="Arial"/>
                          <a:cs typeface="Arial"/>
                          <a:sym typeface="Arial"/>
                        </a:rPr>
                        <a:t> 3 - 5 </a:t>
                      </a:r>
                      <a:r>
                        <a:rPr lang="en-GB" sz="1600" dirty="0" err="1">
                          <a:solidFill>
                            <a:schemeClr val="dk1"/>
                          </a:solidFill>
                          <a:latin typeface="Arial"/>
                          <a:ea typeface="Arial"/>
                          <a:cs typeface="Arial"/>
                          <a:sym typeface="Arial"/>
                        </a:rPr>
                        <a:t>luni</a:t>
                      </a:r>
                      <a:r>
                        <a:rPr lang="en-GB" sz="1600" dirty="0">
                          <a:solidFill>
                            <a:schemeClr val="dk1"/>
                          </a:solidFill>
                          <a:latin typeface="Arial"/>
                          <a:ea typeface="Arial"/>
                          <a:cs typeface="Arial"/>
                          <a:sym typeface="Arial"/>
                        </a:rPr>
                        <a:t>”, ca </a:t>
                      </a:r>
                      <a:r>
                        <a:rPr lang="en-GB" sz="1600" dirty="0" err="1">
                          <a:solidFill>
                            <a:schemeClr val="dk1"/>
                          </a:solidFill>
                          <a:latin typeface="Arial"/>
                          <a:ea typeface="Arial"/>
                          <a:cs typeface="Arial"/>
                          <a:sym typeface="Arial"/>
                        </a:rPr>
                        <a:t>fiind</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cea</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mai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eficientă</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modalitate</a:t>
                      </a:r>
                      <a:r>
                        <a:rPr lang="en-GB" sz="1600" dirty="0">
                          <a:solidFill>
                            <a:schemeClr val="dk1"/>
                          </a:solidFill>
                          <a:latin typeface="Arial"/>
                          <a:ea typeface="Arial"/>
                          <a:cs typeface="Arial"/>
                          <a:sym typeface="Arial"/>
                        </a:rPr>
                        <a:t> de </a:t>
                      </a:r>
                      <a:r>
                        <a:rPr lang="en-GB" sz="1600" dirty="0" err="1">
                          <a:solidFill>
                            <a:schemeClr val="dk1"/>
                          </a:solidFill>
                          <a:latin typeface="Arial"/>
                          <a:ea typeface="Arial"/>
                          <a:cs typeface="Arial"/>
                          <a:sym typeface="Arial"/>
                        </a:rPr>
                        <a:t>creștere</a:t>
                      </a:r>
                      <a:r>
                        <a:rPr lang="en-GB" sz="1600" dirty="0">
                          <a:solidFill>
                            <a:schemeClr val="dk1"/>
                          </a:solidFill>
                          <a:latin typeface="Arial"/>
                          <a:ea typeface="Arial"/>
                          <a:cs typeface="Arial"/>
                          <a:sym typeface="Arial"/>
                        </a:rPr>
                        <a:t> a </a:t>
                      </a:r>
                      <a:r>
                        <a:rPr lang="en-GB" sz="1600" dirty="0" err="1">
                          <a:solidFill>
                            <a:schemeClr val="dk1"/>
                          </a:solidFill>
                          <a:latin typeface="Arial"/>
                          <a:ea typeface="Arial"/>
                          <a:cs typeface="Arial"/>
                          <a:sym typeface="Arial"/>
                        </a:rPr>
                        <a:t>capacității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funcționale</a:t>
                      </a:r>
                      <a:r>
                        <a:rPr lang="en-GB" sz="1600" dirty="0">
                          <a:solidFill>
                            <a:schemeClr val="dk1"/>
                          </a:solidFill>
                          <a:latin typeface="Arial"/>
                          <a:ea typeface="Arial"/>
                          <a:cs typeface="Arial"/>
                          <a:sym typeface="Arial"/>
                        </a:rPr>
                        <a:t> la </a:t>
                      </a:r>
                      <a:r>
                        <a:rPr lang="en-GB" sz="1600" dirty="0" err="1">
                          <a:solidFill>
                            <a:schemeClr val="dk1"/>
                          </a:solidFill>
                          <a:latin typeface="Arial"/>
                          <a:ea typeface="Arial"/>
                          <a:cs typeface="Arial"/>
                          <a:sym typeface="Arial"/>
                        </a:rPr>
                        <a:t>adulții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vârstnici</a:t>
                      </a:r>
                      <a:r>
                        <a:rPr lang="en-GB" sz="1600" dirty="0">
                          <a:solidFill>
                            <a:schemeClr val="dk1"/>
                          </a:solidFill>
                          <a:latin typeface="Arial"/>
                          <a:ea typeface="Arial"/>
                          <a:cs typeface="Arial"/>
                          <a:sym typeface="Arial"/>
                        </a:rPr>
                        <a:t> </a:t>
                      </a:r>
                      <a:r>
                        <a:rPr lang="en-GB" sz="1600" dirty="0" err="1">
                          <a:solidFill>
                            <a:schemeClr val="dk1"/>
                          </a:solidFill>
                          <a:latin typeface="Arial"/>
                          <a:ea typeface="Arial"/>
                          <a:cs typeface="Arial"/>
                          <a:sym typeface="Arial"/>
                        </a:rPr>
                        <a:t>fragili</a:t>
                      </a:r>
                      <a:r>
                        <a:rPr lang="en-GB" sz="1600" dirty="0">
                          <a:solidFill>
                            <a:schemeClr val="dk1"/>
                          </a:solidFill>
                          <a:latin typeface="Arial"/>
                          <a:ea typeface="Arial"/>
                          <a:cs typeface="Arial"/>
                          <a:sym typeface="Arial"/>
                        </a:rPr>
                        <a:t> (Physical Activity Guidelines for Americans, p. 76).</a:t>
                      </a:r>
                      <a:endParaRPr sz="1600"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45090" y="-4015"/>
            <a:ext cx="9092040" cy="67253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57082" y="121199"/>
            <a:ext cx="7893958" cy="651737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5890" y="169683"/>
            <a:ext cx="8399794" cy="631547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8"/>
          <p:cNvSpPr txBox="1">
            <a:spLocks noGrp="1"/>
          </p:cNvSpPr>
          <p:nvPr>
            <p:ph type="body" idx="4"/>
          </p:nvPr>
        </p:nvSpPr>
        <p:spPr>
          <a:xfrm>
            <a:off x="8937170" y="2525486"/>
            <a:ext cx="2385093" cy="360099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dirty="0" err="1"/>
              <a:t>Sursă</a:t>
            </a:r>
            <a:r>
              <a:rPr lang="en-GB" sz="2000" dirty="0"/>
              <a:t> de </a:t>
            </a:r>
            <a:r>
              <a:rPr lang="en-GB" sz="2000" dirty="0" err="1"/>
              <a:t>inspirație</a:t>
            </a:r>
            <a:r>
              <a:rPr lang="en-GB" sz="2000" dirty="0"/>
              <a:t>: </a:t>
            </a:r>
            <a:r>
              <a:rPr lang="en-GB" sz="2000" dirty="0" err="1"/>
              <a:t>Asociația</a:t>
            </a:r>
            <a:r>
              <a:rPr lang="en-GB" sz="2000" dirty="0"/>
              <a:t> </a:t>
            </a:r>
            <a:r>
              <a:rPr lang="en-GB" sz="2000" dirty="0" err="1"/>
              <a:t>Zi</a:t>
            </a:r>
            <a:r>
              <a:rPr lang="en-GB" sz="2000" dirty="0"/>
              <a:t> de bine, </a:t>
            </a:r>
            <a:r>
              <a:rPr lang="en-GB" sz="2000" dirty="0" err="1"/>
              <a:t>Centru</a:t>
            </a:r>
            <a:r>
              <a:rPr lang="en-GB" sz="2000" dirty="0"/>
              <a:t> </a:t>
            </a:r>
            <a:r>
              <a:rPr lang="en-GB" sz="2000" dirty="0" err="1"/>
              <a:t>comunitar</a:t>
            </a:r>
            <a:r>
              <a:rPr lang="en-GB" sz="2000" dirty="0"/>
              <a:t> </a:t>
            </a:r>
            <a:r>
              <a:rPr lang="en-GB" sz="2000" dirty="0" err="1"/>
              <a:t>în</a:t>
            </a:r>
            <a:r>
              <a:rPr lang="en-GB" sz="2000" dirty="0"/>
              <a:t> </a:t>
            </a:r>
            <a:r>
              <a:rPr lang="en-GB" sz="2000" dirty="0" err="1"/>
              <a:t>București</a:t>
            </a:r>
            <a:endParaRPr sz="2000" dirty="0"/>
          </a:p>
        </p:txBody>
      </p:sp>
      <p:pic>
        <p:nvPicPr>
          <p:cNvPr id="2" name="Picture 1"/>
          <p:cNvPicPr>
            <a:picLocks noChangeAspect="1"/>
          </p:cNvPicPr>
          <p:nvPr/>
        </p:nvPicPr>
        <p:blipFill>
          <a:blip r:embed="rId3"/>
          <a:stretch>
            <a:fillRect/>
          </a:stretch>
        </p:blipFill>
        <p:spPr>
          <a:xfrm>
            <a:off x="3214541" y="133262"/>
            <a:ext cx="4992446" cy="672473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GB" dirty="0" err="1"/>
              <a:t>În</a:t>
            </a:r>
            <a:r>
              <a:rPr lang="en-GB" dirty="0"/>
              <a:t> </a:t>
            </a:r>
            <a:r>
              <a:rPr lang="en-GB" dirty="0" err="1"/>
              <a:t>loc</a:t>
            </a:r>
            <a:r>
              <a:rPr lang="en-GB" dirty="0"/>
              <a:t> de </a:t>
            </a:r>
            <a:r>
              <a:rPr lang="en-GB" dirty="0" err="1"/>
              <a:t>concluzii</a:t>
            </a:r>
            <a:endParaRPr dirty="0"/>
          </a:p>
        </p:txBody>
      </p:sp>
      <p:grpSp>
        <p:nvGrpSpPr>
          <p:cNvPr id="365" name="Google Shape;365;p19"/>
          <p:cNvGrpSpPr/>
          <p:nvPr/>
        </p:nvGrpSpPr>
        <p:grpSpPr>
          <a:xfrm>
            <a:off x="2666374" y="1690787"/>
            <a:ext cx="7008187" cy="4548411"/>
            <a:chOff x="1691684" y="99"/>
            <a:chExt cx="7008187" cy="4548411"/>
          </a:xfrm>
        </p:grpSpPr>
        <p:sp>
          <p:nvSpPr>
            <p:cNvPr id="366" name="Google Shape;366;p19"/>
            <p:cNvSpPr/>
            <p:nvPr/>
          </p:nvSpPr>
          <p:spPr>
            <a:xfrm>
              <a:off x="2850770" y="21614"/>
              <a:ext cx="4526896" cy="4526896"/>
            </a:xfrm>
            <a:custGeom>
              <a:avLst/>
              <a:gdLst/>
              <a:ahLst/>
              <a:cxnLst/>
              <a:rect l="l" t="t" r="r" b="b"/>
              <a:pathLst>
                <a:path w="120000" h="120000" extrusionOk="0">
                  <a:moveTo>
                    <a:pt x="79416" y="7028"/>
                  </a:moveTo>
                  <a:lnTo>
                    <a:pt x="79416" y="7028"/>
                  </a:lnTo>
                  <a:cubicBezTo>
                    <a:pt x="103322" y="15791"/>
                    <a:pt x="118397" y="39480"/>
                    <a:pt x="116209" y="64848"/>
                  </a:cubicBezTo>
                  <a:cubicBezTo>
                    <a:pt x="114022" y="90215"/>
                    <a:pt x="95113" y="110974"/>
                    <a:pt x="70060" y="115514"/>
                  </a:cubicBezTo>
                  <a:cubicBezTo>
                    <a:pt x="45006" y="120054"/>
                    <a:pt x="20016" y="107250"/>
                    <a:pt x="9066" y="84263"/>
                  </a:cubicBezTo>
                  <a:cubicBezTo>
                    <a:pt x="-1884" y="61276"/>
                    <a:pt x="3920" y="33803"/>
                    <a:pt x="23231" y="17209"/>
                  </a:cubicBezTo>
                  <a:lnTo>
                    <a:pt x="21161" y="14304"/>
                  </a:lnTo>
                  <a:lnTo>
                    <a:pt x="29180" y="16770"/>
                  </a:lnTo>
                  <a:lnTo>
                    <a:pt x="29181" y="25555"/>
                  </a:lnTo>
                  <a:lnTo>
                    <a:pt x="27111" y="22651"/>
                  </a:lnTo>
                  <a:lnTo>
                    <a:pt x="27111" y="22651"/>
                  </a:lnTo>
                  <a:cubicBezTo>
                    <a:pt x="10298" y="37457"/>
                    <a:pt x="5450" y="61673"/>
                    <a:pt x="15269" y="81810"/>
                  </a:cubicBezTo>
                  <a:cubicBezTo>
                    <a:pt x="25087" y="101947"/>
                    <a:pt x="47151" y="113041"/>
                    <a:pt x="69170" y="108913"/>
                  </a:cubicBezTo>
                  <a:cubicBezTo>
                    <a:pt x="91190" y="104785"/>
                    <a:pt x="107737" y="86452"/>
                    <a:pt x="109594" y="64126"/>
                  </a:cubicBezTo>
                  <a:cubicBezTo>
                    <a:pt x="111451" y="41799"/>
                    <a:pt x="98161" y="20984"/>
                    <a:pt x="77126" y="13275"/>
                  </a:cubicBezTo>
                  <a:close/>
                </a:path>
              </a:pathLst>
            </a:custGeom>
            <a:solidFill>
              <a:srgbClr val="C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4059307" y="99"/>
              <a:ext cx="2152376" cy="1076188"/>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txBox="1"/>
            <p:nvPr/>
          </p:nvSpPr>
          <p:spPr>
            <a:xfrm>
              <a:off x="4111842" y="52634"/>
              <a:ext cx="2047306" cy="97111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GB" sz="1400" dirty="0" err="1">
                  <a:solidFill>
                    <a:schemeClr val="lt1"/>
                  </a:solidFill>
                  <a:latin typeface="Arial"/>
                  <a:ea typeface="Arial"/>
                  <a:cs typeface="Arial"/>
                  <a:sym typeface="Arial"/>
                </a:rPr>
                <a:t>Strategii</a:t>
              </a:r>
              <a:r>
                <a:rPr lang="en-GB" sz="1400" dirty="0">
                  <a:solidFill>
                    <a:schemeClr val="lt1"/>
                  </a:solidFill>
                  <a:latin typeface="Arial"/>
                  <a:ea typeface="Arial"/>
                  <a:cs typeface="Arial"/>
                  <a:sym typeface="Arial"/>
                </a:rPr>
                <a:t> de </a:t>
              </a:r>
              <a:r>
                <a:rPr lang="en-GB" sz="1400" dirty="0" err="1">
                  <a:solidFill>
                    <a:schemeClr val="lt1"/>
                  </a:solidFill>
                  <a:latin typeface="Arial"/>
                  <a:ea typeface="Arial"/>
                  <a:cs typeface="Arial"/>
                  <a:sym typeface="Arial"/>
                </a:rPr>
                <a:t>combatere</a:t>
              </a:r>
              <a:r>
                <a:rPr lang="en-GB" sz="1400" dirty="0">
                  <a:solidFill>
                    <a:schemeClr val="lt1"/>
                  </a:solidFill>
                  <a:latin typeface="Arial"/>
                  <a:ea typeface="Arial"/>
                  <a:cs typeface="Arial"/>
                  <a:sym typeface="Arial"/>
                </a:rPr>
                <a:t> a </a:t>
              </a:r>
              <a:r>
                <a:rPr lang="en-GB" sz="1400" dirty="0" err="1">
                  <a:solidFill>
                    <a:schemeClr val="lt1"/>
                  </a:solidFill>
                  <a:latin typeface="Arial"/>
                  <a:ea typeface="Arial"/>
                  <a:cs typeface="Arial"/>
                  <a:sym typeface="Arial"/>
                </a:rPr>
                <a:t>sedentarismului</a:t>
              </a:r>
              <a:r>
                <a:rPr lang="en-GB" sz="1400" dirty="0">
                  <a:solidFill>
                    <a:schemeClr val="lt1"/>
                  </a:solidFill>
                  <a:latin typeface="Arial"/>
                  <a:ea typeface="Arial"/>
                  <a:cs typeface="Arial"/>
                  <a:sym typeface="Arial"/>
                </a:rPr>
                <a:t> </a:t>
              </a:r>
              <a:r>
                <a:rPr lang="en-GB" sz="1400" dirty="0" err="1">
                  <a:solidFill>
                    <a:schemeClr val="lt1"/>
                  </a:solidFill>
                  <a:latin typeface="Arial"/>
                  <a:ea typeface="Arial"/>
                  <a:cs typeface="Arial"/>
                  <a:sym typeface="Arial"/>
                </a:rPr>
                <a:t>și</a:t>
              </a:r>
              <a:r>
                <a:rPr lang="en-GB" sz="1400" dirty="0">
                  <a:solidFill>
                    <a:schemeClr val="lt1"/>
                  </a:solidFill>
                  <a:latin typeface="Arial"/>
                  <a:ea typeface="Arial"/>
                  <a:cs typeface="Arial"/>
                  <a:sym typeface="Arial"/>
                </a:rPr>
                <a:t>/</a:t>
              </a:r>
              <a:r>
                <a:rPr lang="en-GB" sz="1400" dirty="0" err="1">
                  <a:solidFill>
                    <a:schemeClr val="lt1"/>
                  </a:solidFill>
                  <a:latin typeface="Arial"/>
                  <a:ea typeface="Arial"/>
                  <a:cs typeface="Arial"/>
                  <a:sym typeface="Arial"/>
                </a:rPr>
                <a:t>sau</a:t>
              </a:r>
              <a:r>
                <a:rPr lang="en-GB" sz="1400" dirty="0">
                  <a:solidFill>
                    <a:schemeClr val="lt1"/>
                  </a:solidFill>
                  <a:latin typeface="Arial"/>
                  <a:ea typeface="Arial"/>
                  <a:cs typeface="Arial"/>
                  <a:sym typeface="Arial"/>
                </a:rPr>
                <a:t> a </a:t>
              </a:r>
              <a:r>
                <a:rPr lang="en-GB" sz="1400" dirty="0" err="1">
                  <a:solidFill>
                    <a:schemeClr val="lt1"/>
                  </a:solidFill>
                  <a:latin typeface="Arial"/>
                  <a:ea typeface="Arial"/>
                  <a:cs typeface="Arial"/>
                  <a:sym typeface="Arial"/>
                </a:rPr>
                <a:t>inactivității</a:t>
              </a:r>
              <a:r>
                <a:rPr lang="en-GB" sz="1400" dirty="0">
                  <a:solidFill>
                    <a:schemeClr val="lt1"/>
                  </a:solidFill>
                  <a:latin typeface="Arial"/>
                  <a:ea typeface="Arial"/>
                  <a:cs typeface="Arial"/>
                  <a:sym typeface="Arial"/>
                </a:rPr>
                <a:t> </a:t>
              </a:r>
              <a:r>
                <a:rPr lang="en-GB" sz="1400" dirty="0" err="1">
                  <a:solidFill>
                    <a:schemeClr val="lt1"/>
                  </a:solidFill>
                  <a:latin typeface="Arial"/>
                  <a:ea typeface="Arial"/>
                  <a:cs typeface="Arial"/>
                  <a:sym typeface="Arial"/>
                </a:rPr>
                <a:t>în</a:t>
              </a:r>
              <a:r>
                <a:rPr lang="en-GB" sz="1400" dirty="0">
                  <a:solidFill>
                    <a:schemeClr val="lt1"/>
                  </a:solidFill>
                  <a:latin typeface="Arial"/>
                  <a:ea typeface="Arial"/>
                  <a:cs typeface="Arial"/>
                  <a:sym typeface="Arial"/>
                </a:rPr>
                <a:t> </a:t>
              </a:r>
              <a:r>
                <a:rPr lang="en-GB" sz="1400" dirty="0" err="1">
                  <a:solidFill>
                    <a:schemeClr val="lt1"/>
                  </a:solidFill>
                  <a:latin typeface="Arial"/>
                  <a:ea typeface="Arial"/>
                  <a:cs typeface="Arial"/>
                  <a:sym typeface="Arial"/>
                </a:rPr>
                <a:t>rândul</a:t>
              </a:r>
              <a:r>
                <a:rPr lang="en-GB" sz="1400" dirty="0">
                  <a:solidFill>
                    <a:schemeClr val="lt1"/>
                  </a:solidFill>
                  <a:latin typeface="Arial"/>
                  <a:ea typeface="Arial"/>
                  <a:cs typeface="Arial"/>
                  <a:sym typeface="Arial"/>
                </a:rPr>
                <a:t> </a:t>
              </a:r>
              <a:r>
                <a:rPr lang="en-GB" sz="1400" dirty="0" err="1">
                  <a:solidFill>
                    <a:schemeClr val="lt1"/>
                  </a:solidFill>
                  <a:latin typeface="Arial"/>
                  <a:ea typeface="Arial"/>
                  <a:cs typeface="Arial"/>
                  <a:sym typeface="Arial"/>
                </a:rPr>
                <a:t>persoanelor</a:t>
              </a:r>
              <a:r>
                <a:rPr lang="en-GB" sz="1400" dirty="0">
                  <a:solidFill>
                    <a:schemeClr val="lt1"/>
                  </a:solidFill>
                  <a:latin typeface="Arial"/>
                  <a:ea typeface="Arial"/>
                  <a:cs typeface="Arial"/>
                  <a:sym typeface="Arial"/>
                </a:rPr>
                <a:t> </a:t>
              </a:r>
              <a:r>
                <a:rPr lang="en-GB" sz="1400" dirty="0" err="1">
                  <a:solidFill>
                    <a:schemeClr val="lt1"/>
                  </a:solidFill>
                  <a:latin typeface="Arial"/>
                  <a:ea typeface="Arial"/>
                  <a:cs typeface="Arial"/>
                  <a:sym typeface="Arial"/>
                </a:rPr>
                <a:t>în</a:t>
              </a:r>
              <a:r>
                <a:rPr lang="en-GB" sz="1400" dirty="0">
                  <a:solidFill>
                    <a:schemeClr val="lt1"/>
                  </a:solidFill>
                  <a:latin typeface="Arial"/>
                  <a:ea typeface="Arial"/>
                  <a:cs typeface="Arial"/>
                  <a:sym typeface="Arial"/>
                </a:rPr>
                <a:t> </a:t>
              </a:r>
              <a:r>
                <a:rPr lang="en-GB" sz="1400" dirty="0" err="1">
                  <a:solidFill>
                    <a:schemeClr val="lt1"/>
                  </a:solidFill>
                  <a:latin typeface="Arial"/>
                  <a:ea typeface="Arial"/>
                  <a:cs typeface="Arial"/>
                  <a:sym typeface="Arial"/>
                </a:rPr>
                <a:t>vârstă</a:t>
              </a:r>
              <a:r>
                <a:rPr lang="en-GB" sz="1400" dirty="0">
                  <a:solidFill>
                    <a:schemeClr val="lt1"/>
                  </a:solidFill>
                  <a:latin typeface="Arial"/>
                  <a:ea typeface="Arial"/>
                  <a:cs typeface="Arial"/>
                  <a:sym typeface="Arial"/>
                </a:rPr>
                <a:t> din UE</a:t>
              </a:r>
              <a:endParaRPr sz="1400" dirty="0">
                <a:solidFill>
                  <a:schemeClr val="lt1"/>
                </a:solidFill>
                <a:latin typeface="Arial"/>
                <a:ea typeface="Arial"/>
                <a:cs typeface="Arial"/>
                <a:sym typeface="Arial"/>
              </a:endParaRPr>
            </a:p>
          </p:txBody>
        </p:sp>
        <p:sp>
          <p:nvSpPr>
            <p:cNvPr id="369" name="Google Shape;369;p19"/>
            <p:cNvSpPr/>
            <p:nvPr/>
          </p:nvSpPr>
          <p:spPr>
            <a:xfrm>
              <a:off x="5559414" y="1334005"/>
              <a:ext cx="2824089" cy="1076188"/>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9"/>
            <p:cNvSpPr txBox="1"/>
            <p:nvPr/>
          </p:nvSpPr>
          <p:spPr>
            <a:xfrm>
              <a:off x="5611949" y="1386540"/>
              <a:ext cx="2719019" cy="97111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GB" sz="1200" dirty="0" err="1">
                  <a:solidFill>
                    <a:schemeClr val="lt1"/>
                  </a:solidFill>
                  <a:latin typeface="Arial"/>
                  <a:ea typeface="Arial"/>
                  <a:cs typeface="Arial"/>
                  <a:sym typeface="Arial"/>
                </a:rPr>
                <a:t>Preferințele</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adulților</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în</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vârstă</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configurează</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strategiile</a:t>
              </a:r>
              <a:r>
                <a:rPr lang="en-GB" sz="1200" dirty="0">
                  <a:solidFill>
                    <a:schemeClr val="lt1"/>
                  </a:solidFill>
                  <a:latin typeface="Arial"/>
                  <a:ea typeface="Arial"/>
                  <a:cs typeface="Arial"/>
                  <a:sym typeface="Arial"/>
                </a:rPr>
                <a:t> de </a:t>
              </a:r>
              <a:r>
                <a:rPr lang="en-GB" sz="1200" dirty="0" err="1">
                  <a:solidFill>
                    <a:schemeClr val="lt1"/>
                  </a:solidFill>
                  <a:latin typeface="Arial"/>
                  <a:ea typeface="Arial"/>
                  <a:cs typeface="Arial"/>
                  <a:sym typeface="Arial"/>
                </a:rPr>
                <a:t>contracarare</a:t>
              </a:r>
              <a:r>
                <a:rPr lang="en-GB" sz="1200" dirty="0">
                  <a:solidFill>
                    <a:schemeClr val="lt1"/>
                  </a:solidFill>
                  <a:latin typeface="Arial"/>
                  <a:ea typeface="Arial"/>
                  <a:cs typeface="Arial"/>
                  <a:sym typeface="Arial"/>
                </a:rPr>
                <a:t> a </a:t>
              </a:r>
              <a:r>
                <a:rPr lang="en-GB" sz="1200" dirty="0" err="1">
                  <a:solidFill>
                    <a:schemeClr val="lt1"/>
                  </a:solidFill>
                  <a:latin typeface="Arial"/>
                  <a:ea typeface="Arial"/>
                  <a:cs typeface="Arial"/>
                  <a:sym typeface="Arial"/>
                </a:rPr>
                <a:t>sedentarismului</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activități</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fizice</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ușoare</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sau</a:t>
              </a:r>
              <a:r>
                <a:rPr lang="en-GB" sz="1200" dirty="0">
                  <a:solidFill>
                    <a:schemeClr val="lt1"/>
                  </a:solidFill>
                  <a:latin typeface="Arial"/>
                  <a:ea typeface="Arial"/>
                  <a:cs typeface="Arial"/>
                  <a:sym typeface="Arial"/>
                </a:rPr>
                <a:t> moderate </a:t>
              </a:r>
              <a:endParaRPr sz="1200" dirty="0">
                <a:solidFill>
                  <a:schemeClr val="lt1"/>
                </a:solidFill>
                <a:latin typeface="Arial"/>
                <a:ea typeface="Arial"/>
                <a:cs typeface="Arial"/>
                <a:sym typeface="Arial"/>
              </a:endParaRPr>
            </a:p>
          </p:txBody>
        </p:sp>
        <p:sp>
          <p:nvSpPr>
            <p:cNvPr id="371" name="Google Shape;371;p19"/>
            <p:cNvSpPr/>
            <p:nvPr/>
          </p:nvSpPr>
          <p:spPr>
            <a:xfrm>
              <a:off x="5651375" y="3299223"/>
              <a:ext cx="3048496" cy="1076188"/>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txBox="1"/>
            <p:nvPr/>
          </p:nvSpPr>
          <p:spPr>
            <a:xfrm>
              <a:off x="5703910" y="3351758"/>
              <a:ext cx="2943426" cy="97111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GB" sz="1200" dirty="0" err="1">
                  <a:solidFill>
                    <a:schemeClr val="lt1"/>
                  </a:solidFill>
                  <a:latin typeface="Arial"/>
                  <a:ea typeface="Arial"/>
                  <a:cs typeface="Arial"/>
                  <a:sym typeface="Arial"/>
                </a:rPr>
                <a:t>Cel</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puțin</a:t>
              </a:r>
              <a:r>
                <a:rPr lang="en-GB" sz="1200" dirty="0">
                  <a:solidFill>
                    <a:schemeClr val="lt1"/>
                  </a:solidFill>
                  <a:latin typeface="Arial"/>
                  <a:ea typeface="Arial"/>
                  <a:cs typeface="Arial"/>
                  <a:sym typeface="Arial"/>
                </a:rPr>
                <a:t> 150 de minute </a:t>
              </a:r>
              <a:r>
                <a:rPr lang="en-GB" sz="1200" dirty="0" err="1">
                  <a:solidFill>
                    <a:schemeClr val="lt1"/>
                  </a:solidFill>
                  <a:latin typeface="Arial"/>
                  <a:ea typeface="Arial"/>
                  <a:cs typeface="Arial"/>
                  <a:sym typeface="Arial"/>
                </a:rPr>
                <a:t>pe</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săptămână</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pentru</a:t>
              </a:r>
              <a:r>
                <a:rPr lang="en-GB" sz="1200" dirty="0">
                  <a:solidFill>
                    <a:schemeClr val="lt1"/>
                  </a:solidFill>
                  <a:latin typeface="Arial"/>
                  <a:ea typeface="Arial"/>
                  <a:cs typeface="Arial"/>
                  <a:sym typeface="Arial"/>
                </a:rPr>
                <a:t> un adult </a:t>
              </a:r>
              <a:r>
                <a:rPr lang="en-GB" sz="1200" dirty="0" err="1">
                  <a:solidFill>
                    <a:schemeClr val="lt1"/>
                  </a:solidFill>
                  <a:latin typeface="Arial"/>
                  <a:ea typeface="Arial"/>
                  <a:cs typeface="Arial"/>
                  <a:sym typeface="Arial"/>
                </a:rPr>
                <a:t>în</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vârstă</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fără</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afecțiuni</a:t>
              </a:r>
              <a:r>
                <a:rPr lang="en-GB" sz="1200" dirty="0">
                  <a:solidFill>
                    <a:schemeClr val="lt1"/>
                  </a:solidFill>
                  <a:latin typeface="Arial"/>
                  <a:ea typeface="Arial"/>
                  <a:cs typeface="Arial"/>
                  <a:sym typeface="Arial"/>
                </a:rPr>
                <a:t> grave/ un program de </a:t>
              </a:r>
              <a:r>
                <a:rPr lang="en-GB" sz="1200" dirty="0" err="1">
                  <a:solidFill>
                    <a:schemeClr val="lt1"/>
                  </a:solidFill>
                  <a:latin typeface="Arial"/>
                  <a:ea typeface="Arial"/>
                  <a:cs typeface="Arial"/>
                  <a:sym typeface="Arial"/>
                </a:rPr>
                <a:t>activitate</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fizică</a:t>
              </a:r>
              <a:r>
                <a:rPr lang="en-GB" sz="1200" dirty="0">
                  <a:solidFill>
                    <a:schemeClr val="lt1"/>
                  </a:solidFill>
                  <a:latin typeface="Arial"/>
                  <a:ea typeface="Arial"/>
                  <a:cs typeface="Arial"/>
                  <a:sym typeface="Arial"/>
                </a:rPr>
                <a:t> multicomponent (90 - 135 de minute </a:t>
              </a:r>
              <a:r>
                <a:rPr lang="en-GB" sz="1200" dirty="0" err="1">
                  <a:solidFill>
                    <a:schemeClr val="lt1"/>
                  </a:solidFill>
                  <a:latin typeface="Arial"/>
                  <a:ea typeface="Arial"/>
                  <a:cs typeface="Arial"/>
                  <a:sym typeface="Arial"/>
                </a:rPr>
                <a:t>pe</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săptămână</a:t>
              </a:r>
              <a:r>
                <a:rPr lang="en-GB" sz="1200" dirty="0">
                  <a:solidFill>
                    <a:schemeClr val="lt1"/>
                  </a:solidFill>
                  <a:latin typeface="Arial"/>
                  <a:ea typeface="Arial"/>
                  <a:cs typeface="Arial"/>
                  <a:sym typeface="Arial"/>
                </a:rPr>
                <a:t>) - </a:t>
              </a:r>
              <a:r>
                <a:rPr lang="en-GB" sz="1200" dirty="0" err="1">
                  <a:solidFill>
                    <a:schemeClr val="lt1"/>
                  </a:solidFill>
                  <a:latin typeface="Arial"/>
                  <a:ea typeface="Arial"/>
                  <a:cs typeface="Arial"/>
                  <a:sym typeface="Arial"/>
                </a:rPr>
                <a:t>în</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cazul</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unui</a:t>
              </a:r>
              <a:r>
                <a:rPr lang="en-GB" sz="1200" dirty="0">
                  <a:solidFill>
                    <a:schemeClr val="lt1"/>
                  </a:solidFill>
                  <a:latin typeface="Arial"/>
                  <a:ea typeface="Arial"/>
                  <a:cs typeface="Arial"/>
                  <a:sym typeface="Arial"/>
                </a:rPr>
                <a:t> adult </a:t>
              </a:r>
              <a:r>
                <a:rPr lang="en-GB" sz="1200" dirty="0" err="1">
                  <a:solidFill>
                    <a:schemeClr val="lt1"/>
                  </a:solidFill>
                  <a:latin typeface="Arial"/>
                  <a:ea typeface="Arial"/>
                  <a:cs typeface="Arial"/>
                  <a:sym typeface="Arial"/>
                </a:rPr>
                <a:t>în</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vârstă</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fragil</a:t>
              </a:r>
              <a:r>
                <a:rPr lang="en-GB" sz="1200" dirty="0">
                  <a:solidFill>
                    <a:schemeClr val="lt1"/>
                  </a:solidFill>
                  <a:latin typeface="Arial"/>
                  <a:ea typeface="Arial"/>
                  <a:cs typeface="Arial"/>
                  <a:sym typeface="Arial"/>
                </a:rPr>
                <a:t> </a:t>
              </a:r>
              <a:endParaRPr sz="1200" dirty="0">
                <a:solidFill>
                  <a:schemeClr val="lt1"/>
                </a:solidFill>
                <a:latin typeface="Arial"/>
                <a:ea typeface="Arial"/>
                <a:cs typeface="Arial"/>
                <a:sym typeface="Arial"/>
              </a:endParaRPr>
            </a:p>
          </p:txBody>
        </p:sp>
        <p:sp>
          <p:nvSpPr>
            <p:cNvPr id="373" name="Google Shape;373;p19"/>
            <p:cNvSpPr/>
            <p:nvPr/>
          </p:nvSpPr>
          <p:spPr>
            <a:xfrm>
              <a:off x="2158452" y="3143269"/>
              <a:ext cx="2152376" cy="1076188"/>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txBox="1"/>
            <p:nvPr/>
          </p:nvSpPr>
          <p:spPr>
            <a:xfrm>
              <a:off x="2210987" y="3195804"/>
              <a:ext cx="2047306" cy="97111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GB" sz="1200" dirty="0" err="1">
                  <a:solidFill>
                    <a:schemeClr val="lt1"/>
                  </a:solidFill>
                  <a:latin typeface="Arial"/>
                  <a:ea typeface="Arial"/>
                  <a:cs typeface="Arial"/>
                  <a:sym typeface="Arial"/>
                </a:rPr>
                <a:t>Progresia</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treptată</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stabilirea</a:t>
              </a:r>
              <a:r>
                <a:rPr lang="en-GB" sz="1200" dirty="0">
                  <a:solidFill>
                    <a:schemeClr val="lt1"/>
                  </a:solidFill>
                  <a:latin typeface="Arial"/>
                  <a:ea typeface="Arial"/>
                  <a:cs typeface="Arial"/>
                  <a:sym typeface="Arial"/>
                </a:rPr>
                <a:t> de </a:t>
              </a:r>
              <a:r>
                <a:rPr lang="en-GB" sz="1200" dirty="0" err="1">
                  <a:solidFill>
                    <a:schemeClr val="lt1"/>
                  </a:solidFill>
                  <a:latin typeface="Arial"/>
                  <a:ea typeface="Arial"/>
                  <a:cs typeface="Arial"/>
                  <a:sym typeface="Arial"/>
                </a:rPr>
                <a:t>obiective</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personalizate</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consultarea</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beneficiarului</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și</a:t>
              </a:r>
              <a:r>
                <a:rPr lang="en-GB" sz="1200" dirty="0">
                  <a:solidFill>
                    <a:schemeClr val="lt1"/>
                  </a:solidFill>
                  <a:latin typeface="Arial"/>
                  <a:ea typeface="Arial"/>
                  <a:cs typeface="Arial"/>
                  <a:sym typeface="Arial"/>
                </a:rPr>
                <a:t> feedback; </a:t>
              </a:r>
              <a:r>
                <a:rPr lang="en-GB" sz="1200" dirty="0" err="1">
                  <a:solidFill>
                    <a:schemeClr val="lt1"/>
                  </a:solidFill>
                  <a:latin typeface="Arial"/>
                  <a:ea typeface="Arial"/>
                  <a:cs typeface="Arial"/>
                  <a:sym typeface="Arial"/>
                </a:rPr>
                <a:t>exerciții</a:t>
              </a:r>
              <a:r>
                <a:rPr lang="en-GB" sz="1200" dirty="0">
                  <a:solidFill>
                    <a:schemeClr val="lt1"/>
                  </a:solidFill>
                  <a:latin typeface="Arial"/>
                  <a:ea typeface="Arial"/>
                  <a:cs typeface="Arial"/>
                  <a:sym typeface="Arial"/>
                </a:rPr>
                <a:t> cu </a:t>
              </a:r>
              <a:r>
                <a:rPr lang="en-GB" sz="1200" dirty="0" err="1">
                  <a:solidFill>
                    <a:schemeClr val="lt1"/>
                  </a:solidFill>
                  <a:latin typeface="Arial"/>
                  <a:ea typeface="Arial"/>
                  <a:cs typeface="Arial"/>
                  <a:sym typeface="Arial"/>
                </a:rPr>
                <a:t>alte</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persoane</a:t>
              </a:r>
              <a:endParaRPr sz="1200" dirty="0">
                <a:solidFill>
                  <a:schemeClr val="lt1"/>
                </a:solidFill>
                <a:latin typeface="Arial"/>
                <a:ea typeface="Arial"/>
                <a:cs typeface="Arial"/>
                <a:sym typeface="Arial"/>
              </a:endParaRPr>
            </a:p>
          </p:txBody>
        </p:sp>
        <p:sp>
          <p:nvSpPr>
            <p:cNvPr id="375" name="Google Shape;375;p19"/>
            <p:cNvSpPr/>
            <p:nvPr/>
          </p:nvSpPr>
          <p:spPr>
            <a:xfrm>
              <a:off x="1691684" y="1336287"/>
              <a:ext cx="2670926" cy="1076188"/>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txBox="1"/>
            <p:nvPr/>
          </p:nvSpPr>
          <p:spPr>
            <a:xfrm>
              <a:off x="1744219" y="1388822"/>
              <a:ext cx="2565856" cy="97111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GB" sz="1400" dirty="0" err="1">
                  <a:solidFill>
                    <a:schemeClr val="lt1"/>
                  </a:solidFill>
                  <a:latin typeface="Arial"/>
                  <a:ea typeface="Arial"/>
                  <a:cs typeface="Arial"/>
                  <a:sym typeface="Arial"/>
                </a:rPr>
                <a:t>Echipa</a:t>
              </a:r>
              <a:r>
                <a:rPr lang="en-GB" sz="1400" dirty="0">
                  <a:solidFill>
                    <a:schemeClr val="lt1"/>
                  </a:solidFill>
                  <a:latin typeface="Arial"/>
                  <a:ea typeface="Arial"/>
                  <a:cs typeface="Arial"/>
                  <a:sym typeface="Arial"/>
                </a:rPr>
                <a:t> </a:t>
              </a:r>
              <a:r>
                <a:rPr lang="en-GB" sz="1400" dirty="0" err="1">
                  <a:solidFill>
                    <a:schemeClr val="lt1"/>
                  </a:solidFill>
                  <a:latin typeface="Arial"/>
                  <a:ea typeface="Arial"/>
                  <a:cs typeface="Arial"/>
                  <a:sym typeface="Arial"/>
                </a:rPr>
                <a:t>multidisciplinară</a:t>
              </a:r>
              <a:r>
                <a:rPr lang="en-GB" sz="1400" dirty="0">
                  <a:solidFill>
                    <a:schemeClr val="lt1"/>
                  </a:solidFill>
                  <a:latin typeface="Arial"/>
                  <a:ea typeface="Arial"/>
                  <a:cs typeface="Arial"/>
                  <a:sym typeface="Arial"/>
                </a:rPr>
                <a:t>: </a:t>
              </a:r>
              <a:r>
                <a:rPr lang="en-GB" sz="1400" dirty="0" err="1">
                  <a:solidFill>
                    <a:schemeClr val="lt1"/>
                  </a:solidFill>
                  <a:latin typeface="Arial"/>
                  <a:ea typeface="Arial"/>
                  <a:cs typeface="Arial"/>
                  <a:sym typeface="Arial"/>
                </a:rPr>
                <a:t>îngrijitor</a:t>
              </a:r>
              <a:r>
                <a:rPr lang="en-GB" sz="1400" dirty="0">
                  <a:solidFill>
                    <a:schemeClr val="lt1"/>
                  </a:solidFill>
                  <a:latin typeface="Arial"/>
                  <a:ea typeface="Arial"/>
                  <a:cs typeface="Arial"/>
                  <a:sym typeface="Arial"/>
                </a:rPr>
                <a:t> + specialist </a:t>
              </a:r>
              <a:r>
                <a:rPr lang="en-GB" sz="1400" dirty="0" err="1">
                  <a:solidFill>
                    <a:schemeClr val="lt1"/>
                  </a:solidFill>
                  <a:latin typeface="Arial"/>
                  <a:ea typeface="Arial"/>
                  <a:cs typeface="Arial"/>
                  <a:sym typeface="Arial"/>
                </a:rPr>
                <a:t>în</a:t>
              </a:r>
              <a:r>
                <a:rPr lang="en-GB" sz="1400" dirty="0">
                  <a:solidFill>
                    <a:schemeClr val="lt1"/>
                  </a:solidFill>
                  <a:latin typeface="Arial"/>
                  <a:ea typeface="Arial"/>
                  <a:cs typeface="Arial"/>
                  <a:sym typeface="Arial"/>
                </a:rPr>
                <a:t> </a:t>
              </a:r>
              <a:r>
                <a:rPr lang="en-GB" sz="1400" dirty="0" err="1">
                  <a:solidFill>
                    <a:schemeClr val="lt1"/>
                  </a:solidFill>
                  <a:latin typeface="Arial"/>
                  <a:ea typeface="Arial"/>
                  <a:cs typeface="Arial"/>
                  <a:sym typeface="Arial"/>
                </a:rPr>
                <a:t>educație</a:t>
              </a:r>
              <a:r>
                <a:rPr lang="en-GB" sz="1400" dirty="0">
                  <a:solidFill>
                    <a:schemeClr val="lt1"/>
                  </a:solidFill>
                  <a:latin typeface="Arial"/>
                  <a:ea typeface="Arial"/>
                  <a:cs typeface="Arial"/>
                  <a:sym typeface="Arial"/>
                </a:rPr>
                <a:t> </a:t>
              </a:r>
              <a:r>
                <a:rPr lang="en-GB" sz="1400" dirty="0" err="1">
                  <a:solidFill>
                    <a:schemeClr val="lt1"/>
                  </a:solidFill>
                  <a:latin typeface="Arial"/>
                  <a:ea typeface="Arial"/>
                  <a:cs typeface="Arial"/>
                  <a:sym typeface="Arial"/>
                </a:rPr>
                <a:t>fizică</a:t>
              </a:r>
              <a:r>
                <a:rPr lang="en-GB" sz="1400" dirty="0">
                  <a:solidFill>
                    <a:schemeClr val="lt1"/>
                  </a:solidFill>
                  <a:latin typeface="Arial"/>
                  <a:ea typeface="Arial"/>
                  <a:cs typeface="Arial"/>
                  <a:sym typeface="Arial"/>
                </a:rPr>
                <a:t>/</a:t>
              </a:r>
              <a:r>
                <a:rPr lang="en-GB" sz="1400" dirty="0" err="1">
                  <a:solidFill>
                    <a:schemeClr val="lt1"/>
                  </a:solidFill>
                  <a:latin typeface="Arial"/>
                  <a:ea typeface="Arial"/>
                  <a:cs typeface="Arial"/>
                  <a:sym typeface="Arial"/>
                </a:rPr>
                <a:t>terapeut</a:t>
              </a:r>
              <a:endParaRPr sz="1400" dirty="0">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
          <p:cNvSpPr txBox="1"/>
          <p:nvPr/>
        </p:nvSpPr>
        <p:spPr>
          <a:xfrm>
            <a:off x="2918691" y="343445"/>
            <a:ext cx="7398327" cy="127781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2400" dirty="0">
                <a:solidFill>
                  <a:srgbClr val="044458"/>
                </a:solidFill>
                <a:latin typeface="+mn-lt"/>
                <a:ea typeface="Batang"/>
                <a:cs typeface="Batang"/>
                <a:sym typeface="Batang"/>
              </a:rPr>
              <a:t>MODULUL 2. </a:t>
            </a:r>
            <a:r>
              <a:rPr lang="en-GB" sz="2400" dirty="0" err="1">
                <a:solidFill>
                  <a:srgbClr val="044458"/>
                </a:solidFill>
                <a:latin typeface="+mn-lt"/>
                <a:ea typeface="Batang"/>
                <a:cs typeface="Batang"/>
                <a:sym typeface="Batang"/>
              </a:rPr>
              <a:t>Strategii</a:t>
            </a:r>
            <a:r>
              <a:rPr lang="en-GB" sz="2400" dirty="0">
                <a:solidFill>
                  <a:srgbClr val="044458"/>
                </a:solidFill>
                <a:latin typeface="+mn-lt"/>
                <a:ea typeface="Batang"/>
                <a:cs typeface="Batang"/>
                <a:sym typeface="Batang"/>
              </a:rPr>
              <a:t> de </a:t>
            </a:r>
            <a:r>
              <a:rPr lang="en-GB" sz="2400" dirty="0" err="1">
                <a:solidFill>
                  <a:srgbClr val="044458"/>
                </a:solidFill>
                <a:latin typeface="+mn-lt"/>
                <a:ea typeface="Batang"/>
                <a:cs typeface="Batang"/>
                <a:sym typeface="Batang"/>
              </a:rPr>
              <a:t>combatere</a:t>
            </a:r>
            <a:r>
              <a:rPr lang="en-GB" sz="2400" dirty="0">
                <a:solidFill>
                  <a:srgbClr val="044458"/>
                </a:solidFill>
                <a:latin typeface="+mn-lt"/>
                <a:ea typeface="Batang"/>
                <a:cs typeface="Batang"/>
                <a:sym typeface="Batang"/>
              </a:rPr>
              <a:t> a </a:t>
            </a:r>
            <a:r>
              <a:rPr lang="en-GB" sz="2400" dirty="0" err="1">
                <a:solidFill>
                  <a:srgbClr val="044458"/>
                </a:solidFill>
                <a:latin typeface="+mn-lt"/>
                <a:ea typeface="Batang"/>
                <a:cs typeface="Batang"/>
                <a:sym typeface="Batang"/>
              </a:rPr>
              <a:t>sedentarismului</a:t>
            </a:r>
            <a:r>
              <a:rPr lang="en-GB" sz="2400" dirty="0">
                <a:solidFill>
                  <a:srgbClr val="044458"/>
                </a:solidFill>
                <a:latin typeface="+mn-lt"/>
                <a:ea typeface="Batang"/>
                <a:cs typeface="Batang"/>
                <a:sym typeface="Batang"/>
              </a:rPr>
              <a:t> </a:t>
            </a:r>
            <a:r>
              <a:rPr lang="en-GB" sz="2400" dirty="0" err="1">
                <a:solidFill>
                  <a:srgbClr val="044458"/>
                </a:solidFill>
                <a:latin typeface="+mn-lt"/>
                <a:ea typeface="Batang"/>
                <a:cs typeface="Batang"/>
                <a:sym typeface="Batang"/>
              </a:rPr>
              <a:t>și</a:t>
            </a:r>
            <a:r>
              <a:rPr lang="en-GB" sz="2400" dirty="0">
                <a:solidFill>
                  <a:srgbClr val="044458"/>
                </a:solidFill>
                <a:latin typeface="+mn-lt"/>
                <a:ea typeface="Batang"/>
                <a:cs typeface="Batang"/>
                <a:sym typeface="Batang"/>
              </a:rPr>
              <a:t> a </a:t>
            </a:r>
            <a:r>
              <a:rPr lang="en-GB" sz="2400" dirty="0" err="1">
                <a:solidFill>
                  <a:srgbClr val="044458"/>
                </a:solidFill>
                <a:latin typeface="+mn-lt"/>
                <a:ea typeface="Batang"/>
                <a:cs typeface="Batang"/>
                <a:sym typeface="Batang"/>
              </a:rPr>
              <a:t>inactivității</a:t>
            </a:r>
            <a:r>
              <a:rPr lang="en-GB" sz="2400" dirty="0">
                <a:solidFill>
                  <a:srgbClr val="044458"/>
                </a:solidFill>
                <a:latin typeface="+mn-lt"/>
                <a:ea typeface="Batang"/>
                <a:cs typeface="Batang"/>
                <a:sym typeface="Batang"/>
              </a:rPr>
              <a:t> </a:t>
            </a:r>
            <a:r>
              <a:rPr lang="en-GB" sz="2400" dirty="0" err="1">
                <a:solidFill>
                  <a:srgbClr val="044458"/>
                </a:solidFill>
                <a:latin typeface="+mn-lt"/>
                <a:ea typeface="Batang"/>
                <a:cs typeface="Batang"/>
                <a:sym typeface="Batang"/>
              </a:rPr>
              <a:t>în</a:t>
            </a:r>
            <a:r>
              <a:rPr lang="en-GB" sz="2400" dirty="0">
                <a:solidFill>
                  <a:srgbClr val="044458"/>
                </a:solidFill>
                <a:latin typeface="+mn-lt"/>
                <a:ea typeface="Batang"/>
                <a:cs typeface="Batang"/>
                <a:sym typeface="Batang"/>
              </a:rPr>
              <a:t> </a:t>
            </a:r>
            <a:r>
              <a:rPr lang="en-GB" sz="2400" dirty="0" err="1">
                <a:solidFill>
                  <a:srgbClr val="044458"/>
                </a:solidFill>
                <a:latin typeface="+mn-lt"/>
                <a:ea typeface="Batang"/>
                <a:cs typeface="Batang"/>
                <a:sym typeface="Batang"/>
              </a:rPr>
              <a:t>rândul</a:t>
            </a:r>
            <a:r>
              <a:rPr lang="en-GB" sz="2400" dirty="0">
                <a:solidFill>
                  <a:srgbClr val="044458"/>
                </a:solidFill>
                <a:latin typeface="+mn-lt"/>
                <a:ea typeface="Batang"/>
                <a:cs typeface="Batang"/>
                <a:sym typeface="Batang"/>
              </a:rPr>
              <a:t> </a:t>
            </a:r>
            <a:r>
              <a:rPr lang="en-GB" sz="2400" dirty="0" err="1">
                <a:solidFill>
                  <a:srgbClr val="044458"/>
                </a:solidFill>
                <a:latin typeface="+mn-lt"/>
                <a:ea typeface="Batang"/>
                <a:cs typeface="Batang"/>
                <a:sym typeface="Batang"/>
              </a:rPr>
              <a:t>persoanelor</a:t>
            </a:r>
            <a:r>
              <a:rPr lang="en-GB" sz="2400" dirty="0">
                <a:solidFill>
                  <a:srgbClr val="044458"/>
                </a:solidFill>
                <a:latin typeface="+mn-lt"/>
                <a:ea typeface="Batang"/>
                <a:cs typeface="Batang"/>
                <a:sym typeface="Batang"/>
              </a:rPr>
              <a:t> </a:t>
            </a:r>
            <a:r>
              <a:rPr lang="en-GB" sz="2400" dirty="0" err="1">
                <a:solidFill>
                  <a:srgbClr val="044458"/>
                </a:solidFill>
                <a:latin typeface="+mn-lt"/>
                <a:ea typeface="Batang"/>
                <a:cs typeface="Batang"/>
                <a:sym typeface="Batang"/>
              </a:rPr>
              <a:t>în</a:t>
            </a:r>
            <a:r>
              <a:rPr lang="en-GB" sz="2400" dirty="0">
                <a:solidFill>
                  <a:srgbClr val="044458"/>
                </a:solidFill>
                <a:latin typeface="+mn-lt"/>
                <a:ea typeface="Batang"/>
                <a:cs typeface="Batang"/>
                <a:sym typeface="Batang"/>
              </a:rPr>
              <a:t> </a:t>
            </a:r>
            <a:r>
              <a:rPr lang="en-GB" sz="2400" dirty="0" err="1">
                <a:solidFill>
                  <a:srgbClr val="044458"/>
                </a:solidFill>
                <a:latin typeface="+mn-lt"/>
                <a:ea typeface="Batang"/>
                <a:cs typeface="Batang"/>
                <a:sym typeface="Batang"/>
              </a:rPr>
              <a:t>vârstă</a:t>
            </a:r>
            <a:endParaRPr sz="2400" dirty="0">
              <a:solidFill>
                <a:schemeClr val="dk1"/>
              </a:solidFill>
              <a:latin typeface="+mn-lt"/>
              <a:ea typeface="Calibri"/>
              <a:cs typeface="Calibri"/>
              <a:sym typeface="Calibri"/>
            </a:endParaRPr>
          </a:p>
        </p:txBody>
      </p:sp>
      <p:sp>
        <p:nvSpPr>
          <p:cNvPr id="196" name="Google Shape;196;p2"/>
          <p:cNvSpPr txBox="1"/>
          <p:nvPr/>
        </p:nvSpPr>
        <p:spPr>
          <a:xfrm>
            <a:off x="870433" y="1597891"/>
            <a:ext cx="9326512" cy="5078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000000"/>
                </a:solidFill>
                <a:latin typeface="+mn-lt"/>
                <a:ea typeface="Batang"/>
                <a:cs typeface="Batang"/>
                <a:sym typeface="Batang"/>
              </a:rPr>
              <a:t>2.1 </a:t>
            </a:r>
            <a:r>
              <a:rPr lang="en-GB" sz="1800" b="1" dirty="0" err="1">
                <a:solidFill>
                  <a:srgbClr val="000000"/>
                </a:solidFill>
                <a:latin typeface="+mn-lt"/>
                <a:ea typeface="Batang"/>
                <a:cs typeface="Batang"/>
                <a:sym typeface="Batang"/>
              </a:rPr>
              <a:t>Prevalența</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sedentarismului</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și</a:t>
            </a:r>
            <a:r>
              <a:rPr lang="en-GB" sz="1800" b="1" dirty="0">
                <a:solidFill>
                  <a:srgbClr val="000000"/>
                </a:solidFill>
                <a:latin typeface="+mn-lt"/>
                <a:ea typeface="Batang"/>
                <a:cs typeface="Batang"/>
                <a:sym typeface="Batang"/>
              </a:rPr>
              <a:t> a </a:t>
            </a:r>
            <a:r>
              <a:rPr lang="en-GB" sz="1800" b="1" dirty="0" err="1">
                <a:solidFill>
                  <a:srgbClr val="000000"/>
                </a:solidFill>
                <a:latin typeface="+mn-lt"/>
                <a:ea typeface="Batang"/>
                <a:cs typeface="Batang"/>
                <a:sym typeface="Batang"/>
              </a:rPr>
              <a:t>inactivității</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în</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rândul</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persoanelor</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în</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vârstă</a:t>
            </a:r>
            <a:r>
              <a:rPr lang="en-GB" sz="1800" b="1" dirty="0">
                <a:solidFill>
                  <a:srgbClr val="000000"/>
                </a:solidFill>
                <a:latin typeface="+mn-lt"/>
                <a:ea typeface="Batang"/>
                <a:cs typeface="Batang"/>
                <a:sym typeface="Batang"/>
              </a:rPr>
              <a:t> din Europa</a:t>
            </a:r>
            <a:endParaRPr dirty="0">
              <a:latin typeface="+mn-lt"/>
            </a:endParaRPr>
          </a:p>
          <a:p>
            <a:pPr marL="0" marR="0" lvl="0" indent="0" algn="l" rtl="0">
              <a:spcBef>
                <a:spcPts val="0"/>
              </a:spcBef>
              <a:spcAft>
                <a:spcPts val="0"/>
              </a:spcAft>
              <a:buNone/>
            </a:pPr>
            <a:r>
              <a:rPr lang="en-GB" sz="1800" b="1" dirty="0" err="1">
                <a:solidFill>
                  <a:srgbClr val="000000"/>
                </a:solidFill>
                <a:latin typeface="+mn-lt"/>
                <a:ea typeface="Batang"/>
                <a:cs typeface="Batang"/>
                <a:sym typeface="Batang"/>
              </a:rPr>
              <a:t>Deși</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activitatea</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fizică</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este</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considerată</a:t>
            </a:r>
            <a:r>
              <a:rPr lang="en-GB" sz="1800" b="1" dirty="0">
                <a:solidFill>
                  <a:srgbClr val="000000"/>
                </a:solidFill>
                <a:latin typeface="+mn-lt"/>
                <a:ea typeface="Batang"/>
                <a:cs typeface="Batang"/>
                <a:sym typeface="Batang"/>
              </a:rPr>
              <a:t> un factor-</a:t>
            </a:r>
            <a:r>
              <a:rPr lang="en-GB" sz="1800" b="1" dirty="0" err="1">
                <a:solidFill>
                  <a:srgbClr val="000000"/>
                </a:solidFill>
                <a:latin typeface="+mn-lt"/>
                <a:ea typeface="Batang"/>
                <a:cs typeface="Batang"/>
                <a:sym typeface="Batang"/>
              </a:rPr>
              <a:t>cheie</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pentru</a:t>
            </a:r>
            <a:r>
              <a:rPr lang="en-GB" sz="1800" b="1" dirty="0">
                <a:solidFill>
                  <a:srgbClr val="000000"/>
                </a:solidFill>
                <a:latin typeface="+mn-lt"/>
                <a:ea typeface="Batang"/>
                <a:cs typeface="Batang"/>
                <a:sym typeface="Batang"/>
              </a:rPr>
              <a:t> o </a:t>
            </a:r>
            <a:r>
              <a:rPr lang="en-GB" sz="1800" b="1" dirty="0" err="1">
                <a:solidFill>
                  <a:srgbClr val="000000"/>
                </a:solidFill>
                <a:latin typeface="+mn-lt"/>
                <a:ea typeface="Batang"/>
                <a:cs typeface="Batang"/>
                <a:sym typeface="Batang"/>
              </a:rPr>
              <a:t>viață</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sănătoasă</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și</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este</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asociată</a:t>
            </a:r>
            <a:r>
              <a:rPr lang="en-GB" sz="1800" b="1" dirty="0">
                <a:solidFill>
                  <a:srgbClr val="000000"/>
                </a:solidFill>
                <a:latin typeface="+mn-lt"/>
                <a:ea typeface="Batang"/>
                <a:cs typeface="Batang"/>
                <a:sym typeface="Batang"/>
              </a:rPr>
              <a:t> cu o </a:t>
            </a:r>
            <a:r>
              <a:rPr lang="en-GB" sz="1800" b="1" dirty="0" err="1">
                <a:solidFill>
                  <a:srgbClr val="000000"/>
                </a:solidFill>
                <a:latin typeface="+mn-lt"/>
                <a:ea typeface="Batang"/>
                <a:cs typeface="Batang"/>
                <a:sym typeface="Batang"/>
              </a:rPr>
              <a:t>mai</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bună</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funcționare</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fizică</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și</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cognitivă</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și</a:t>
            </a:r>
            <a:r>
              <a:rPr lang="en-GB" sz="1800" b="1" dirty="0">
                <a:solidFill>
                  <a:srgbClr val="000000"/>
                </a:solidFill>
                <a:latin typeface="+mn-lt"/>
                <a:ea typeface="Batang"/>
                <a:cs typeface="Batang"/>
                <a:sym typeface="Batang"/>
              </a:rPr>
              <a:t> cu </a:t>
            </a:r>
            <a:r>
              <a:rPr lang="en-GB" sz="1800" b="1" dirty="0" err="1">
                <a:solidFill>
                  <a:srgbClr val="000000"/>
                </a:solidFill>
                <a:latin typeface="+mn-lt"/>
                <a:ea typeface="Batang"/>
                <a:cs typeface="Batang"/>
                <a:sym typeface="Batang"/>
              </a:rPr>
              <a:t>creșterea</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speranței</a:t>
            </a:r>
            <a:r>
              <a:rPr lang="en-GB" sz="1800" b="1" dirty="0">
                <a:solidFill>
                  <a:srgbClr val="000000"/>
                </a:solidFill>
                <a:latin typeface="+mn-lt"/>
                <a:ea typeface="Batang"/>
                <a:cs typeface="Batang"/>
                <a:sym typeface="Batang"/>
              </a:rPr>
              <a:t> de </a:t>
            </a:r>
            <a:r>
              <a:rPr lang="en-GB" sz="1800" b="1" dirty="0" err="1">
                <a:solidFill>
                  <a:srgbClr val="000000"/>
                </a:solidFill>
                <a:latin typeface="+mn-lt"/>
                <a:ea typeface="Batang"/>
                <a:cs typeface="Batang"/>
                <a:sym typeface="Batang"/>
              </a:rPr>
              <a:t>viață</a:t>
            </a:r>
            <a:r>
              <a:rPr lang="en-GB" sz="1800" b="1" dirty="0">
                <a:solidFill>
                  <a:srgbClr val="000000"/>
                </a:solidFill>
                <a:latin typeface="+mn-lt"/>
                <a:ea typeface="Batang"/>
                <a:cs typeface="Batang"/>
                <a:sym typeface="Batang"/>
              </a:rPr>
              <a:t> (Benedict et al, 2016), </a:t>
            </a:r>
            <a:r>
              <a:rPr lang="en-GB" sz="1800" b="1" dirty="0" err="1">
                <a:solidFill>
                  <a:srgbClr val="000000"/>
                </a:solidFill>
                <a:latin typeface="+mn-lt"/>
                <a:ea typeface="Batang"/>
                <a:cs typeface="Batang"/>
                <a:sym typeface="Batang"/>
              </a:rPr>
              <a:t>diferite</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analize</a:t>
            </a:r>
            <a:r>
              <a:rPr lang="en-GB" sz="1800" b="1" dirty="0">
                <a:solidFill>
                  <a:srgbClr val="000000"/>
                </a:solidFill>
                <a:latin typeface="+mn-lt"/>
                <a:ea typeface="Batang"/>
                <a:cs typeface="Batang"/>
                <a:sym typeface="Batang"/>
              </a:rPr>
              <a:t> comparative din Europa </a:t>
            </a:r>
            <a:r>
              <a:rPr lang="en-GB" sz="1800" b="1" dirty="0" err="1">
                <a:solidFill>
                  <a:srgbClr val="000000"/>
                </a:solidFill>
                <a:latin typeface="+mn-lt"/>
                <a:ea typeface="Batang"/>
                <a:cs typeface="Batang"/>
                <a:sym typeface="Batang"/>
              </a:rPr>
              <a:t>relevă</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prevalența</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sedentarismului</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și</a:t>
            </a:r>
            <a:r>
              <a:rPr lang="en-GB" sz="1800" b="1" dirty="0">
                <a:solidFill>
                  <a:srgbClr val="000000"/>
                </a:solidFill>
                <a:latin typeface="+mn-lt"/>
                <a:ea typeface="Batang"/>
                <a:cs typeface="Batang"/>
                <a:sym typeface="Batang"/>
              </a:rPr>
              <a:t>/</a:t>
            </a:r>
            <a:r>
              <a:rPr lang="en-GB" sz="1800" b="1" dirty="0" err="1">
                <a:solidFill>
                  <a:srgbClr val="000000"/>
                </a:solidFill>
                <a:latin typeface="+mn-lt"/>
                <a:ea typeface="Batang"/>
                <a:cs typeface="Batang"/>
                <a:sym typeface="Batang"/>
              </a:rPr>
              <a:t>sau</a:t>
            </a:r>
            <a:r>
              <a:rPr lang="en-GB" sz="1800" b="1" dirty="0">
                <a:solidFill>
                  <a:srgbClr val="000000"/>
                </a:solidFill>
                <a:latin typeface="+mn-lt"/>
                <a:ea typeface="Batang"/>
                <a:cs typeface="Batang"/>
                <a:sym typeface="Batang"/>
              </a:rPr>
              <a:t> a </a:t>
            </a:r>
            <a:r>
              <a:rPr lang="en-GB" sz="1800" b="1" dirty="0" err="1">
                <a:solidFill>
                  <a:srgbClr val="000000"/>
                </a:solidFill>
                <a:latin typeface="+mn-lt"/>
                <a:ea typeface="Batang"/>
                <a:cs typeface="Batang"/>
                <a:sym typeface="Batang"/>
              </a:rPr>
              <a:t>inactivității</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în</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rândul</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persoanelor</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în</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vârstă</a:t>
            </a:r>
            <a:r>
              <a:rPr lang="en-GB" sz="1800" b="1" dirty="0">
                <a:solidFill>
                  <a:srgbClr val="000000"/>
                </a:solidFill>
                <a:latin typeface="+mn-lt"/>
                <a:ea typeface="Batang"/>
                <a:cs typeface="Batang"/>
                <a:sym typeface="Batang"/>
              </a:rPr>
              <a:t>:</a:t>
            </a:r>
            <a:endParaRPr dirty="0">
              <a:latin typeface="+mn-lt"/>
            </a:endParaRPr>
          </a:p>
          <a:p>
            <a:pPr marL="0" marR="0" lvl="0" indent="0" algn="l" rtl="0">
              <a:spcBef>
                <a:spcPts val="0"/>
              </a:spcBef>
              <a:spcAft>
                <a:spcPts val="0"/>
              </a:spcAft>
              <a:buNone/>
            </a:pPr>
            <a:endParaRPr sz="1800" b="1" dirty="0">
              <a:solidFill>
                <a:srgbClr val="000000"/>
              </a:solidFill>
              <a:latin typeface="+mn-lt"/>
              <a:ea typeface="Batang"/>
              <a:cs typeface="Batang"/>
              <a:sym typeface="Batang"/>
            </a:endParaRPr>
          </a:p>
          <a:p>
            <a:pPr marL="0" marR="0" lvl="0" indent="0" algn="l" rtl="0">
              <a:spcBef>
                <a:spcPts val="0"/>
              </a:spcBef>
              <a:spcAft>
                <a:spcPts val="0"/>
              </a:spcAft>
              <a:buNone/>
            </a:pP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prevalența</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generală</a:t>
            </a:r>
            <a:r>
              <a:rPr lang="en-GB" sz="1800" b="1" dirty="0">
                <a:solidFill>
                  <a:srgbClr val="000000"/>
                </a:solidFill>
                <a:latin typeface="+mn-lt"/>
                <a:ea typeface="Batang"/>
                <a:cs typeface="Batang"/>
                <a:sym typeface="Batang"/>
              </a:rPr>
              <a:t> a </a:t>
            </a:r>
            <a:r>
              <a:rPr lang="en-GB" sz="1800" b="1" dirty="0" err="1">
                <a:solidFill>
                  <a:srgbClr val="000000"/>
                </a:solidFill>
                <a:latin typeface="+mn-lt"/>
                <a:ea typeface="Batang"/>
                <a:cs typeface="Batang"/>
                <a:sym typeface="Batang"/>
              </a:rPr>
              <a:t>inactivității</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în</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rândul</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persoanelor</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în</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vârstă</a:t>
            </a:r>
            <a:r>
              <a:rPr lang="en-GB" sz="1800" b="1" dirty="0">
                <a:solidFill>
                  <a:srgbClr val="000000"/>
                </a:solidFill>
                <a:latin typeface="+mn-lt"/>
                <a:ea typeface="Batang"/>
                <a:cs typeface="Batang"/>
                <a:sym typeface="Batang"/>
              </a:rPr>
              <a:t> de </a:t>
            </a:r>
            <a:r>
              <a:rPr lang="en-GB" sz="1800" b="1" dirty="0" err="1">
                <a:solidFill>
                  <a:srgbClr val="000000"/>
                </a:solidFill>
                <a:latin typeface="+mn-lt"/>
                <a:ea typeface="Batang"/>
                <a:cs typeface="Batang"/>
                <a:sym typeface="Batang"/>
              </a:rPr>
              <a:t>peste</a:t>
            </a:r>
            <a:r>
              <a:rPr lang="en-GB" sz="1800" b="1" dirty="0">
                <a:solidFill>
                  <a:srgbClr val="000000"/>
                </a:solidFill>
                <a:latin typeface="+mn-lt"/>
                <a:ea typeface="Batang"/>
                <a:cs typeface="Batang"/>
                <a:sym typeface="Batang"/>
              </a:rPr>
              <a:t> 55 de </a:t>
            </a:r>
            <a:r>
              <a:rPr lang="en-GB" sz="1800" b="1" dirty="0" err="1">
                <a:solidFill>
                  <a:srgbClr val="000000"/>
                </a:solidFill>
                <a:latin typeface="+mn-lt"/>
                <a:ea typeface="Batang"/>
                <a:cs typeface="Batang"/>
                <a:sym typeface="Batang"/>
              </a:rPr>
              <a:t>ani</a:t>
            </a:r>
            <a:r>
              <a:rPr lang="en-GB" sz="1800" b="1" dirty="0">
                <a:solidFill>
                  <a:srgbClr val="000000"/>
                </a:solidFill>
                <a:latin typeface="+mn-lt"/>
                <a:ea typeface="Batang"/>
                <a:cs typeface="Batang"/>
                <a:sym typeface="Batang"/>
              </a:rPr>
              <a:t> din </a:t>
            </a:r>
            <a:r>
              <a:rPr lang="en-GB" sz="1800" b="1" dirty="0" err="1">
                <a:solidFill>
                  <a:srgbClr val="000000"/>
                </a:solidFill>
                <a:latin typeface="+mn-lt"/>
                <a:ea typeface="Batang"/>
                <a:cs typeface="Batang"/>
                <a:sym typeface="Batang"/>
              </a:rPr>
              <a:t>cele</a:t>
            </a:r>
            <a:r>
              <a:rPr lang="en-GB" sz="1800" b="1" dirty="0">
                <a:solidFill>
                  <a:srgbClr val="000000"/>
                </a:solidFill>
                <a:latin typeface="+mn-lt"/>
                <a:ea typeface="Batang"/>
                <a:cs typeface="Batang"/>
                <a:sym typeface="Batang"/>
              </a:rPr>
              <a:t> 16 </a:t>
            </a:r>
            <a:r>
              <a:rPr lang="en-GB" sz="1800" b="1" dirty="0" err="1">
                <a:solidFill>
                  <a:srgbClr val="000000"/>
                </a:solidFill>
                <a:latin typeface="+mn-lt"/>
                <a:ea typeface="Batang"/>
                <a:cs typeface="Batang"/>
                <a:sym typeface="Batang"/>
              </a:rPr>
              <a:t>țări</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europene</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incluse</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în</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studiu</a:t>
            </a:r>
            <a:r>
              <a:rPr lang="en-GB" sz="1800" b="1" dirty="0">
                <a:solidFill>
                  <a:srgbClr val="000000"/>
                </a:solidFill>
                <a:latin typeface="+mn-lt"/>
                <a:ea typeface="Batang"/>
                <a:cs typeface="Batang"/>
                <a:sym typeface="Batang"/>
              </a:rPr>
              <a:t> a </a:t>
            </a:r>
            <a:r>
              <a:rPr lang="en-GB" sz="1800" b="1" dirty="0" err="1">
                <a:solidFill>
                  <a:srgbClr val="000000"/>
                </a:solidFill>
                <a:latin typeface="+mn-lt"/>
                <a:ea typeface="Batang"/>
                <a:cs typeface="Batang"/>
                <a:sym typeface="Batang"/>
              </a:rPr>
              <a:t>fost</a:t>
            </a:r>
            <a:r>
              <a:rPr lang="en-GB" sz="1800" b="1" dirty="0">
                <a:solidFill>
                  <a:srgbClr val="000000"/>
                </a:solidFill>
                <a:latin typeface="+mn-lt"/>
                <a:ea typeface="Batang"/>
                <a:cs typeface="Batang"/>
                <a:sym typeface="Batang"/>
              </a:rPr>
              <a:t> de 12,5% </a:t>
            </a:r>
            <a:endParaRPr dirty="0">
              <a:latin typeface="+mn-lt"/>
            </a:endParaRPr>
          </a:p>
          <a:p>
            <a:pPr marL="0" marR="0" lvl="0" indent="0" algn="l" rtl="0">
              <a:spcBef>
                <a:spcPts val="0"/>
              </a:spcBef>
              <a:spcAft>
                <a:spcPts val="0"/>
              </a:spcAft>
              <a:buNone/>
            </a:pP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variația</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inactivității</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fizice</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între</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țări</a:t>
            </a:r>
            <a:r>
              <a:rPr lang="en-GB" sz="1800" b="1" dirty="0">
                <a:solidFill>
                  <a:srgbClr val="000000"/>
                </a:solidFill>
                <a:latin typeface="+mn-lt"/>
                <a:ea typeface="Batang"/>
                <a:cs typeface="Batang"/>
                <a:sym typeface="Batang"/>
              </a:rPr>
              <a:t>, </a:t>
            </a:r>
            <a:r>
              <a:rPr lang="en-GB" sz="1800" b="1" dirty="0">
                <a:solidFill>
                  <a:srgbClr val="FF0000"/>
                </a:solidFill>
                <a:latin typeface="+mn-lt"/>
                <a:ea typeface="Batang"/>
                <a:cs typeface="Batang"/>
                <a:sym typeface="Batang"/>
              </a:rPr>
              <a:t>de la 4,9% (</a:t>
            </a:r>
            <a:r>
              <a:rPr lang="en-GB" sz="1800" b="1" dirty="0" err="1">
                <a:solidFill>
                  <a:srgbClr val="FF0000"/>
                </a:solidFill>
                <a:latin typeface="+mn-lt"/>
                <a:ea typeface="Batang"/>
                <a:cs typeface="Batang"/>
                <a:sym typeface="Batang"/>
              </a:rPr>
              <a:t>Suedia</a:t>
            </a:r>
            <a:r>
              <a:rPr lang="en-GB" sz="1800" b="1" dirty="0">
                <a:solidFill>
                  <a:srgbClr val="FF0000"/>
                </a:solidFill>
                <a:latin typeface="+mn-lt"/>
                <a:ea typeface="Batang"/>
                <a:cs typeface="Batang"/>
                <a:sym typeface="Batang"/>
              </a:rPr>
              <a:t>) la 29% (</a:t>
            </a:r>
            <a:r>
              <a:rPr lang="en-GB" sz="1800" b="1" dirty="0" err="1">
                <a:solidFill>
                  <a:srgbClr val="FF0000"/>
                </a:solidFill>
                <a:latin typeface="+mn-lt"/>
                <a:ea typeface="Batang"/>
                <a:cs typeface="Batang"/>
                <a:sym typeface="Batang"/>
              </a:rPr>
              <a:t>Portugalia</a:t>
            </a:r>
            <a:r>
              <a:rPr lang="en-GB" sz="1800" b="1" dirty="0">
                <a:solidFill>
                  <a:srgbClr val="FF0000"/>
                </a:solidFill>
                <a:latin typeface="+mn-lt"/>
                <a:ea typeface="Batang"/>
                <a:cs typeface="Batang"/>
                <a:sym typeface="Batang"/>
              </a:rPr>
              <a:t>)</a:t>
            </a:r>
            <a:endParaRPr dirty="0">
              <a:latin typeface="+mn-lt"/>
            </a:endParaRPr>
          </a:p>
          <a:p>
            <a:pPr marL="0" marR="0" lvl="0" indent="0" algn="l" rtl="0">
              <a:spcBef>
                <a:spcPts val="0"/>
              </a:spcBef>
              <a:spcAft>
                <a:spcPts val="0"/>
              </a:spcAft>
              <a:buNone/>
            </a:pP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variabilele</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semnificative</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asociate</a:t>
            </a:r>
            <a:r>
              <a:rPr lang="en-GB" sz="1800" b="1" dirty="0">
                <a:solidFill>
                  <a:srgbClr val="000000"/>
                </a:solidFill>
                <a:latin typeface="+mn-lt"/>
                <a:ea typeface="Batang"/>
                <a:cs typeface="Batang"/>
                <a:sym typeface="Batang"/>
              </a:rPr>
              <a:t> cu </a:t>
            </a:r>
            <a:r>
              <a:rPr lang="en-GB" sz="1800" b="1" dirty="0" err="1">
                <a:solidFill>
                  <a:srgbClr val="000000"/>
                </a:solidFill>
                <a:latin typeface="+mn-lt"/>
                <a:ea typeface="Batang"/>
                <a:cs typeface="Batang"/>
                <a:sym typeface="Batang"/>
              </a:rPr>
              <a:t>inactivitatea</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fizică</a:t>
            </a:r>
            <a:r>
              <a:rPr lang="en-GB" sz="1800" b="1" dirty="0">
                <a:solidFill>
                  <a:srgbClr val="000000"/>
                </a:solidFill>
                <a:latin typeface="+mn-lt"/>
                <a:ea typeface="Batang"/>
                <a:cs typeface="Batang"/>
                <a:sym typeface="Batang"/>
              </a:rPr>
              <a:t> au </a:t>
            </a:r>
            <a:r>
              <a:rPr lang="en-GB" sz="1800" b="1" dirty="0" err="1">
                <a:solidFill>
                  <a:srgbClr val="000000"/>
                </a:solidFill>
                <a:latin typeface="+mn-lt"/>
                <a:ea typeface="Batang"/>
                <a:cs typeface="Batang"/>
                <a:sym typeface="Batang"/>
              </a:rPr>
              <a:t>fost</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creșterea</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vârstei</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depresia</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limitările</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fizice</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sentimentul</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scăzut</a:t>
            </a:r>
            <a:r>
              <a:rPr lang="en-GB" sz="1800" b="1" dirty="0">
                <a:solidFill>
                  <a:srgbClr val="000000"/>
                </a:solidFill>
                <a:latin typeface="+mn-lt"/>
                <a:ea typeface="Batang"/>
                <a:cs typeface="Batang"/>
                <a:sym typeface="Batang"/>
              </a:rPr>
              <a:t> al </a:t>
            </a:r>
            <a:r>
              <a:rPr lang="en-GB" sz="1800" b="1" dirty="0" err="1">
                <a:solidFill>
                  <a:srgbClr val="000000"/>
                </a:solidFill>
                <a:latin typeface="+mn-lt"/>
                <a:ea typeface="Batang"/>
                <a:cs typeface="Batang"/>
                <a:sym typeface="Batang"/>
              </a:rPr>
              <a:t>sensului</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vieții</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sprijinul</a:t>
            </a:r>
            <a:r>
              <a:rPr lang="en-GB" sz="1800" b="1" dirty="0">
                <a:solidFill>
                  <a:srgbClr val="000000"/>
                </a:solidFill>
                <a:latin typeface="+mn-lt"/>
                <a:ea typeface="Batang"/>
                <a:cs typeface="Batang"/>
                <a:sym typeface="Batang"/>
              </a:rPr>
              <a:t> social </a:t>
            </a:r>
            <a:r>
              <a:rPr lang="en-GB" sz="1800" b="1" dirty="0" err="1">
                <a:solidFill>
                  <a:srgbClr val="000000"/>
                </a:solidFill>
                <a:latin typeface="+mn-lt"/>
                <a:ea typeface="Batang"/>
                <a:cs typeface="Batang"/>
                <a:sym typeface="Batang"/>
              </a:rPr>
              <a:t>și</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pierderea</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memoriei</a:t>
            </a:r>
            <a:r>
              <a:rPr lang="en-GB" sz="1800" b="1" dirty="0">
                <a:solidFill>
                  <a:srgbClr val="000000"/>
                </a:solidFill>
                <a:latin typeface="+mn-lt"/>
                <a:ea typeface="Batang"/>
                <a:cs typeface="Batang"/>
                <a:sym typeface="Batang"/>
              </a:rPr>
              <a:t>"- Survey of Health, Ageing, and Retirement in Europe (2016)</a:t>
            </a:r>
            <a:endParaRPr dirty="0">
              <a:latin typeface="+mn-lt"/>
            </a:endParaRPr>
          </a:p>
          <a:p>
            <a:pPr marL="0" marR="0" lvl="0" indent="0" algn="l" rtl="0">
              <a:spcBef>
                <a:spcPts val="0"/>
              </a:spcBef>
              <a:spcAft>
                <a:spcPts val="0"/>
              </a:spcAft>
              <a:buNone/>
            </a:pPr>
            <a:r>
              <a:rPr lang="en-GB" sz="1800" b="1" dirty="0" err="1">
                <a:solidFill>
                  <a:srgbClr val="000000"/>
                </a:solidFill>
                <a:latin typeface="+mn-lt"/>
                <a:ea typeface="Batang"/>
                <a:cs typeface="Batang"/>
                <a:sym typeface="Batang"/>
              </a:rPr>
              <a:t>între</a:t>
            </a:r>
            <a:r>
              <a:rPr lang="en-GB" sz="1800" b="1" dirty="0">
                <a:solidFill>
                  <a:srgbClr val="000000"/>
                </a:solidFill>
                <a:latin typeface="+mn-lt"/>
                <a:ea typeface="Batang"/>
                <a:cs typeface="Batang"/>
                <a:sym typeface="Batang"/>
              </a:rPr>
              <a:t> 2002-2017 - o </a:t>
            </a:r>
            <a:r>
              <a:rPr lang="en-GB" sz="1800" b="1" dirty="0" err="1">
                <a:solidFill>
                  <a:srgbClr val="000000"/>
                </a:solidFill>
                <a:latin typeface="+mn-lt"/>
                <a:ea typeface="Batang"/>
                <a:cs typeface="Batang"/>
                <a:sym typeface="Batang"/>
              </a:rPr>
              <a:t>creștere</a:t>
            </a:r>
            <a:r>
              <a:rPr lang="en-GB" sz="1800" b="1" dirty="0">
                <a:solidFill>
                  <a:srgbClr val="000000"/>
                </a:solidFill>
                <a:latin typeface="+mn-lt"/>
                <a:ea typeface="Batang"/>
                <a:cs typeface="Batang"/>
                <a:sym typeface="Batang"/>
              </a:rPr>
              <a:t> a SB </a:t>
            </a:r>
            <a:r>
              <a:rPr lang="en-GB" sz="1800" b="1" dirty="0" err="1">
                <a:solidFill>
                  <a:srgbClr val="000000"/>
                </a:solidFill>
                <a:latin typeface="+mn-lt"/>
                <a:ea typeface="Batang"/>
                <a:cs typeface="Batang"/>
                <a:sym typeface="Batang"/>
              </a:rPr>
              <a:t>pentru</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adulții</a:t>
            </a:r>
            <a:r>
              <a:rPr lang="en-GB" sz="1800" b="1" dirty="0">
                <a:solidFill>
                  <a:srgbClr val="000000"/>
                </a:solidFill>
                <a:latin typeface="+mn-lt"/>
                <a:ea typeface="Batang"/>
                <a:cs typeface="Batang"/>
                <a:sym typeface="Batang"/>
              </a:rPr>
              <a:t> din UE, </a:t>
            </a:r>
            <a:r>
              <a:rPr lang="en-GB" sz="1800" b="1" dirty="0" err="1">
                <a:solidFill>
                  <a:srgbClr val="000000"/>
                </a:solidFill>
                <a:latin typeface="+mn-lt"/>
                <a:ea typeface="Batang"/>
                <a:cs typeface="Batang"/>
                <a:sym typeface="Batang"/>
              </a:rPr>
              <a:t>atât</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în</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ansamblu</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cât</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și</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luând</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în</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considerare</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separat</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genurile</a:t>
            </a:r>
            <a:r>
              <a:rPr lang="en-GB" sz="1800" b="1" dirty="0">
                <a:solidFill>
                  <a:srgbClr val="000000"/>
                </a:solidFill>
                <a:latin typeface="+mn-lt"/>
                <a:ea typeface="Batang"/>
                <a:cs typeface="Batang"/>
                <a:sym typeface="Batang"/>
              </a:rPr>
              <a:t> (</a:t>
            </a:r>
            <a:r>
              <a:rPr lang="en-GB" sz="1800" b="1" dirty="0" err="1">
                <a:solidFill>
                  <a:srgbClr val="000000"/>
                </a:solidFill>
                <a:latin typeface="+mn-lt"/>
                <a:ea typeface="Batang"/>
                <a:cs typeface="Batang"/>
                <a:sym typeface="Batang"/>
              </a:rPr>
              <a:t>López-Valenciano</a:t>
            </a:r>
            <a:r>
              <a:rPr lang="en-GB" sz="1800" b="1" dirty="0">
                <a:solidFill>
                  <a:srgbClr val="000000"/>
                </a:solidFill>
                <a:latin typeface="+mn-lt"/>
                <a:ea typeface="Batang"/>
                <a:cs typeface="Batang"/>
                <a:sym typeface="Batang"/>
              </a:rPr>
              <a:t> et al, 2020)</a:t>
            </a:r>
            <a:endParaRPr dirty="0">
              <a:latin typeface="+mn-lt"/>
            </a:endParaRPr>
          </a:p>
          <a:p>
            <a:pPr marL="0" marR="0" lvl="0" indent="0" algn="l" rtl="0">
              <a:spcBef>
                <a:spcPts val="0"/>
              </a:spcBef>
              <a:spcAft>
                <a:spcPts val="0"/>
              </a:spcAft>
              <a:buNone/>
            </a:pPr>
            <a:endParaRPr sz="1800" b="1" dirty="0">
              <a:solidFill>
                <a:srgbClr val="000000"/>
              </a:solidFill>
              <a:latin typeface="+mn-lt"/>
              <a:ea typeface="Batang"/>
              <a:cs typeface="Batang"/>
              <a:sym typeface="Batang"/>
            </a:endParaRPr>
          </a:p>
          <a:p>
            <a:pPr marL="0" marR="0" lvl="0" indent="0" algn="l" rtl="0">
              <a:spcBef>
                <a:spcPts val="0"/>
              </a:spcBef>
              <a:spcAft>
                <a:spcPts val="0"/>
              </a:spcAft>
              <a:buNone/>
            </a:pPr>
            <a:endParaRPr sz="1800" dirty="0">
              <a:solidFill>
                <a:srgbClr val="000000"/>
              </a:solidFill>
              <a:latin typeface="+mn-lt"/>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p:nvPr/>
        </p:nvSpPr>
        <p:spPr>
          <a:xfrm>
            <a:off x="2549606" y="783613"/>
            <a:ext cx="7398327" cy="8592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solidFill>
                  <a:srgbClr val="3A7D22"/>
                </a:solidFill>
                <a:latin typeface="+mn-lt"/>
                <a:ea typeface="Batang"/>
                <a:cs typeface="Batang"/>
                <a:sym typeface="Batang"/>
              </a:rPr>
              <a:t>2.1 </a:t>
            </a:r>
            <a:r>
              <a:rPr lang="en-GB" sz="2400" b="1" dirty="0" err="1">
                <a:solidFill>
                  <a:srgbClr val="3A7D22"/>
                </a:solidFill>
                <a:latin typeface="+mn-lt"/>
                <a:ea typeface="Batang"/>
                <a:cs typeface="Batang"/>
                <a:sym typeface="Batang"/>
              </a:rPr>
              <a:t>Prevalența</a:t>
            </a:r>
            <a:r>
              <a:rPr lang="en-GB" sz="2400" b="1" dirty="0">
                <a:solidFill>
                  <a:srgbClr val="3A7D22"/>
                </a:solidFill>
                <a:latin typeface="+mn-lt"/>
                <a:ea typeface="Batang"/>
                <a:cs typeface="Batang"/>
                <a:sym typeface="Batang"/>
              </a:rPr>
              <a:t> </a:t>
            </a:r>
            <a:r>
              <a:rPr lang="en-GB" sz="2400" b="1" dirty="0" err="1">
                <a:solidFill>
                  <a:srgbClr val="3A7D22"/>
                </a:solidFill>
                <a:latin typeface="+mn-lt"/>
                <a:ea typeface="Batang"/>
                <a:cs typeface="Batang"/>
                <a:sym typeface="Batang"/>
              </a:rPr>
              <a:t>sedentarismului</a:t>
            </a:r>
            <a:r>
              <a:rPr lang="en-GB" sz="2400" b="1" dirty="0">
                <a:solidFill>
                  <a:srgbClr val="3A7D22"/>
                </a:solidFill>
                <a:latin typeface="+mn-lt"/>
                <a:ea typeface="Batang"/>
                <a:cs typeface="Batang"/>
                <a:sym typeface="Batang"/>
              </a:rPr>
              <a:t> </a:t>
            </a:r>
            <a:r>
              <a:rPr lang="en-GB" sz="2400" b="1" dirty="0" err="1">
                <a:solidFill>
                  <a:srgbClr val="3A7D22"/>
                </a:solidFill>
                <a:latin typeface="+mn-lt"/>
                <a:ea typeface="Batang"/>
                <a:cs typeface="Batang"/>
                <a:sym typeface="Batang"/>
              </a:rPr>
              <a:t>și</a:t>
            </a:r>
            <a:r>
              <a:rPr lang="en-GB" sz="2400" b="1" dirty="0">
                <a:solidFill>
                  <a:srgbClr val="3A7D22"/>
                </a:solidFill>
                <a:latin typeface="+mn-lt"/>
                <a:ea typeface="Batang"/>
                <a:cs typeface="Batang"/>
                <a:sym typeface="Batang"/>
              </a:rPr>
              <a:t> a </a:t>
            </a:r>
            <a:r>
              <a:rPr lang="en-GB" sz="2400" b="1" dirty="0" err="1">
                <a:solidFill>
                  <a:srgbClr val="3A7D22"/>
                </a:solidFill>
                <a:latin typeface="+mn-lt"/>
                <a:ea typeface="Batang"/>
                <a:cs typeface="Batang"/>
                <a:sym typeface="Batang"/>
              </a:rPr>
              <a:t>inactivității</a:t>
            </a:r>
            <a:r>
              <a:rPr lang="en-GB" sz="2400" b="1" dirty="0">
                <a:solidFill>
                  <a:srgbClr val="3A7D22"/>
                </a:solidFill>
                <a:latin typeface="+mn-lt"/>
                <a:ea typeface="Batang"/>
                <a:cs typeface="Batang"/>
                <a:sym typeface="Batang"/>
              </a:rPr>
              <a:t> </a:t>
            </a:r>
            <a:r>
              <a:rPr lang="en-GB" sz="2400" b="1" dirty="0" err="1">
                <a:solidFill>
                  <a:srgbClr val="3A7D22"/>
                </a:solidFill>
                <a:latin typeface="+mn-lt"/>
                <a:ea typeface="Batang"/>
                <a:cs typeface="Batang"/>
                <a:sym typeface="Batang"/>
              </a:rPr>
              <a:t>în</a:t>
            </a:r>
            <a:r>
              <a:rPr lang="en-GB" sz="2400" b="1" dirty="0">
                <a:solidFill>
                  <a:srgbClr val="3A7D22"/>
                </a:solidFill>
                <a:latin typeface="+mn-lt"/>
                <a:ea typeface="Batang"/>
                <a:cs typeface="Batang"/>
                <a:sym typeface="Batang"/>
              </a:rPr>
              <a:t> </a:t>
            </a:r>
            <a:r>
              <a:rPr lang="en-GB" sz="2400" b="1" dirty="0" err="1">
                <a:solidFill>
                  <a:srgbClr val="3A7D22"/>
                </a:solidFill>
                <a:latin typeface="+mn-lt"/>
                <a:ea typeface="Batang"/>
                <a:cs typeface="Batang"/>
                <a:sym typeface="Batang"/>
              </a:rPr>
              <a:t>rândul</a:t>
            </a:r>
            <a:r>
              <a:rPr lang="en-GB" sz="2400" b="1" dirty="0">
                <a:solidFill>
                  <a:srgbClr val="3A7D22"/>
                </a:solidFill>
                <a:latin typeface="+mn-lt"/>
                <a:ea typeface="Batang"/>
                <a:cs typeface="Batang"/>
                <a:sym typeface="Batang"/>
              </a:rPr>
              <a:t> </a:t>
            </a:r>
            <a:r>
              <a:rPr lang="en-GB" sz="2400" b="1" dirty="0" err="1">
                <a:solidFill>
                  <a:srgbClr val="3A7D22"/>
                </a:solidFill>
                <a:latin typeface="+mn-lt"/>
                <a:ea typeface="Batang"/>
                <a:cs typeface="Batang"/>
                <a:sym typeface="Batang"/>
              </a:rPr>
              <a:t>persoanelor</a:t>
            </a:r>
            <a:r>
              <a:rPr lang="en-GB" sz="2400" b="1" dirty="0">
                <a:solidFill>
                  <a:srgbClr val="3A7D22"/>
                </a:solidFill>
                <a:latin typeface="+mn-lt"/>
                <a:ea typeface="Batang"/>
                <a:cs typeface="Batang"/>
                <a:sym typeface="Batang"/>
              </a:rPr>
              <a:t> </a:t>
            </a:r>
            <a:r>
              <a:rPr lang="en-GB" sz="2400" b="1" dirty="0" err="1">
                <a:solidFill>
                  <a:srgbClr val="3A7D22"/>
                </a:solidFill>
                <a:latin typeface="+mn-lt"/>
                <a:ea typeface="Batang"/>
                <a:cs typeface="Batang"/>
                <a:sym typeface="Batang"/>
              </a:rPr>
              <a:t>în</a:t>
            </a:r>
            <a:r>
              <a:rPr lang="en-GB" sz="2400" b="1" dirty="0">
                <a:solidFill>
                  <a:srgbClr val="3A7D22"/>
                </a:solidFill>
                <a:latin typeface="+mn-lt"/>
                <a:ea typeface="Batang"/>
                <a:cs typeface="Batang"/>
                <a:sym typeface="Batang"/>
              </a:rPr>
              <a:t> </a:t>
            </a:r>
            <a:r>
              <a:rPr lang="en-GB" sz="2400" b="1" dirty="0" err="1">
                <a:solidFill>
                  <a:srgbClr val="3A7D22"/>
                </a:solidFill>
                <a:latin typeface="+mn-lt"/>
                <a:ea typeface="Batang"/>
                <a:cs typeface="Batang"/>
                <a:sym typeface="Batang"/>
              </a:rPr>
              <a:t>vârstă</a:t>
            </a:r>
            <a:r>
              <a:rPr lang="en-GB" sz="2400" b="1" dirty="0">
                <a:solidFill>
                  <a:srgbClr val="3A7D22"/>
                </a:solidFill>
                <a:latin typeface="+mn-lt"/>
                <a:ea typeface="Batang"/>
                <a:cs typeface="Batang"/>
                <a:sym typeface="Batang"/>
              </a:rPr>
              <a:t> din Europa</a:t>
            </a:r>
            <a:endParaRPr sz="2400" b="1" dirty="0">
              <a:solidFill>
                <a:srgbClr val="3A7D22"/>
              </a:solidFill>
              <a:latin typeface="+mn-lt"/>
              <a:ea typeface="Batang"/>
              <a:cs typeface="Batang"/>
              <a:sym typeface="Batang"/>
            </a:endParaRPr>
          </a:p>
        </p:txBody>
      </p:sp>
      <p:sp>
        <p:nvSpPr>
          <p:cNvPr id="203" name="Google Shape;203;p3"/>
          <p:cNvSpPr txBox="1"/>
          <p:nvPr/>
        </p:nvSpPr>
        <p:spPr>
          <a:xfrm>
            <a:off x="953562" y="1907011"/>
            <a:ext cx="7934406" cy="449349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74F6A"/>
              </a:buClr>
              <a:buSzPts val="2200"/>
              <a:buFont typeface="Noto Sans Symbols"/>
              <a:buChar char="✔"/>
            </a:pPr>
            <a:r>
              <a:rPr lang="en-GB" sz="2200" dirty="0" err="1">
                <a:solidFill>
                  <a:srgbClr val="074F6A"/>
                </a:solidFill>
                <a:latin typeface="+mn-lt"/>
                <a:ea typeface="Batang"/>
                <a:cs typeface="Batang"/>
                <a:sym typeface="Batang"/>
              </a:rPr>
              <a:t>România</a:t>
            </a:r>
            <a:r>
              <a:rPr lang="en-GB" sz="2200" dirty="0">
                <a:solidFill>
                  <a:srgbClr val="074F6A"/>
                </a:solidFill>
                <a:latin typeface="+mn-lt"/>
                <a:ea typeface="Batang"/>
                <a:cs typeface="Batang"/>
                <a:sym typeface="Batang"/>
              </a:rPr>
              <a:t>, Bulgaria </a:t>
            </a:r>
            <a:r>
              <a:rPr lang="en-GB" sz="2200" dirty="0" err="1">
                <a:solidFill>
                  <a:srgbClr val="074F6A"/>
                </a:solidFill>
                <a:latin typeface="+mn-lt"/>
                <a:ea typeface="Batang"/>
                <a:cs typeface="Batang"/>
                <a:sym typeface="Batang"/>
              </a:rPr>
              <a:t>și</a:t>
            </a:r>
            <a:r>
              <a:rPr lang="en-GB" sz="2200" dirty="0">
                <a:solidFill>
                  <a:srgbClr val="074F6A"/>
                </a:solidFill>
                <a:latin typeface="+mn-lt"/>
                <a:ea typeface="Batang"/>
                <a:cs typeface="Batang"/>
                <a:sym typeface="Batang"/>
              </a:rPr>
              <a:t> Italia au </a:t>
            </a:r>
            <a:r>
              <a:rPr lang="en-GB" sz="2200" dirty="0" err="1">
                <a:solidFill>
                  <a:srgbClr val="074F6A"/>
                </a:solidFill>
                <a:latin typeface="+mn-lt"/>
                <a:ea typeface="Batang"/>
                <a:cs typeface="Batang"/>
                <a:sym typeface="Batang"/>
              </a:rPr>
              <a:t>înregistrat</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în</a:t>
            </a:r>
            <a:r>
              <a:rPr lang="en-GB" sz="2200" dirty="0">
                <a:solidFill>
                  <a:srgbClr val="074F6A"/>
                </a:solidFill>
                <a:latin typeface="+mn-lt"/>
                <a:ea typeface="Batang"/>
                <a:cs typeface="Batang"/>
                <a:sym typeface="Batang"/>
              </a:rPr>
              <a:t> 2017 o </a:t>
            </a:r>
            <a:r>
              <a:rPr lang="en-GB" sz="2200" dirty="0" err="1">
                <a:solidFill>
                  <a:srgbClr val="074F6A"/>
                </a:solidFill>
                <a:latin typeface="+mn-lt"/>
                <a:ea typeface="Batang"/>
                <a:cs typeface="Batang"/>
                <a:sym typeface="Batang"/>
              </a:rPr>
              <a:t>prevalență</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mai</a:t>
            </a:r>
            <a:r>
              <a:rPr lang="en-GB" sz="2200" dirty="0">
                <a:solidFill>
                  <a:srgbClr val="074F6A"/>
                </a:solidFill>
                <a:latin typeface="+mn-lt"/>
                <a:ea typeface="Batang"/>
                <a:cs typeface="Batang"/>
                <a:sym typeface="Batang"/>
              </a:rPr>
              <a:t> mare </a:t>
            </a:r>
            <a:r>
              <a:rPr lang="en-GB" sz="2200" dirty="0" err="1">
                <a:solidFill>
                  <a:srgbClr val="074F6A"/>
                </a:solidFill>
                <a:latin typeface="+mn-lt"/>
                <a:ea typeface="Batang"/>
                <a:cs typeface="Batang"/>
                <a:sym typeface="Batang"/>
              </a:rPr>
              <a:t>decât</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cea</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preconizată</a:t>
            </a:r>
            <a:r>
              <a:rPr lang="en-GB" sz="2200" dirty="0">
                <a:solidFill>
                  <a:srgbClr val="074F6A"/>
                </a:solidFill>
                <a:latin typeface="+mn-lt"/>
                <a:ea typeface="Batang"/>
                <a:cs typeface="Batang"/>
                <a:sym typeface="Batang"/>
              </a:rPr>
              <a:t> (idem, p.4)</a:t>
            </a:r>
            <a:endParaRPr dirty="0">
              <a:latin typeface="+mn-lt"/>
            </a:endParaRPr>
          </a:p>
          <a:p>
            <a:pPr marL="285750" marR="0" lvl="0" indent="-285750" algn="l" rtl="0">
              <a:spcBef>
                <a:spcPts val="0"/>
              </a:spcBef>
              <a:spcAft>
                <a:spcPts val="0"/>
              </a:spcAft>
              <a:buClr>
                <a:srgbClr val="074F6A"/>
              </a:buClr>
              <a:buSzPts val="2200"/>
              <a:buFont typeface="Noto Sans Symbols"/>
              <a:buChar char="✔"/>
            </a:pPr>
            <a:r>
              <a:rPr lang="en-GB" sz="2200" dirty="0" err="1">
                <a:solidFill>
                  <a:srgbClr val="074F6A"/>
                </a:solidFill>
                <a:latin typeface="+mn-lt"/>
                <a:ea typeface="Batang"/>
                <a:cs typeface="Batang"/>
                <a:sym typeface="Batang"/>
              </a:rPr>
              <a:t>Spania</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este</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una</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dintre</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țările</a:t>
            </a:r>
            <a:r>
              <a:rPr lang="en-GB" sz="2200" dirty="0">
                <a:solidFill>
                  <a:srgbClr val="074F6A"/>
                </a:solidFill>
                <a:latin typeface="+mn-lt"/>
                <a:ea typeface="Batang"/>
                <a:cs typeface="Batang"/>
                <a:sym typeface="Batang"/>
              </a:rPr>
              <a:t> care au </a:t>
            </a:r>
            <a:r>
              <a:rPr lang="en-GB" sz="2200" dirty="0" err="1">
                <a:solidFill>
                  <a:srgbClr val="074F6A"/>
                </a:solidFill>
                <a:latin typeface="+mn-lt"/>
                <a:ea typeface="Batang"/>
                <a:cs typeface="Batang"/>
                <a:sym typeface="Batang"/>
              </a:rPr>
              <a:t>introdus</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orientări</a:t>
            </a:r>
            <a:r>
              <a:rPr lang="en-GB" sz="2200" dirty="0">
                <a:solidFill>
                  <a:srgbClr val="074F6A"/>
                </a:solidFill>
                <a:latin typeface="+mn-lt"/>
                <a:ea typeface="Batang"/>
                <a:cs typeface="Batang"/>
                <a:sym typeface="Batang"/>
              </a:rPr>
              <a:t> de </a:t>
            </a:r>
            <a:r>
              <a:rPr lang="en-GB" sz="2200" dirty="0" err="1">
                <a:solidFill>
                  <a:srgbClr val="074F6A"/>
                </a:solidFill>
                <a:latin typeface="+mn-lt"/>
                <a:ea typeface="Batang"/>
                <a:cs typeface="Batang"/>
                <a:sym typeface="Batang"/>
              </a:rPr>
              <a:t>sănătate</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publică</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privind</a:t>
            </a:r>
            <a:r>
              <a:rPr lang="en-GB" sz="2200" dirty="0">
                <a:solidFill>
                  <a:srgbClr val="074F6A"/>
                </a:solidFill>
                <a:latin typeface="+mn-lt"/>
                <a:ea typeface="Batang"/>
                <a:cs typeface="Batang"/>
                <a:sym typeface="Batang"/>
              </a:rPr>
              <a:t> SB </a:t>
            </a:r>
            <a:r>
              <a:rPr lang="en-GB" sz="2200" dirty="0" err="1">
                <a:solidFill>
                  <a:srgbClr val="074F6A"/>
                </a:solidFill>
                <a:latin typeface="+mn-lt"/>
                <a:ea typeface="Batang"/>
                <a:cs typeface="Batang"/>
                <a:sym typeface="Batang"/>
              </a:rPr>
              <a:t>în</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politica</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sa</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generală</a:t>
            </a:r>
            <a:r>
              <a:rPr lang="en-GB" sz="2200" dirty="0">
                <a:solidFill>
                  <a:srgbClr val="074F6A"/>
                </a:solidFill>
                <a:latin typeface="+mn-lt"/>
                <a:ea typeface="Batang"/>
                <a:cs typeface="Batang"/>
                <a:sym typeface="Batang"/>
              </a:rPr>
              <a:t> (idem, p.8).          </a:t>
            </a:r>
            <a:r>
              <a:rPr lang="en-GB" sz="2200" dirty="0" err="1">
                <a:solidFill>
                  <a:srgbClr val="074F6A"/>
                </a:solidFill>
                <a:latin typeface="+mn-lt"/>
                <a:ea typeface="Batang"/>
                <a:cs typeface="Batang"/>
                <a:sym typeface="Batang"/>
              </a:rPr>
              <a:t>În</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practică</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există</a:t>
            </a:r>
            <a:r>
              <a:rPr lang="en-GB" sz="2200" dirty="0">
                <a:solidFill>
                  <a:srgbClr val="074F6A"/>
                </a:solidFill>
                <a:latin typeface="+mn-lt"/>
                <a:ea typeface="Batang"/>
                <a:cs typeface="Batang"/>
                <a:sym typeface="Batang"/>
              </a:rPr>
              <a:t> o </a:t>
            </a:r>
            <a:r>
              <a:rPr lang="en-GB" sz="2200" dirty="0" err="1">
                <a:solidFill>
                  <a:srgbClr val="074F6A"/>
                </a:solidFill>
                <a:latin typeface="+mn-lt"/>
                <a:ea typeface="Batang"/>
                <a:cs typeface="Batang"/>
                <a:sym typeface="Batang"/>
              </a:rPr>
              <a:t>prevalență</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mai</a:t>
            </a:r>
            <a:r>
              <a:rPr lang="en-GB" sz="2200" dirty="0">
                <a:solidFill>
                  <a:srgbClr val="074F6A"/>
                </a:solidFill>
                <a:latin typeface="+mn-lt"/>
                <a:ea typeface="Batang"/>
                <a:cs typeface="Batang"/>
                <a:sym typeface="Batang"/>
              </a:rPr>
              <a:t> mare a </a:t>
            </a:r>
            <a:r>
              <a:rPr lang="en-GB" sz="2200" dirty="0" err="1">
                <a:solidFill>
                  <a:srgbClr val="074F6A"/>
                </a:solidFill>
                <a:latin typeface="+mn-lt"/>
                <a:ea typeface="Batang"/>
                <a:cs typeface="Batang"/>
                <a:sym typeface="Batang"/>
              </a:rPr>
              <a:t>persoanelor</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în</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vârstă</a:t>
            </a:r>
            <a:r>
              <a:rPr lang="en-GB" sz="2200" dirty="0">
                <a:solidFill>
                  <a:srgbClr val="074F6A"/>
                </a:solidFill>
                <a:latin typeface="+mn-lt"/>
                <a:ea typeface="Batang"/>
                <a:cs typeface="Batang"/>
                <a:sym typeface="Batang"/>
              </a:rPr>
              <a:t> din </a:t>
            </a:r>
            <a:r>
              <a:rPr lang="en-GB" sz="2200" dirty="0" err="1">
                <a:solidFill>
                  <a:srgbClr val="074F6A"/>
                </a:solidFill>
                <a:latin typeface="+mn-lt"/>
                <a:ea typeface="Batang"/>
                <a:cs typeface="Batang"/>
                <a:sym typeface="Batang"/>
              </a:rPr>
              <a:t>Spania</a:t>
            </a:r>
            <a:r>
              <a:rPr lang="en-GB" sz="2200" dirty="0">
                <a:solidFill>
                  <a:srgbClr val="074F6A"/>
                </a:solidFill>
                <a:latin typeface="+mn-lt"/>
                <a:ea typeface="Batang"/>
                <a:cs typeface="Batang"/>
                <a:sym typeface="Batang"/>
              </a:rPr>
              <a:t> care </a:t>
            </a:r>
            <a:r>
              <a:rPr lang="en-GB" sz="2200" dirty="0" err="1">
                <a:solidFill>
                  <a:srgbClr val="074F6A"/>
                </a:solidFill>
                <a:latin typeface="+mn-lt"/>
                <a:ea typeface="Batang"/>
                <a:cs typeface="Batang"/>
                <a:sym typeface="Batang"/>
              </a:rPr>
              <a:t>practică</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activitatea</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fizică</a:t>
            </a:r>
            <a:endParaRPr dirty="0">
              <a:latin typeface="+mn-lt"/>
            </a:endParaRPr>
          </a:p>
          <a:p>
            <a:pPr marL="285750" marR="0" lvl="0" indent="-285750" algn="l" rtl="0">
              <a:spcBef>
                <a:spcPts val="0"/>
              </a:spcBef>
              <a:spcAft>
                <a:spcPts val="0"/>
              </a:spcAft>
              <a:buClr>
                <a:srgbClr val="074F6A"/>
              </a:buClr>
              <a:buSzPts val="2200"/>
              <a:buFont typeface="Noto Sans Symbols"/>
              <a:buChar char="✔"/>
            </a:pPr>
            <a:r>
              <a:rPr lang="en-GB" sz="2200" dirty="0">
                <a:solidFill>
                  <a:srgbClr val="074F6A"/>
                </a:solidFill>
                <a:latin typeface="+mn-lt"/>
                <a:ea typeface="Batang"/>
                <a:cs typeface="Batang"/>
                <a:sym typeface="Batang"/>
              </a:rPr>
              <a:t>S-a </a:t>
            </a:r>
            <a:r>
              <a:rPr lang="en-GB" sz="2200" dirty="0" err="1">
                <a:solidFill>
                  <a:srgbClr val="074F6A"/>
                </a:solidFill>
                <a:latin typeface="+mn-lt"/>
                <a:ea typeface="Batang"/>
                <a:cs typeface="Batang"/>
                <a:sym typeface="Batang"/>
              </a:rPr>
              <a:t>demonstrat</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că</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femeile</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în</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vârstă</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sunt</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mai</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puțin</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sedentare</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decât</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bărbații</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în</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vârstă</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probabil</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pentru</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că</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încă</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petrec</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mai</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mult</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timp</a:t>
            </a:r>
            <a:r>
              <a:rPr lang="en-GB" sz="2200" dirty="0">
                <a:solidFill>
                  <a:srgbClr val="074F6A"/>
                </a:solidFill>
                <a:latin typeface="+mn-lt"/>
                <a:ea typeface="Batang"/>
                <a:cs typeface="Batang"/>
                <a:sym typeface="Batang"/>
              </a:rPr>
              <a:t> cu </a:t>
            </a:r>
            <a:r>
              <a:rPr lang="en-GB" sz="2200" dirty="0" err="1">
                <a:solidFill>
                  <a:srgbClr val="074F6A"/>
                </a:solidFill>
                <a:latin typeface="+mn-lt"/>
                <a:ea typeface="Batang"/>
                <a:cs typeface="Batang"/>
                <a:sym typeface="Batang"/>
              </a:rPr>
              <a:t>activitățile</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casnice</a:t>
            </a:r>
            <a:r>
              <a:rPr lang="en-GB" sz="2200" dirty="0">
                <a:solidFill>
                  <a:srgbClr val="074F6A"/>
                </a:solidFill>
                <a:latin typeface="+mn-lt"/>
                <a:ea typeface="Batang"/>
                <a:cs typeface="Batang"/>
                <a:sym typeface="Batang"/>
              </a:rPr>
              <a:t> (idem, p.8)</a:t>
            </a:r>
            <a:endParaRPr dirty="0">
              <a:latin typeface="+mn-lt"/>
            </a:endParaRPr>
          </a:p>
          <a:p>
            <a:pPr marL="285750" marR="0" lvl="0" indent="-285750" algn="l" rtl="0">
              <a:spcBef>
                <a:spcPts val="0"/>
              </a:spcBef>
              <a:spcAft>
                <a:spcPts val="0"/>
              </a:spcAft>
              <a:buClr>
                <a:srgbClr val="074F6A"/>
              </a:buClr>
              <a:buSzPts val="2200"/>
              <a:buFont typeface="Noto Sans Symbols"/>
              <a:buChar char="✔"/>
            </a:pPr>
            <a:r>
              <a:rPr lang="en-GB" sz="2200" dirty="0" err="1">
                <a:solidFill>
                  <a:srgbClr val="074F6A"/>
                </a:solidFill>
                <a:latin typeface="+mn-lt"/>
                <a:ea typeface="Batang"/>
                <a:cs typeface="Batang"/>
                <a:sym typeface="Batang"/>
              </a:rPr>
              <a:t>Activitatea</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fizică</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poate</a:t>
            </a:r>
            <a:r>
              <a:rPr lang="en-GB" sz="2200" dirty="0">
                <a:solidFill>
                  <a:srgbClr val="074F6A"/>
                </a:solidFill>
                <a:latin typeface="+mn-lt"/>
                <a:ea typeface="Batang"/>
                <a:cs typeface="Batang"/>
                <a:sym typeface="Batang"/>
              </a:rPr>
              <a:t> fi </a:t>
            </a:r>
            <a:r>
              <a:rPr lang="en-GB" sz="2200" dirty="0" err="1">
                <a:solidFill>
                  <a:srgbClr val="074F6A"/>
                </a:solidFill>
                <a:latin typeface="+mn-lt"/>
                <a:ea typeface="Batang"/>
                <a:cs typeface="Batang"/>
                <a:sym typeface="Batang"/>
              </a:rPr>
              <a:t>considerată</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și</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contabilizată</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și</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în</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termeni</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ocupaționali</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și</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casnici</a:t>
            </a:r>
            <a:r>
              <a:rPr lang="en-GB" sz="2200" dirty="0">
                <a:solidFill>
                  <a:srgbClr val="074F6A"/>
                </a:solidFill>
                <a:latin typeface="+mn-lt"/>
                <a:ea typeface="Batang"/>
                <a:cs typeface="Batang"/>
                <a:sym typeface="Batang"/>
              </a:rPr>
              <a:t>, nu </a:t>
            </a:r>
            <a:r>
              <a:rPr lang="en-GB" sz="2200" dirty="0" err="1">
                <a:solidFill>
                  <a:srgbClr val="074F6A"/>
                </a:solidFill>
                <a:latin typeface="+mn-lt"/>
                <a:ea typeface="Batang"/>
                <a:cs typeface="Batang"/>
                <a:sym typeface="Batang"/>
              </a:rPr>
              <a:t>numai</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în</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termeni</a:t>
            </a:r>
            <a:r>
              <a:rPr lang="en-GB" sz="2200" dirty="0">
                <a:solidFill>
                  <a:srgbClr val="074F6A"/>
                </a:solidFill>
                <a:latin typeface="+mn-lt"/>
                <a:ea typeface="Batang"/>
                <a:cs typeface="Batang"/>
                <a:sym typeface="Batang"/>
              </a:rPr>
              <a:t> de </a:t>
            </a:r>
            <a:r>
              <a:rPr lang="en-GB" sz="2200" dirty="0" err="1">
                <a:solidFill>
                  <a:srgbClr val="074F6A"/>
                </a:solidFill>
                <a:latin typeface="+mn-lt"/>
                <a:ea typeface="Batang"/>
                <a:cs typeface="Batang"/>
                <a:sym typeface="Batang"/>
              </a:rPr>
              <a:t>exerciții</a:t>
            </a:r>
            <a:r>
              <a:rPr lang="en-GB" sz="2200" dirty="0">
                <a:solidFill>
                  <a:srgbClr val="074F6A"/>
                </a:solidFill>
                <a:latin typeface="+mn-lt"/>
                <a:ea typeface="Batang"/>
                <a:cs typeface="Batang"/>
                <a:sym typeface="Batang"/>
              </a:rPr>
              <a:t> </a:t>
            </a:r>
            <a:r>
              <a:rPr lang="en-GB" sz="2200" dirty="0" err="1">
                <a:solidFill>
                  <a:srgbClr val="074F6A"/>
                </a:solidFill>
                <a:latin typeface="+mn-lt"/>
                <a:ea typeface="Batang"/>
                <a:cs typeface="Batang"/>
                <a:sym typeface="Batang"/>
              </a:rPr>
              <a:t>fizice</a:t>
            </a:r>
            <a:endParaRPr sz="2200" dirty="0">
              <a:solidFill>
                <a:srgbClr val="074F6A"/>
              </a:solidFill>
              <a:latin typeface="+mn-lt"/>
              <a:sym typeface="Arial"/>
            </a:endParaRPr>
          </a:p>
        </p:txBody>
      </p:sp>
      <p:sp>
        <p:nvSpPr>
          <p:cNvPr id="204" name="Google Shape;204;p3"/>
          <p:cNvSpPr/>
          <p:nvPr/>
        </p:nvSpPr>
        <p:spPr>
          <a:xfrm>
            <a:off x="5715055" y="4082512"/>
            <a:ext cx="933000" cy="182400"/>
          </a:xfrm>
          <a:prstGeom prst="rightArrow">
            <a:avLst>
              <a:gd name="adj1" fmla="val 50000"/>
              <a:gd name="adj2" fmla="val 50000"/>
            </a:avLst>
          </a:prstGeom>
          <a:solidFill>
            <a:srgbClr val="F1F1F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5" name="Google Shape;205;p3"/>
          <p:cNvSpPr/>
          <p:nvPr/>
        </p:nvSpPr>
        <p:spPr>
          <a:xfrm rot="5400000">
            <a:off x="6375632" y="5983213"/>
            <a:ext cx="812700" cy="914400"/>
          </a:xfrm>
          <a:prstGeom prst="bentArrow">
            <a:avLst>
              <a:gd name="adj1" fmla="val 25000"/>
              <a:gd name="adj2" fmla="val 25000"/>
              <a:gd name="adj3" fmla="val 25000"/>
              <a:gd name="adj4" fmla="val 43750"/>
            </a:avLst>
          </a:prstGeom>
          <a:solidFill>
            <a:srgbClr val="F1F1F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 calcmode="lin" valueType="num">
                                      <p:cBhvr additive="base">
                                        <p:cTn id="7" dur="500"/>
                                        <p:tgtEl>
                                          <p:spTgt spid="2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3">
                                            <p:txEl>
                                              <p:pRg st="1" end="1"/>
                                            </p:txEl>
                                          </p:spTgt>
                                        </p:tgtEl>
                                        <p:attrNameLst>
                                          <p:attrName>style.visibility</p:attrName>
                                        </p:attrNameLst>
                                      </p:cBhvr>
                                      <p:to>
                                        <p:strVal val="visible"/>
                                      </p:to>
                                    </p:set>
                                    <p:anim calcmode="lin" valueType="num">
                                      <p:cBhvr additive="base">
                                        <p:cTn id="12" dur="500"/>
                                        <p:tgtEl>
                                          <p:spTgt spid="2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3">
                                            <p:txEl>
                                              <p:pRg st="2" end="2"/>
                                            </p:txEl>
                                          </p:spTgt>
                                        </p:tgtEl>
                                        <p:attrNameLst>
                                          <p:attrName>style.visibility</p:attrName>
                                        </p:attrNameLst>
                                      </p:cBhvr>
                                      <p:to>
                                        <p:strVal val="visible"/>
                                      </p:to>
                                    </p:set>
                                    <p:anim calcmode="lin" valueType="num">
                                      <p:cBhvr additive="base">
                                        <p:cTn id="17" dur="500"/>
                                        <p:tgtEl>
                                          <p:spTgt spid="2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3">
                                            <p:txEl>
                                              <p:pRg st="3" end="3"/>
                                            </p:txEl>
                                          </p:spTgt>
                                        </p:tgtEl>
                                        <p:attrNameLst>
                                          <p:attrName>style.visibility</p:attrName>
                                        </p:attrNameLst>
                                      </p:cBhvr>
                                      <p:to>
                                        <p:strVal val="visible"/>
                                      </p:to>
                                    </p:set>
                                    <p:anim calcmode="lin" valueType="num">
                                      <p:cBhvr additive="base">
                                        <p:cTn id="22" dur="500"/>
                                        <p:tgtEl>
                                          <p:spTgt spid="20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
          <p:cNvSpPr txBox="1">
            <a:spLocks noGrp="1"/>
          </p:cNvSpPr>
          <p:nvPr>
            <p:ph type="title"/>
          </p:nvPr>
        </p:nvSpPr>
        <p:spPr>
          <a:xfrm>
            <a:off x="380437" y="605742"/>
            <a:ext cx="4360104" cy="4718303"/>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lt1"/>
              </a:buClr>
              <a:buSzPts val="2200"/>
              <a:buFont typeface="Noto Sans Symbols"/>
              <a:buChar char="✔"/>
            </a:pPr>
            <a:r>
              <a:rPr lang="en-GB" sz="2200" dirty="0" err="1"/>
              <a:t>Datele</a:t>
            </a:r>
            <a:r>
              <a:rPr lang="en-GB" sz="2200" dirty="0"/>
              <a:t> </a:t>
            </a:r>
            <a:r>
              <a:rPr lang="en-GB" sz="2200" dirty="0" err="1"/>
              <a:t>prezentate</a:t>
            </a:r>
            <a:r>
              <a:rPr lang="en-GB" sz="2200" dirty="0"/>
              <a:t> </a:t>
            </a:r>
            <a:r>
              <a:rPr lang="en-GB" sz="2200" dirty="0" err="1"/>
              <a:t>mai</a:t>
            </a:r>
            <a:r>
              <a:rPr lang="en-GB" sz="2200" dirty="0"/>
              <a:t> sus </a:t>
            </a:r>
            <a:r>
              <a:rPr lang="en-GB" sz="2200" dirty="0" err="1"/>
              <a:t>pentru</a:t>
            </a:r>
            <a:r>
              <a:rPr lang="en-GB" sz="2200" dirty="0"/>
              <a:t> </a:t>
            </a:r>
            <a:r>
              <a:rPr lang="en-GB" sz="2200" dirty="0" err="1"/>
              <a:t>cele</a:t>
            </a:r>
            <a:r>
              <a:rPr lang="en-GB" sz="2200" dirty="0"/>
              <a:t> </a:t>
            </a:r>
            <a:r>
              <a:rPr lang="en-GB" sz="2200" dirty="0" err="1"/>
              <a:t>patru</a:t>
            </a:r>
            <a:r>
              <a:rPr lang="en-GB" sz="2200" dirty="0"/>
              <a:t> </a:t>
            </a:r>
            <a:r>
              <a:rPr lang="en-GB" sz="2200" dirty="0" err="1"/>
              <a:t>țări</a:t>
            </a:r>
            <a:r>
              <a:rPr lang="en-GB" sz="2200" dirty="0"/>
              <a:t> ale </a:t>
            </a:r>
            <a:r>
              <a:rPr lang="en-GB" sz="2200" dirty="0" err="1"/>
              <a:t>organizațiilor</a:t>
            </a:r>
            <a:r>
              <a:rPr lang="en-GB" sz="2200" dirty="0"/>
              <a:t> </a:t>
            </a:r>
            <a:r>
              <a:rPr lang="en-GB" sz="2200" dirty="0" err="1"/>
              <a:t>partenere</a:t>
            </a:r>
            <a:r>
              <a:rPr lang="en-GB" sz="2200" dirty="0"/>
              <a:t> ale </a:t>
            </a:r>
            <a:r>
              <a:rPr lang="en-GB" sz="2200" dirty="0" err="1"/>
              <a:t>proiectului</a:t>
            </a:r>
            <a:r>
              <a:rPr lang="en-GB" sz="2200" dirty="0"/>
              <a:t> (Bulgaria, </a:t>
            </a:r>
            <a:r>
              <a:rPr lang="en-GB" sz="2200" dirty="0" err="1"/>
              <a:t>România</a:t>
            </a:r>
            <a:r>
              <a:rPr lang="en-GB" sz="2200" dirty="0"/>
              <a:t>, Italia, </a:t>
            </a:r>
            <a:r>
              <a:rPr lang="en-GB" sz="2200" dirty="0" err="1"/>
              <a:t>Spania</a:t>
            </a:r>
            <a:r>
              <a:rPr lang="en-GB" sz="2200" dirty="0"/>
              <a:t>) </a:t>
            </a:r>
            <a:r>
              <a:rPr lang="en-GB" sz="2200" dirty="0" err="1"/>
              <a:t>sunt</a:t>
            </a:r>
            <a:r>
              <a:rPr lang="en-GB" sz="2200" dirty="0"/>
              <a:t>, de </a:t>
            </a:r>
            <a:r>
              <a:rPr lang="en-GB" sz="2200" dirty="0" err="1"/>
              <a:t>asemenea</a:t>
            </a:r>
            <a:r>
              <a:rPr lang="en-GB" sz="2200" dirty="0"/>
              <a:t>, </a:t>
            </a:r>
            <a:r>
              <a:rPr lang="en-GB" sz="2200" dirty="0" err="1"/>
              <a:t>confirmate</a:t>
            </a:r>
            <a:r>
              <a:rPr lang="en-GB" sz="2200" dirty="0"/>
              <a:t> </a:t>
            </a:r>
            <a:r>
              <a:rPr lang="en-GB" sz="2200" dirty="0" err="1"/>
              <a:t>în</a:t>
            </a:r>
            <a:r>
              <a:rPr lang="en-GB" sz="2200" dirty="0"/>
              <a:t> </a:t>
            </a:r>
            <a:r>
              <a:rPr lang="en-GB" sz="2200" dirty="0" err="1"/>
              <a:t>documentul</a:t>
            </a:r>
            <a:r>
              <a:rPr lang="en-GB" sz="2200" dirty="0"/>
              <a:t> complex Physical activity factsheets, 2018. Rata </a:t>
            </a:r>
            <a:r>
              <a:rPr lang="en-GB" sz="2200" dirty="0" err="1"/>
              <a:t>adulților</a:t>
            </a:r>
            <a:r>
              <a:rPr lang="en-GB" sz="2200" dirty="0"/>
              <a:t> de </a:t>
            </a:r>
            <a:r>
              <a:rPr lang="en-GB" sz="2200" dirty="0" err="1"/>
              <a:t>peste</a:t>
            </a:r>
            <a:r>
              <a:rPr lang="en-GB" sz="2200" dirty="0"/>
              <a:t> 55 de </a:t>
            </a:r>
            <a:r>
              <a:rPr lang="en-GB" sz="2200" dirty="0" err="1"/>
              <a:t>ani</a:t>
            </a:r>
            <a:r>
              <a:rPr lang="en-GB" sz="2200" dirty="0"/>
              <a:t> care nu </a:t>
            </a:r>
            <a:r>
              <a:rPr lang="en-GB" sz="2200" dirty="0" err="1"/>
              <a:t>practică</a:t>
            </a:r>
            <a:r>
              <a:rPr lang="en-GB" sz="2200" dirty="0"/>
              <a:t> sport </a:t>
            </a:r>
            <a:r>
              <a:rPr lang="en-GB" sz="2200" dirty="0" err="1"/>
              <a:t>sau</a:t>
            </a:r>
            <a:r>
              <a:rPr lang="en-GB" sz="2200" dirty="0"/>
              <a:t> </a:t>
            </a:r>
            <a:r>
              <a:rPr lang="en-GB" sz="2200" dirty="0" err="1"/>
              <a:t>mișcare</a:t>
            </a:r>
            <a:r>
              <a:rPr lang="en-GB" sz="2200" dirty="0"/>
              <a:t> </a:t>
            </a:r>
            <a:r>
              <a:rPr lang="en-GB" sz="2200" dirty="0" err="1"/>
              <a:t>este</a:t>
            </a:r>
            <a:r>
              <a:rPr lang="en-GB" sz="2200" dirty="0"/>
              <a:t> </a:t>
            </a:r>
            <a:r>
              <a:rPr lang="en-GB" sz="2200" dirty="0" err="1"/>
              <a:t>chiar</a:t>
            </a:r>
            <a:r>
              <a:rPr lang="en-GB" sz="2200" dirty="0"/>
              <a:t> </a:t>
            </a:r>
            <a:r>
              <a:rPr lang="en-GB" sz="2200" dirty="0" err="1"/>
              <a:t>mai</a:t>
            </a:r>
            <a:r>
              <a:rPr lang="en-GB" sz="2200" dirty="0"/>
              <a:t> mare </a:t>
            </a:r>
            <a:r>
              <a:rPr lang="en-GB" sz="2200" dirty="0" err="1"/>
              <a:t>decât</a:t>
            </a:r>
            <a:r>
              <a:rPr lang="en-GB" sz="2200" dirty="0"/>
              <a:t> rata </a:t>
            </a:r>
            <a:r>
              <a:rPr lang="en-GB" sz="2200" dirty="0" err="1"/>
              <a:t>adulților</a:t>
            </a:r>
            <a:r>
              <a:rPr lang="en-GB" sz="2200" dirty="0"/>
              <a:t>.</a:t>
            </a:r>
            <a:endParaRPr sz="2200" u="sng" dirty="0"/>
          </a:p>
        </p:txBody>
      </p:sp>
      <p:sp>
        <p:nvSpPr>
          <p:cNvPr id="212" name="Google Shape;212;p4"/>
          <p:cNvSpPr txBox="1">
            <a:spLocks noGrp="1"/>
          </p:cNvSpPr>
          <p:nvPr>
            <p:ph type="body" idx="1"/>
          </p:nvPr>
        </p:nvSpPr>
        <p:spPr>
          <a:xfrm>
            <a:off x="5896253" y="605742"/>
            <a:ext cx="5433134" cy="5520741"/>
          </a:xfrm>
          <a:prstGeom prst="rect">
            <a:avLst/>
          </a:prstGeom>
          <a:noFill/>
          <a:ln>
            <a:noFill/>
          </a:ln>
        </p:spPr>
        <p:txBody>
          <a:bodyPr spcFirstLastPara="1" wrap="square" lIns="91425" tIns="45700" rIns="91425" bIns="45700" anchor="t" anchorCtr="0">
            <a:normAutofit/>
          </a:bodyPr>
          <a:lstStyle/>
          <a:p>
            <a:pPr marL="228600" lvl="0" indent="-114300" algn="ctr" rtl="0">
              <a:lnSpc>
                <a:spcPct val="90000"/>
              </a:lnSpc>
              <a:spcBef>
                <a:spcPts val="0"/>
              </a:spcBef>
              <a:spcAft>
                <a:spcPts val="0"/>
              </a:spcAft>
              <a:buClr>
                <a:schemeClr val="dk1"/>
              </a:buClr>
              <a:buSzPts val="1800"/>
              <a:buNone/>
            </a:pPr>
            <a:endParaRPr sz="1800" i="1" dirty="0">
              <a:solidFill>
                <a:srgbClr val="074F6A"/>
              </a:solidFill>
              <a:highlight>
                <a:srgbClr val="FFFFFF"/>
              </a:highlight>
              <a:latin typeface="+mn-lt"/>
              <a:ea typeface="Batang"/>
              <a:cs typeface="Batang"/>
              <a:sym typeface="Batang"/>
            </a:endParaRPr>
          </a:p>
          <a:p>
            <a:pPr marL="228600" lvl="0" indent="-228600" algn="ctr" rtl="0">
              <a:lnSpc>
                <a:spcPct val="90000"/>
              </a:lnSpc>
              <a:spcBef>
                <a:spcPts val="1000"/>
              </a:spcBef>
              <a:spcAft>
                <a:spcPts val="0"/>
              </a:spcAft>
              <a:buClr>
                <a:srgbClr val="074F6A"/>
              </a:buClr>
              <a:buSzPts val="1800"/>
              <a:buChar char="•"/>
            </a:pPr>
            <a:r>
              <a:rPr lang="en-GB" sz="1800" i="1" dirty="0">
                <a:solidFill>
                  <a:srgbClr val="074F6A"/>
                </a:solidFill>
                <a:highlight>
                  <a:srgbClr val="FFFFFF"/>
                </a:highlight>
                <a:latin typeface="+mn-lt"/>
                <a:ea typeface="Batang"/>
                <a:cs typeface="Batang"/>
                <a:sym typeface="Batang"/>
              </a:rPr>
              <a:t>Fig 2.1 </a:t>
            </a:r>
            <a:r>
              <a:rPr lang="en-GB" sz="1800" i="1" dirty="0" err="1">
                <a:solidFill>
                  <a:srgbClr val="074F6A"/>
                </a:solidFill>
                <a:highlight>
                  <a:srgbClr val="FFFFFF"/>
                </a:highlight>
                <a:latin typeface="+mn-lt"/>
                <a:ea typeface="Batang"/>
                <a:cs typeface="Batang"/>
                <a:sym typeface="Batang"/>
              </a:rPr>
              <a:t>Graficul</a:t>
            </a:r>
            <a:r>
              <a:rPr lang="en-GB" sz="1800" i="1" dirty="0">
                <a:solidFill>
                  <a:srgbClr val="074F6A"/>
                </a:solidFill>
                <a:highlight>
                  <a:srgbClr val="FFFFFF"/>
                </a:highlight>
                <a:latin typeface="+mn-lt"/>
                <a:ea typeface="Batang"/>
                <a:cs typeface="Batang"/>
                <a:sym typeface="Batang"/>
              </a:rPr>
              <a:t> </a:t>
            </a:r>
            <a:r>
              <a:rPr lang="en-GB" sz="1800" i="1" dirty="0" err="1">
                <a:solidFill>
                  <a:srgbClr val="074F6A"/>
                </a:solidFill>
                <a:highlight>
                  <a:srgbClr val="FFFFFF"/>
                </a:highlight>
                <a:latin typeface="+mn-lt"/>
                <a:ea typeface="Batang"/>
                <a:cs typeface="Batang"/>
                <a:sym typeface="Batang"/>
              </a:rPr>
              <a:t>prevalenței</a:t>
            </a:r>
            <a:r>
              <a:rPr lang="en-GB" sz="1800" i="1" dirty="0">
                <a:solidFill>
                  <a:srgbClr val="074F6A"/>
                </a:solidFill>
                <a:highlight>
                  <a:srgbClr val="FFFFFF"/>
                </a:highlight>
                <a:latin typeface="+mn-lt"/>
                <a:ea typeface="Batang"/>
                <a:cs typeface="Batang"/>
                <a:sym typeface="Batang"/>
              </a:rPr>
              <a:t> </a:t>
            </a:r>
            <a:r>
              <a:rPr lang="en-GB" sz="1800" i="1" dirty="0" err="1">
                <a:solidFill>
                  <a:srgbClr val="074F6A"/>
                </a:solidFill>
                <a:highlight>
                  <a:srgbClr val="FFFFFF"/>
                </a:highlight>
                <a:latin typeface="+mn-lt"/>
                <a:ea typeface="Batang"/>
                <a:cs typeface="Batang"/>
                <a:sym typeface="Batang"/>
              </a:rPr>
              <a:t>nivelului</a:t>
            </a:r>
            <a:r>
              <a:rPr lang="en-GB" sz="1800" i="1" dirty="0">
                <a:solidFill>
                  <a:srgbClr val="074F6A"/>
                </a:solidFill>
                <a:highlight>
                  <a:srgbClr val="FFFFFF"/>
                </a:highlight>
                <a:latin typeface="+mn-lt"/>
                <a:ea typeface="Batang"/>
                <a:cs typeface="Batang"/>
                <a:sym typeface="Batang"/>
              </a:rPr>
              <a:t> de </a:t>
            </a:r>
            <a:r>
              <a:rPr lang="en-GB" sz="1800" i="1" dirty="0" err="1">
                <a:solidFill>
                  <a:srgbClr val="074F6A"/>
                </a:solidFill>
                <a:highlight>
                  <a:srgbClr val="FFFFFF"/>
                </a:highlight>
                <a:latin typeface="+mn-lt"/>
                <a:ea typeface="Batang"/>
                <a:cs typeface="Batang"/>
                <a:sym typeface="Batang"/>
              </a:rPr>
              <a:t>activitate</a:t>
            </a:r>
            <a:r>
              <a:rPr lang="en-GB" sz="1800" i="1" dirty="0">
                <a:solidFill>
                  <a:srgbClr val="074F6A"/>
                </a:solidFill>
                <a:highlight>
                  <a:srgbClr val="FFFFFF"/>
                </a:highlight>
                <a:latin typeface="+mn-lt"/>
                <a:ea typeface="Batang"/>
                <a:cs typeface="Batang"/>
                <a:sym typeface="Batang"/>
              </a:rPr>
              <a:t> </a:t>
            </a:r>
            <a:r>
              <a:rPr lang="en-GB" sz="1800" i="1" dirty="0" err="1">
                <a:solidFill>
                  <a:srgbClr val="074F6A"/>
                </a:solidFill>
                <a:highlight>
                  <a:srgbClr val="FFFFFF"/>
                </a:highlight>
                <a:latin typeface="+mn-lt"/>
                <a:ea typeface="Batang"/>
                <a:cs typeface="Batang"/>
                <a:sym typeface="Batang"/>
              </a:rPr>
              <a:t>fizică</a:t>
            </a:r>
            <a:r>
              <a:rPr lang="en-GB" sz="1800" i="1" dirty="0">
                <a:solidFill>
                  <a:srgbClr val="074F6A"/>
                </a:solidFill>
                <a:highlight>
                  <a:srgbClr val="FFFFFF"/>
                </a:highlight>
                <a:latin typeface="+mn-lt"/>
                <a:ea typeface="Batang"/>
                <a:cs typeface="Batang"/>
                <a:sym typeface="Batang"/>
              </a:rPr>
              <a:t> la </a:t>
            </a:r>
            <a:r>
              <a:rPr lang="en-GB" sz="1800" i="1" dirty="0" err="1">
                <a:solidFill>
                  <a:srgbClr val="074F6A"/>
                </a:solidFill>
                <a:highlight>
                  <a:srgbClr val="FFFFFF"/>
                </a:highlight>
                <a:latin typeface="+mn-lt"/>
                <a:ea typeface="Batang"/>
                <a:cs typeface="Batang"/>
                <a:sym typeface="Batang"/>
              </a:rPr>
              <a:t>adulții</a:t>
            </a:r>
            <a:r>
              <a:rPr lang="en-GB" sz="1800" i="1" dirty="0">
                <a:solidFill>
                  <a:srgbClr val="074F6A"/>
                </a:solidFill>
                <a:highlight>
                  <a:srgbClr val="FFFFFF"/>
                </a:highlight>
                <a:latin typeface="+mn-lt"/>
                <a:ea typeface="Batang"/>
                <a:cs typeface="Batang"/>
                <a:sym typeface="Batang"/>
              </a:rPr>
              <a:t> din BG, RO, IT, SP</a:t>
            </a:r>
            <a:endParaRPr sz="1800" dirty="0">
              <a:solidFill>
                <a:srgbClr val="074F6A"/>
              </a:solidFill>
              <a:latin typeface="+mn-lt"/>
              <a:ea typeface="Calibri"/>
              <a:cs typeface="Calibri"/>
              <a:sym typeface="Calibri"/>
            </a:endParaRPr>
          </a:p>
          <a:p>
            <a:pPr marL="228600" lvl="0" indent="-228600" algn="l" rtl="0">
              <a:lnSpc>
                <a:spcPct val="90000"/>
              </a:lnSpc>
              <a:spcBef>
                <a:spcPts val="1000"/>
              </a:spcBef>
              <a:spcAft>
                <a:spcPts val="0"/>
              </a:spcAft>
              <a:buClr>
                <a:schemeClr val="lt1"/>
              </a:buClr>
              <a:buSzPts val="2800"/>
              <a:buChar char="•"/>
            </a:pPr>
            <a:r>
              <a:rPr lang="en-GB" dirty="0">
                <a:solidFill>
                  <a:schemeClr val="lt1"/>
                </a:solidFill>
                <a:latin typeface="+mn-lt"/>
              </a:rPr>
              <a:t>population aging</a:t>
            </a:r>
            <a:endParaRPr dirty="0">
              <a:latin typeface="+mn-lt"/>
            </a:endParaRPr>
          </a:p>
          <a:p>
            <a:pPr marL="971550" lvl="1" indent="-514350" algn="l" rtl="0">
              <a:lnSpc>
                <a:spcPct val="90000"/>
              </a:lnSpc>
              <a:spcBef>
                <a:spcPts val="500"/>
              </a:spcBef>
              <a:spcAft>
                <a:spcPts val="0"/>
              </a:spcAft>
              <a:buClr>
                <a:schemeClr val="lt1"/>
              </a:buClr>
              <a:buSzPts val="2400"/>
              <a:buFont typeface="Arial"/>
              <a:buAutoNum type="arabicPeriod"/>
            </a:pPr>
            <a:r>
              <a:rPr lang="en-GB" dirty="0">
                <a:solidFill>
                  <a:schemeClr val="lt1"/>
                </a:solidFill>
                <a:latin typeface="+mn-lt"/>
              </a:rPr>
              <a:t>The demographic trend</a:t>
            </a:r>
            <a:endParaRPr dirty="0">
              <a:latin typeface="+mn-lt"/>
            </a:endParaRPr>
          </a:p>
          <a:p>
            <a:pPr marL="971550" lvl="1" indent="-514350" algn="l" rtl="0">
              <a:lnSpc>
                <a:spcPct val="90000"/>
              </a:lnSpc>
              <a:spcBef>
                <a:spcPts val="500"/>
              </a:spcBef>
              <a:spcAft>
                <a:spcPts val="0"/>
              </a:spcAft>
              <a:buClr>
                <a:schemeClr val="lt1"/>
              </a:buClr>
              <a:buSzPts val="2400"/>
              <a:buFont typeface="Arial"/>
              <a:buAutoNum type="arabicPeriod"/>
            </a:pPr>
            <a:r>
              <a:rPr lang="en-GB" dirty="0">
                <a:solidFill>
                  <a:schemeClr val="lt1"/>
                </a:solidFill>
                <a:latin typeface="+mn-lt"/>
              </a:rPr>
              <a:t>The importance of active aging </a:t>
            </a:r>
            <a:endParaRPr dirty="0">
              <a:latin typeface="+mn-lt"/>
            </a:endParaRPr>
          </a:p>
          <a:p>
            <a:pPr marL="971550" lvl="1" indent="-514350" algn="l" rtl="0">
              <a:lnSpc>
                <a:spcPct val="90000"/>
              </a:lnSpc>
              <a:spcBef>
                <a:spcPts val="500"/>
              </a:spcBef>
              <a:spcAft>
                <a:spcPts val="0"/>
              </a:spcAft>
              <a:buClr>
                <a:schemeClr val="lt1"/>
              </a:buClr>
              <a:buSzPts val="2400"/>
              <a:buFont typeface="Arial"/>
              <a:buAutoNum type="arabicPeriod"/>
            </a:pPr>
            <a:r>
              <a:rPr lang="en-GB" dirty="0">
                <a:solidFill>
                  <a:schemeClr val="lt1"/>
                </a:solidFill>
                <a:latin typeface="+mn-lt"/>
              </a:rPr>
              <a:t>The benefits of physical activity </a:t>
            </a:r>
            <a:endParaRPr dirty="0">
              <a:latin typeface="+mn-lt"/>
            </a:endParaRPr>
          </a:p>
          <a:p>
            <a:pPr marL="457200" lvl="1" indent="0" algn="l" rtl="0">
              <a:lnSpc>
                <a:spcPct val="90000"/>
              </a:lnSpc>
              <a:spcBef>
                <a:spcPts val="500"/>
              </a:spcBef>
              <a:spcAft>
                <a:spcPts val="0"/>
              </a:spcAft>
              <a:buClr>
                <a:schemeClr val="accent4"/>
              </a:buClr>
              <a:buSzPts val="2400"/>
              <a:buNone/>
            </a:pPr>
            <a:endParaRPr dirty="0">
              <a:solidFill>
                <a:schemeClr val="lt1"/>
              </a:solidFill>
              <a:latin typeface="+mn-lt"/>
            </a:endParaRPr>
          </a:p>
          <a:p>
            <a:pPr marL="228600" lvl="0" indent="-228600" algn="l" rtl="0">
              <a:lnSpc>
                <a:spcPct val="90000"/>
              </a:lnSpc>
              <a:spcBef>
                <a:spcPts val="1000"/>
              </a:spcBef>
              <a:spcAft>
                <a:spcPts val="0"/>
              </a:spcAft>
              <a:buClr>
                <a:schemeClr val="lt1"/>
              </a:buClr>
              <a:buSzPts val="2800"/>
              <a:buChar char="•"/>
            </a:pPr>
            <a:r>
              <a:rPr lang="en-GB" dirty="0">
                <a:solidFill>
                  <a:schemeClr val="lt1"/>
                </a:solidFill>
                <a:latin typeface="+mn-lt"/>
              </a:rPr>
              <a:t>3. Interplay between physical activity and personal and external determinants.</a:t>
            </a:r>
            <a:endParaRPr dirty="0">
              <a:latin typeface="+mn-lt"/>
            </a:endParaRPr>
          </a:p>
          <a:p>
            <a:pPr marL="971550" lvl="1" indent="-514350" algn="l" rtl="0">
              <a:lnSpc>
                <a:spcPct val="100000"/>
              </a:lnSpc>
              <a:spcBef>
                <a:spcPts val="500"/>
              </a:spcBef>
              <a:spcAft>
                <a:spcPts val="0"/>
              </a:spcAft>
              <a:buClr>
                <a:schemeClr val="lt1"/>
              </a:buClr>
              <a:buSzPts val="2400"/>
              <a:buFont typeface="Arial"/>
              <a:buAutoNum type="arabicPeriod"/>
            </a:pPr>
            <a:r>
              <a:rPr lang="en-GB" dirty="0">
                <a:solidFill>
                  <a:schemeClr val="lt1"/>
                </a:solidFill>
                <a:latin typeface="+mn-lt"/>
              </a:rPr>
              <a:t>Personal predispositions</a:t>
            </a:r>
            <a:endParaRPr dirty="0">
              <a:latin typeface="+mn-lt"/>
            </a:endParaRPr>
          </a:p>
          <a:p>
            <a:pPr marL="971550" lvl="1" indent="-514350" algn="l" rtl="0">
              <a:lnSpc>
                <a:spcPct val="100000"/>
              </a:lnSpc>
              <a:spcBef>
                <a:spcPts val="500"/>
              </a:spcBef>
              <a:spcAft>
                <a:spcPts val="0"/>
              </a:spcAft>
              <a:buClr>
                <a:schemeClr val="lt1"/>
              </a:buClr>
              <a:buSzPts val="2400"/>
              <a:buFont typeface="Arial"/>
              <a:buAutoNum type="arabicPeriod"/>
            </a:pPr>
            <a:r>
              <a:rPr lang="en-GB" dirty="0">
                <a:solidFill>
                  <a:schemeClr val="lt1"/>
                </a:solidFill>
                <a:latin typeface="+mn-lt"/>
              </a:rPr>
              <a:t>External forces</a:t>
            </a:r>
            <a:endParaRPr dirty="0">
              <a:latin typeface="+mn-lt"/>
            </a:endParaRPr>
          </a:p>
        </p:txBody>
      </p:sp>
      <p:sp>
        <p:nvSpPr>
          <p:cNvPr id="213" name="Google Shape;213;p4"/>
          <p:cNvSpPr/>
          <p:nvPr/>
        </p:nvSpPr>
        <p:spPr>
          <a:xfrm>
            <a:off x="4240708" y="1229115"/>
            <a:ext cx="1825200" cy="365700"/>
          </a:xfrm>
          <a:prstGeom prst="rightArrow">
            <a:avLst>
              <a:gd name="adj1" fmla="val 50000"/>
              <a:gd name="adj2" fmla="val 50000"/>
            </a:avLst>
          </a:prstGeom>
          <a:solidFill>
            <a:srgbClr val="5ECBF4"/>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14" name="Google Shape;214;p4" descr="A graph of blue and white bars&#10;&#10;Description automatically generated"/>
          <p:cNvPicPr preferRelativeResize="0"/>
          <p:nvPr/>
        </p:nvPicPr>
        <p:blipFill rotWithShape="1">
          <a:blip r:embed="rId3">
            <a:alphaModFix/>
          </a:blip>
          <a:srcRect/>
          <a:stretch/>
        </p:blipFill>
        <p:spPr>
          <a:xfrm>
            <a:off x="5558153" y="1784122"/>
            <a:ext cx="6109334" cy="36242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573024" y="512064"/>
            <a:ext cx="4364736" cy="48686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Play"/>
              <a:buNone/>
            </a:pPr>
            <a:br>
              <a:rPr lang="en-GB" sz="3200" dirty="0">
                <a:latin typeface="+mn-lt"/>
              </a:rPr>
            </a:br>
            <a:br>
              <a:rPr lang="en-GB" sz="1800" dirty="0">
                <a:latin typeface="+mn-lt"/>
                <a:ea typeface="Batang"/>
                <a:cs typeface="Batang"/>
                <a:sym typeface="Batang"/>
              </a:rPr>
            </a:br>
            <a:br>
              <a:rPr lang="en-GB" sz="1800" dirty="0">
                <a:latin typeface="+mn-lt"/>
                <a:ea typeface="Batang"/>
                <a:cs typeface="Batang"/>
                <a:sym typeface="Batang"/>
              </a:rPr>
            </a:br>
            <a:br>
              <a:rPr lang="en-GB" sz="1800" dirty="0">
                <a:latin typeface="+mn-lt"/>
                <a:ea typeface="Batang"/>
                <a:cs typeface="Batang"/>
                <a:sym typeface="Batang"/>
              </a:rPr>
            </a:br>
            <a:r>
              <a:rPr lang="en-GB" sz="1800" dirty="0" err="1">
                <a:latin typeface="+mn-lt"/>
                <a:ea typeface="Batang"/>
                <a:cs typeface="Batang"/>
                <a:sym typeface="Batang"/>
              </a:rPr>
              <a:t>România</a:t>
            </a:r>
            <a:r>
              <a:rPr lang="en-GB" sz="1800" dirty="0">
                <a:latin typeface="+mn-lt"/>
                <a:ea typeface="Batang"/>
                <a:cs typeface="Batang"/>
                <a:sym typeface="Batang"/>
              </a:rPr>
              <a:t> </a:t>
            </a:r>
            <a:r>
              <a:rPr lang="en-GB" sz="1800" dirty="0" err="1">
                <a:latin typeface="+mn-lt"/>
                <a:ea typeface="Batang"/>
                <a:cs typeface="Batang"/>
                <a:sym typeface="Batang"/>
              </a:rPr>
              <a:t>și</a:t>
            </a:r>
            <a:r>
              <a:rPr lang="en-GB" sz="1800" dirty="0">
                <a:latin typeface="+mn-lt"/>
                <a:ea typeface="Batang"/>
                <a:cs typeface="Batang"/>
                <a:sym typeface="Batang"/>
              </a:rPr>
              <a:t> Bulgaria au rate </a:t>
            </a:r>
            <a:r>
              <a:rPr lang="en-GB" sz="1800" dirty="0" err="1">
                <a:latin typeface="+mn-lt"/>
                <a:ea typeface="Batang"/>
                <a:cs typeface="Batang"/>
                <a:sym typeface="Batang"/>
              </a:rPr>
              <a:t>mai</a:t>
            </a:r>
            <a:r>
              <a:rPr lang="en-GB" sz="1800" dirty="0">
                <a:latin typeface="+mn-lt"/>
                <a:ea typeface="Batang"/>
                <a:cs typeface="Batang"/>
                <a:sym typeface="Batang"/>
              </a:rPr>
              <a:t> </a:t>
            </a:r>
            <a:r>
              <a:rPr lang="en-GB" sz="1800" dirty="0" err="1">
                <a:latin typeface="+mn-lt"/>
                <a:ea typeface="Batang"/>
                <a:cs typeface="Batang"/>
                <a:sym typeface="Batang"/>
              </a:rPr>
              <a:t>mari</a:t>
            </a:r>
            <a:r>
              <a:rPr lang="en-GB" sz="1800" dirty="0">
                <a:latin typeface="+mn-lt"/>
                <a:ea typeface="Batang"/>
                <a:cs typeface="Batang"/>
                <a:sym typeface="Batang"/>
              </a:rPr>
              <a:t> de </a:t>
            </a:r>
            <a:r>
              <a:rPr lang="en-GB" sz="1800" dirty="0" err="1">
                <a:latin typeface="+mn-lt"/>
                <a:ea typeface="Batang"/>
                <a:cs typeface="Batang"/>
                <a:sym typeface="Batang"/>
              </a:rPr>
              <a:t>populație</a:t>
            </a:r>
            <a:r>
              <a:rPr lang="en-GB" sz="1800" dirty="0">
                <a:latin typeface="+mn-lt"/>
                <a:ea typeface="Batang"/>
                <a:cs typeface="Batang"/>
                <a:sym typeface="Batang"/>
              </a:rPr>
              <a:t> </a:t>
            </a:r>
            <a:r>
              <a:rPr lang="en-GB" sz="1800" dirty="0" err="1">
                <a:latin typeface="+mn-lt"/>
                <a:ea typeface="Batang"/>
                <a:cs typeface="Batang"/>
                <a:sym typeface="Batang"/>
              </a:rPr>
              <a:t>pentru</a:t>
            </a:r>
            <a:r>
              <a:rPr lang="en-GB" sz="1800" dirty="0">
                <a:latin typeface="+mn-lt"/>
                <a:ea typeface="Batang"/>
                <a:cs typeface="Batang"/>
                <a:sym typeface="Batang"/>
              </a:rPr>
              <a:t> </a:t>
            </a:r>
            <a:r>
              <a:rPr lang="en-GB" sz="1800" dirty="0" err="1">
                <a:latin typeface="+mn-lt"/>
                <a:ea typeface="Batang"/>
                <a:cs typeface="Batang"/>
                <a:sym typeface="Batang"/>
              </a:rPr>
              <a:t>ambele</a:t>
            </a:r>
            <a:r>
              <a:rPr lang="en-GB" sz="1800" dirty="0">
                <a:latin typeface="+mn-lt"/>
                <a:ea typeface="Batang"/>
                <a:cs typeface="Batang"/>
                <a:sym typeface="Batang"/>
              </a:rPr>
              <a:t> </a:t>
            </a:r>
            <a:r>
              <a:rPr lang="en-GB" sz="1800" dirty="0" err="1">
                <a:latin typeface="+mn-lt"/>
                <a:ea typeface="Batang"/>
                <a:cs typeface="Batang"/>
                <a:sym typeface="Batang"/>
              </a:rPr>
              <a:t>categorii</a:t>
            </a:r>
            <a:r>
              <a:rPr lang="en-GB" sz="1800" dirty="0">
                <a:latin typeface="+mn-lt"/>
                <a:ea typeface="Batang"/>
                <a:cs typeface="Batang"/>
                <a:sym typeface="Batang"/>
              </a:rPr>
              <a:t> </a:t>
            </a:r>
            <a:r>
              <a:rPr lang="en-GB" sz="1800" dirty="0" err="1">
                <a:latin typeface="+mn-lt"/>
                <a:ea typeface="Batang"/>
                <a:cs typeface="Batang"/>
                <a:sym typeface="Batang"/>
              </a:rPr>
              <a:t>analizate</a:t>
            </a:r>
            <a:r>
              <a:rPr lang="en-GB" sz="1800" dirty="0">
                <a:latin typeface="+mn-lt"/>
                <a:ea typeface="Batang"/>
                <a:cs typeface="Batang"/>
                <a:sym typeface="Batang"/>
              </a:rPr>
              <a:t> (</a:t>
            </a:r>
            <a:r>
              <a:rPr lang="en-GB" sz="1800" dirty="0" err="1">
                <a:latin typeface="+mn-lt"/>
                <a:ea typeface="Batang"/>
                <a:cs typeface="Batang"/>
                <a:sym typeface="Batang"/>
              </a:rPr>
              <a:t>persoane</a:t>
            </a:r>
            <a:r>
              <a:rPr lang="en-GB" sz="1800" dirty="0">
                <a:latin typeface="+mn-lt"/>
                <a:ea typeface="Batang"/>
                <a:cs typeface="Batang"/>
                <a:sym typeface="Batang"/>
              </a:rPr>
              <a:t> care nu </a:t>
            </a:r>
            <a:r>
              <a:rPr lang="en-GB" sz="1800" dirty="0" err="1">
                <a:latin typeface="+mn-lt"/>
                <a:ea typeface="Batang"/>
                <a:cs typeface="Batang"/>
                <a:sym typeface="Batang"/>
              </a:rPr>
              <a:t>practică</a:t>
            </a:r>
            <a:r>
              <a:rPr lang="en-GB" sz="1800" dirty="0">
                <a:latin typeface="+mn-lt"/>
                <a:ea typeface="Batang"/>
                <a:cs typeface="Batang"/>
                <a:sym typeface="Batang"/>
              </a:rPr>
              <a:t> </a:t>
            </a:r>
            <a:r>
              <a:rPr lang="en-GB" sz="1800" dirty="0" err="1">
                <a:latin typeface="+mn-lt"/>
                <a:ea typeface="Batang"/>
                <a:cs typeface="Batang"/>
                <a:sym typeface="Batang"/>
              </a:rPr>
              <a:t>niciodată</a:t>
            </a:r>
            <a:r>
              <a:rPr lang="en-GB" sz="1800" dirty="0">
                <a:latin typeface="+mn-lt"/>
                <a:ea typeface="Batang"/>
                <a:cs typeface="Batang"/>
                <a:sym typeface="Batang"/>
              </a:rPr>
              <a:t>/</a:t>
            </a:r>
            <a:r>
              <a:rPr lang="en-GB" sz="1800" dirty="0" err="1">
                <a:latin typeface="+mn-lt"/>
                <a:ea typeface="Batang"/>
                <a:cs typeface="Batang"/>
                <a:sym typeface="Batang"/>
              </a:rPr>
              <a:t>rareori</a:t>
            </a:r>
            <a:r>
              <a:rPr lang="en-GB" sz="1800" dirty="0">
                <a:latin typeface="+mn-lt"/>
                <a:ea typeface="Batang"/>
                <a:cs typeface="Batang"/>
                <a:sym typeface="Batang"/>
              </a:rPr>
              <a:t> sport </a:t>
            </a:r>
            <a:r>
              <a:rPr lang="en-GB" sz="1800" dirty="0" err="1">
                <a:latin typeface="+mn-lt"/>
                <a:ea typeface="Batang"/>
                <a:cs typeface="Batang"/>
                <a:sym typeface="Batang"/>
              </a:rPr>
              <a:t>sau</a:t>
            </a:r>
            <a:r>
              <a:rPr lang="en-GB" sz="1800" dirty="0">
                <a:latin typeface="+mn-lt"/>
                <a:ea typeface="Batang"/>
                <a:cs typeface="Batang"/>
                <a:sym typeface="Batang"/>
              </a:rPr>
              <a:t> </a:t>
            </a:r>
            <a:r>
              <a:rPr lang="en-GB" sz="1800" dirty="0" err="1">
                <a:latin typeface="+mn-lt"/>
                <a:ea typeface="Batang"/>
                <a:cs typeface="Batang"/>
                <a:sym typeface="Batang"/>
              </a:rPr>
              <a:t>persoane</a:t>
            </a:r>
            <a:r>
              <a:rPr lang="en-GB" sz="1800" dirty="0">
                <a:latin typeface="+mn-lt"/>
                <a:ea typeface="Batang"/>
                <a:cs typeface="Batang"/>
                <a:sym typeface="Batang"/>
              </a:rPr>
              <a:t> care nu </a:t>
            </a:r>
            <a:r>
              <a:rPr lang="en-GB" sz="1800" dirty="0" err="1">
                <a:latin typeface="+mn-lt"/>
                <a:ea typeface="Batang"/>
                <a:cs typeface="Batang"/>
                <a:sym typeface="Batang"/>
              </a:rPr>
              <a:t>practică</a:t>
            </a:r>
            <a:r>
              <a:rPr lang="en-GB" sz="1800" dirty="0">
                <a:latin typeface="+mn-lt"/>
                <a:ea typeface="Batang"/>
                <a:cs typeface="Batang"/>
                <a:sym typeface="Batang"/>
              </a:rPr>
              <a:t> </a:t>
            </a:r>
            <a:r>
              <a:rPr lang="en-GB" sz="1800" dirty="0" err="1">
                <a:latin typeface="+mn-lt"/>
                <a:ea typeface="Batang"/>
                <a:cs typeface="Batang"/>
                <a:sym typeface="Batang"/>
              </a:rPr>
              <a:t>nicio</a:t>
            </a:r>
            <a:r>
              <a:rPr lang="en-GB" sz="1800" dirty="0">
                <a:latin typeface="+mn-lt"/>
                <a:ea typeface="Batang"/>
                <a:cs typeface="Batang"/>
                <a:sym typeface="Batang"/>
              </a:rPr>
              <a:t> </a:t>
            </a:r>
            <a:r>
              <a:rPr lang="en-GB" sz="1800" dirty="0" err="1">
                <a:latin typeface="+mn-lt"/>
                <a:ea typeface="Batang"/>
                <a:cs typeface="Batang"/>
                <a:sym typeface="Batang"/>
              </a:rPr>
              <a:t>altă</a:t>
            </a:r>
            <a:r>
              <a:rPr lang="en-GB" sz="1800" dirty="0">
                <a:latin typeface="+mn-lt"/>
                <a:ea typeface="Batang"/>
                <a:cs typeface="Batang"/>
                <a:sym typeface="Batang"/>
              </a:rPr>
              <a:t> </a:t>
            </a:r>
            <a:r>
              <a:rPr lang="en-GB" sz="1800" dirty="0" err="1">
                <a:latin typeface="+mn-lt"/>
                <a:ea typeface="Batang"/>
                <a:cs typeface="Batang"/>
                <a:sym typeface="Batang"/>
              </a:rPr>
              <a:t>activitate</a:t>
            </a:r>
            <a:r>
              <a:rPr lang="en-GB" sz="1800" dirty="0">
                <a:latin typeface="+mn-lt"/>
                <a:ea typeface="Batang"/>
                <a:cs typeface="Batang"/>
                <a:sym typeface="Batang"/>
              </a:rPr>
              <a:t> </a:t>
            </a:r>
            <a:r>
              <a:rPr lang="en-GB" sz="1800" dirty="0" err="1">
                <a:latin typeface="+mn-lt"/>
                <a:ea typeface="Batang"/>
                <a:cs typeface="Batang"/>
                <a:sym typeface="Batang"/>
              </a:rPr>
              <a:t>fizică</a:t>
            </a:r>
            <a:r>
              <a:rPr lang="en-GB" sz="1800" dirty="0">
                <a:latin typeface="+mn-lt"/>
                <a:ea typeface="Batang"/>
                <a:cs typeface="Batang"/>
                <a:sym typeface="Batang"/>
              </a:rPr>
              <a:t>), </a:t>
            </a:r>
            <a:r>
              <a:rPr lang="en-GB" sz="1800" dirty="0" err="1">
                <a:latin typeface="+mn-lt"/>
                <a:ea typeface="Batang"/>
                <a:cs typeface="Batang"/>
                <a:sym typeface="Batang"/>
              </a:rPr>
              <a:t>comparativ</a:t>
            </a:r>
            <a:r>
              <a:rPr lang="en-GB" sz="1800" dirty="0">
                <a:latin typeface="+mn-lt"/>
                <a:ea typeface="Batang"/>
                <a:cs typeface="Batang"/>
                <a:sym typeface="Batang"/>
              </a:rPr>
              <a:t> cu Italia </a:t>
            </a:r>
            <a:r>
              <a:rPr lang="en-GB" sz="1800" dirty="0" err="1">
                <a:latin typeface="+mn-lt"/>
                <a:ea typeface="Batang"/>
                <a:cs typeface="Batang"/>
                <a:sym typeface="Batang"/>
              </a:rPr>
              <a:t>sau</a:t>
            </a:r>
            <a:r>
              <a:rPr lang="en-GB" sz="1800" dirty="0">
                <a:latin typeface="+mn-lt"/>
                <a:ea typeface="Batang"/>
                <a:cs typeface="Batang"/>
                <a:sym typeface="Batang"/>
              </a:rPr>
              <a:t> </a:t>
            </a:r>
            <a:r>
              <a:rPr lang="en-GB" sz="1800" dirty="0" err="1">
                <a:latin typeface="+mn-lt"/>
                <a:ea typeface="Batang"/>
                <a:cs typeface="Batang"/>
                <a:sym typeface="Batang"/>
              </a:rPr>
              <a:t>Spania</a:t>
            </a:r>
            <a:r>
              <a:rPr lang="en-GB" sz="1800" dirty="0">
                <a:latin typeface="+mn-lt"/>
                <a:ea typeface="Batang"/>
                <a:cs typeface="Batang"/>
                <a:sym typeface="Batang"/>
              </a:rPr>
              <a:t>. </a:t>
            </a:r>
            <a:r>
              <a:rPr lang="en-GB" sz="1800" dirty="0" err="1">
                <a:latin typeface="+mn-lt"/>
                <a:ea typeface="Batang"/>
                <a:cs typeface="Batang"/>
                <a:sym typeface="Batang"/>
              </a:rPr>
              <a:t>Cel</a:t>
            </a:r>
            <a:r>
              <a:rPr lang="en-GB" sz="1800" dirty="0">
                <a:latin typeface="+mn-lt"/>
                <a:ea typeface="Batang"/>
                <a:cs typeface="Batang"/>
                <a:sym typeface="Batang"/>
              </a:rPr>
              <a:t> </a:t>
            </a:r>
            <a:r>
              <a:rPr lang="en-GB" sz="1800" dirty="0" err="1">
                <a:latin typeface="+mn-lt"/>
                <a:ea typeface="Batang"/>
                <a:cs typeface="Batang"/>
                <a:sym typeface="Batang"/>
              </a:rPr>
              <a:t>mai</a:t>
            </a:r>
            <a:r>
              <a:rPr lang="en-GB" sz="1800" dirty="0">
                <a:latin typeface="+mn-lt"/>
                <a:ea typeface="Batang"/>
                <a:cs typeface="Batang"/>
                <a:sym typeface="Batang"/>
              </a:rPr>
              <a:t> </a:t>
            </a:r>
            <a:r>
              <a:rPr lang="en-GB" sz="1800" dirty="0" err="1">
                <a:latin typeface="+mn-lt"/>
                <a:ea typeface="Batang"/>
                <a:cs typeface="Batang"/>
                <a:sym typeface="Batang"/>
              </a:rPr>
              <a:t>ridicat</a:t>
            </a:r>
            <a:r>
              <a:rPr lang="en-GB" sz="1800" dirty="0">
                <a:latin typeface="+mn-lt"/>
                <a:ea typeface="Batang"/>
                <a:cs typeface="Batang"/>
                <a:sym typeface="Batang"/>
              </a:rPr>
              <a:t> </a:t>
            </a:r>
            <a:r>
              <a:rPr lang="en-GB" sz="1800" dirty="0" err="1">
                <a:latin typeface="+mn-lt"/>
                <a:ea typeface="Batang"/>
                <a:cs typeface="Batang"/>
                <a:sym typeface="Batang"/>
              </a:rPr>
              <a:t>nivel</a:t>
            </a:r>
            <a:r>
              <a:rPr lang="en-GB" sz="1800" dirty="0">
                <a:latin typeface="+mn-lt"/>
                <a:ea typeface="Batang"/>
                <a:cs typeface="Batang"/>
                <a:sym typeface="Batang"/>
              </a:rPr>
              <a:t> de </a:t>
            </a:r>
            <a:r>
              <a:rPr lang="en-GB" sz="1800" dirty="0" err="1">
                <a:latin typeface="+mn-lt"/>
                <a:ea typeface="Batang"/>
                <a:cs typeface="Batang"/>
                <a:sym typeface="Batang"/>
              </a:rPr>
              <a:t>activitate</a:t>
            </a:r>
            <a:r>
              <a:rPr lang="en-GB" sz="1800" dirty="0">
                <a:latin typeface="+mn-lt"/>
                <a:ea typeface="Batang"/>
                <a:cs typeface="Batang"/>
                <a:sym typeface="Batang"/>
              </a:rPr>
              <a:t> </a:t>
            </a:r>
            <a:r>
              <a:rPr lang="en-GB" sz="1800" dirty="0" err="1">
                <a:latin typeface="+mn-lt"/>
                <a:ea typeface="Batang"/>
                <a:cs typeface="Batang"/>
                <a:sym typeface="Batang"/>
              </a:rPr>
              <a:t>fizică</a:t>
            </a:r>
            <a:r>
              <a:rPr lang="en-GB" sz="1800" dirty="0">
                <a:latin typeface="+mn-lt"/>
                <a:ea typeface="Batang"/>
                <a:cs typeface="Batang"/>
                <a:sym typeface="Batang"/>
              </a:rPr>
              <a:t> </a:t>
            </a:r>
            <a:r>
              <a:rPr lang="en-GB" sz="1800" dirty="0" err="1">
                <a:latin typeface="+mn-lt"/>
                <a:ea typeface="Batang"/>
                <a:cs typeface="Batang"/>
                <a:sym typeface="Batang"/>
              </a:rPr>
              <a:t>suficientă</a:t>
            </a:r>
            <a:r>
              <a:rPr lang="en-GB" sz="1800" dirty="0">
                <a:latin typeface="+mn-lt"/>
                <a:ea typeface="Batang"/>
                <a:cs typeface="Batang"/>
                <a:sym typeface="Batang"/>
              </a:rPr>
              <a:t> </a:t>
            </a:r>
            <a:r>
              <a:rPr lang="en-GB" sz="1800" dirty="0" err="1">
                <a:latin typeface="+mn-lt"/>
                <a:ea typeface="Batang"/>
                <a:cs typeface="Batang"/>
                <a:sym typeface="Batang"/>
              </a:rPr>
              <a:t>monitorizat</a:t>
            </a:r>
            <a:r>
              <a:rPr lang="en-GB" sz="1800" dirty="0">
                <a:latin typeface="+mn-lt"/>
                <a:ea typeface="Batang"/>
                <a:cs typeface="Batang"/>
                <a:sym typeface="Batang"/>
              </a:rPr>
              <a:t> la </a:t>
            </a:r>
            <a:r>
              <a:rPr lang="en-GB" sz="1800" dirty="0" err="1">
                <a:latin typeface="+mn-lt"/>
                <a:ea typeface="Batang"/>
                <a:cs typeface="Batang"/>
                <a:sym typeface="Batang"/>
              </a:rPr>
              <a:t>adulți</a:t>
            </a:r>
            <a:r>
              <a:rPr lang="en-GB" sz="1800" dirty="0">
                <a:latin typeface="+mn-lt"/>
                <a:ea typeface="Batang"/>
                <a:cs typeface="Batang"/>
                <a:sym typeface="Batang"/>
              </a:rPr>
              <a:t> </a:t>
            </a:r>
            <a:r>
              <a:rPr lang="en-GB" sz="1800" dirty="0" err="1">
                <a:latin typeface="+mn-lt"/>
                <a:ea typeface="Batang"/>
                <a:cs typeface="Batang"/>
                <a:sym typeface="Batang"/>
              </a:rPr>
              <a:t>este</a:t>
            </a:r>
            <a:r>
              <a:rPr lang="en-GB" sz="1800" dirty="0">
                <a:latin typeface="+mn-lt"/>
                <a:ea typeface="Batang"/>
                <a:cs typeface="Batang"/>
                <a:sym typeface="Batang"/>
              </a:rPr>
              <a:t> </a:t>
            </a:r>
            <a:r>
              <a:rPr lang="en-GB" sz="1800" dirty="0" err="1">
                <a:latin typeface="+mn-lt"/>
                <a:ea typeface="Batang"/>
                <a:cs typeface="Batang"/>
                <a:sym typeface="Batang"/>
              </a:rPr>
              <a:t>înregistrat</a:t>
            </a:r>
            <a:r>
              <a:rPr lang="en-GB" sz="1800" dirty="0">
                <a:latin typeface="+mn-lt"/>
                <a:ea typeface="Batang"/>
                <a:cs typeface="Batang"/>
                <a:sym typeface="Batang"/>
              </a:rPr>
              <a:t> </a:t>
            </a:r>
            <a:r>
              <a:rPr lang="en-GB" sz="1800" dirty="0" err="1">
                <a:latin typeface="+mn-lt"/>
                <a:ea typeface="Batang"/>
                <a:cs typeface="Batang"/>
                <a:sym typeface="Batang"/>
              </a:rPr>
              <a:t>în</a:t>
            </a:r>
            <a:r>
              <a:rPr lang="en-GB" sz="1800" dirty="0">
                <a:latin typeface="+mn-lt"/>
                <a:ea typeface="Batang"/>
                <a:cs typeface="Batang"/>
                <a:sym typeface="Batang"/>
              </a:rPr>
              <a:t> </a:t>
            </a:r>
            <a:r>
              <a:rPr lang="en-GB" sz="1800" dirty="0" err="1">
                <a:latin typeface="+mn-lt"/>
                <a:ea typeface="Batang"/>
                <a:cs typeface="Batang"/>
                <a:sym typeface="Batang"/>
              </a:rPr>
              <a:t>Spania</a:t>
            </a:r>
            <a:r>
              <a:rPr lang="en-GB" sz="1800" dirty="0">
                <a:latin typeface="+mn-lt"/>
                <a:ea typeface="Batang"/>
                <a:cs typeface="Batang"/>
                <a:sym typeface="Batang"/>
              </a:rPr>
              <a:t>, cu 66% </a:t>
            </a:r>
            <a:r>
              <a:rPr lang="en-GB" sz="1800" dirty="0" err="1">
                <a:latin typeface="+mn-lt"/>
                <a:ea typeface="Batang"/>
                <a:cs typeface="Batang"/>
                <a:sym typeface="Batang"/>
              </a:rPr>
              <a:t>pentru</a:t>
            </a:r>
            <a:r>
              <a:rPr lang="en-GB" sz="1800" dirty="0">
                <a:latin typeface="+mn-lt"/>
                <a:ea typeface="Batang"/>
                <a:cs typeface="Batang"/>
                <a:sym typeface="Batang"/>
              </a:rPr>
              <a:t> </a:t>
            </a:r>
            <a:r>
              <a:rPr lang="en-GB" sz="1800" dirty="0" err="1">
                <a:latin typeface="+mn-lt"/>
                <a:ea typeface="Batang"/>
                <a:cs typeface="Batang"/>
                <a:sym typeface="Batang"/>
              </a:rPr>
              <a:t>adulții</a:t>
            </a:r>
            <a:r>
              <a:rPr lang="en-GB" sz="1800" dirty="0">
                <a:latin typeface="+mn-lt"/>
                <a:ea typeface="Batang"/>
                <a:cs typeface="Batang"/>
                <a:sym typeface="Batang"/>
              </a:rPr>
              <a:t> cu </a:t>
            </a:r>
            <a:r>
              <a:rPr lang="en-GB" sz="1800" dirty="0" err="1">
                <a:latin typeface="+mn-lt"/>
                <a:ea typeface="Batang"/>
                <a:cs typeface="Batang"/>
                <a:sym typeface="Batang"/>
              </a:rPr>
              <a:t>vârste</a:t>
            </a:r>
            <a:r>
              <a:rPr lang="en-GB" sz="1800" dirty="0">
                <a:latin typeface="+mn-lt"/>
                <a:ea typeface="Batang"/>
                <a:cs typeface="Batang"/>
                <a:sym typeface="Batang"/>
              </a:rPr>
              <a:t> </a:t>
            </a:r>
            <a:r>
              <a:rPr lang="en-GB" sz="1800" dirty="0" err="1">
                <a:latin typeface="+mn-lt"/>
                <a:ea typeface="Batang"/>
                <a:cs typeface="Batang"/>
                <a:sym typeface="Batang"/>
              </a:rPr>
              <a:t>cuprinse</a:t>
            </a:r>
            <a:r>
              <a:rPr lang="en-GB" sz="1800" dirty="0">
                <a:latin typeface="+mn-lt"/>
                <a:ea typeface="Batang"/>
                <a:cs typeface="Batang"/>
                <a:sym typeface="Batang"/>
              </a:rPr>
              <a:t> </a:t>
            </a:r>
            <a:r>
              <a:rPr lang="en-GB" sz="1800" dirty="0" err="1">
                <a:latin typeface="+mn-lt"/>
                <a:ea typeface="Batang"/>
                <a:cs typeface="Batang"/>
                <a:sym typeface="Batang"/>
              </a:rPr>
              <a:t>între</a:t>
            </a:r>
            <a:r>
              <a:rPr lang="en-GB" sz="1800" dirty="0">
                <a:latin typeface="+mn-lt"/>
                <a:ea typeface="Batang"/>
                <a:cs typeface="Batang"/>
                <a:sym typeface="Batang"/>
              </a:rPr>
              <a:t> 18-69 de </a:t>
            </a:r>
            <a:r>
              <a:rPr lang="en-GB" sz="1800" dirty="0" err="1">
                <a:latin typeface="+mn-lt"/>
                <a:ea typeface="Batang"/>
                <a:cs typeface="Batang"/>
                <a:sym typeface="Batang"/>
              </a:rPr>
              <a:t>ani</a:t>
            </a:r>
            <a:r>
              <a:rPr lang="en-GB" sz="1800" dirty="0">
                <a:latin typeface="+mn-lt"/>
                <a:ea typeface="Batang"/>
                <a:cs typeface="Batang"/>
                <a:sym typeface="Batang"/>
              </a:rPr>
              <a:t> </a:t>
            </a:r>
            <a:r>
              <a:rPr lang="en-GB" sz="1800" dirty="0" err="1">
                <a:latin typeface="+mn-lt"/>
                <a:ea typeface="Batang"/>
                <a:cs typeface="Batang"/>
                <a:sym typeface="Batang"/>
              </a:rPr>
              <a:t>și</a:t>
            </a:r>
            <a:r>
              <a:rPr lang="en-GB" sz="1800" dirty="0">
                <a:latin typeface="+mn-lt"/>
                <a:ea typeface="Batang"/>
                <a:cs typeface="Batang"/>
                <a:sym typeface="Batang"/>
              </a:rPr>
              <a:t> cu 68% </a:t>
            </a:r>
            <a:r>
              <a:rPr lang="en-GB" sz="1800" dirty="0" err="1">
                <a:latin typeface="+mn-lt"/>
                <a:ea typeface="Batang"/>
                <a:cs typeface="Batang"/>
                <a:sym typeface="Batang"/>
              </a:rPr>
              <a:t>pentru</a:t>
            </a:r>
            <a:r>
              <a:rPr lang="en-GB" sz="1800" dirty="0">
                <a:latin typeface="+mn-lt"/>
                <a:ea typeface="Batang"/>
                <a:cs typeface="Batang"/>
                <a:sym typeface="Batang"/>
              </a:rPr>
              <a:t> </a:t>
            </a:r>
            <a:r>
              <a:rPr lang="en-GB" sz="1800" dirty="0" err="1">
                <a:latin typeface="+mn-lt"/>
                <a:ea typeface="Batang"/>
                <a:cs typeface="Batang"/>
                <a:sym typeface="Batang"/>
              </a:rPr>
              <a:t>adulții</a:t>
            </a:r>
            <a:r>
              <a:rPr lang="en-GB" sz="1800" dirty="0">
                <a:latin typeface="+mn-lt"/>
                <a:ea typeface="Batang"/>
                <a:cs typeface="Batang"/>
                <a:sym typeface="Batang"/>
              </a:rPr>
              <a:t> </a:t>
            </a:r>
            <a:r>
              <a:rPr lang="en-GB" sz="1800" dirty="0" err="1">
                <a:latin typeface="+mn-lt"/>
                <a:ea typeface="Batang"/>
                <a:cs typeface="Batang"/>
                <a:sym typeface="Batang"/>
              </a:rPr>
              <a:t>în</a:t>
            </a:r>
            <a:r>
              <a:rPr lang="en-GB" sz="1800" dirty="0">
                <a:latin typeface="+mn-lt"/>
                <a:ea typeface="Batang"/>
                <a:cs typeface="Batang"/>
                <a:sym typeface="Batang"/>
              </a:rPr>
              <a:t> </a:t>
            </a:r>
            <a:r>
              <a:rPr lang="en-GB" sz="1800" dirty="0" err="1">
                <a:latin typeface="+mn-lt"/>
                <a:ea typeface="Batang"/>
                <a:cs typeface="Batang"/>
                <a:sym typeface="Batang"/>
              </a:rPr>
              <a:t>vârstă</a:t>
            </a:r>
            <a:r>
              <a:rPr lang="en-GB" sz="1800" dirty="0">
                <a:latin typeface="+mn-lt"/>
                <a:ea typeface="Batang"/>
                <a:cs typeface="Batang"/>
                <a:sym typeface="Batang"/>
              </a:rPr>
              <a:t> de 60-69 de </a:t>
            </a:r>
            <a:r>
              <a:rPr lang="en-GB" sz="1800" dirty="0" err="1">
                <a:latin typeface="+mn-lt"/>
                <a:ea typeface="Batang"/>
                <a:cs typeface="Batang"/>
                <a:sym typeface="Batang"/>
              </a:rPr>
              <a:t>ani</a:t>
            </a:r>
            <a:r>
              <a:rPr lang="en-GB" sz="1800" dirty="0">
                <a:latin typeface="+mn-lt"/>
                <a:ea typeface="Batang"/>
                <a:cs typeface="Batang"/>
                <a:sym typeface="Batang"/>
              </a:rPr>
              <a:t> (a se </a:t>
            </a:r>
            <a:r>
              <a:rPr lang="en-GB" sz="1800" dirty="0" err="1">
                <a:latin typeface="+mn-lt"/>
                <a:ea typeface="Batang"/>
                <a:cs typeface="Batang"/>
                <a:sym typeface="Batang"/>
              </a:rPr>
              <a:t>vedea</a:t>
            </a:r>
            <a:r>
              <a:rPr lang="en-GB" sz="1800" dirty="0">
                <a:latin typeface="+mn-lt"/>
                <a:ea typeface="Batang"/>
                <a:cs typeface="Batang"/>
                <a:sym typeface="Batang"/>
              </a:rPr>
              <a:t> </a:t>
            </a:r>
            <a:r>
              <a:rPr lang="en-GB" sz="1800" dirty="0" err="1">
                <a:latin typeface="+mn-lt"/>
                <a:ea typeface="Batang"/>
                <a:cs typeface="Batang"/>
                <a:sym typeface="Batang"/>
              </a:rPr>
              <a:t>figura</a:t>
            </a:r>
            <a:r>
              <a:rPr lang="en-GB" sz="1800" dirty="0">
                <a:latin typeface="+mn-lt"/>
                <a:ea typeface="Batang"/>
                <a:cs typeface="Batang"/>
                <a:sym typeface="Batang"/>
              </a:rPr>
              <a:t> 2.1), similar cu </a:t>
            </a:r>
            <a:r>
              <a:rPr lang="en-GB" sz="1800" dirty="0" err="1">
                <a:latin typeface="+mn-lt"/>
                <a:ea typeface="Batang"/>
                <a:cs typeface="Batang"/>
                <a:sym typeface="Batang"/>
              </a:rPr>
              <a:t>Suedia</a:t>
            </a:r>
            <a:r>
              <a:rPr lang="en-GB" sz="1800" dirty="0">
                <a:latin typeface="+mn-lt"/>
                <a:ea typeface="Batang"/>
                <a:cs typeface="Batang"/>
                <a:sym typeface="Batang"/>
              </a:rPr>
              <a:t> 67% </a:t>
            </a:r>
            <a:r>
              <a:rPr lang="en-GB" sz="1800" dirty="0" err="1">
                <a:latin typeface="+mn-lt"/>
                <a:ea typeface="Batang"/>
                <a:cs typeface="Batang"/>
                <a:sym typeface="Batang"/>
              </a:rPr>
              <a:t>pentru</a:t>
            </a:r>
            <a:r>
              <a:rPr lang="en-GB" sz="1800" dirty="0">
                <a:latin typeface="+mn-lt"/>
                <a:ea typeface="Batang"/>
                <a:cs typeface="Batang"/>
                <a:sym typeface="Batang"/>
              </a:rPr>
              <a:t> </a:t>
            </a:r>
            <a:r>
              <a:rPr lang="en-GB" sz="1800" dirty="0" err="1">
                <a:latin typeface="+mn-lt"/>
                <a:ea typeface="Batang"/>
                <a:cs typeface="Batang"/>
                <a:sym typeface="Batang"/>
              </a:rPr>
              <a:t>adulți</a:t>
            </a:r>
            <a:r>
              <a:rPr lang="en-GB" sz="1800" dirty="0">
                <a:latin typeface="+mn-lt"/>
                <a:ea typeface="Batang"/>
                <a:cs typeface="Batang"/>
                <a:sym typeface="Batang"/>
              </a:rPr>
              <a:t> </a:t>
            </a:r>
            <a:r>
              <a:rPr lang="en-GB" sz="1800" dirty="0" err="1">
                <a:latin typeface="+mn-lt"/>
                <a:ea typeface="Batang"/>
                <a:cs typeface="Batang"/>
                <a:sym typeface="Batang"/>
              </a:rPr>
              <a:t>și</a:t>
            </a:r>
            <a:r>
              <a:rPr lang="en-GB" sz="1800" dirty="0">
                <a:latin typeface="+mn-lt"/>
                <a:ea typeface="Batang"/>
                <a:cs typeface="Batang"/>
                <a:sym typeface="Batang"/>
              </a:rPr>
              <a:t> 55% </a:t>
            </a:r>
            <a:r>
              <a:rPr lang="en-GB" sz="1800" dirty="0" err="1">
                <a:latin typeface="+mn-lt"/>
                <a:ea typeface="Batang"/>
                <a:cs typeface="Batang"/>
                <a:sym typeface="Batang"/>
              </a:rPr>
              <a:t>pentru</a:t>
            </a:r>
            <a:r>
              <a:rPr lang="en-GB" sz="1800" dirty="0">
                <a:latin typeface="+mn-lt"/>
                <a:ea typeface="Batang"/>
                <a:cs typeface="Batang"/>
                <a:sym typeface="Batang"/>
              </a:rPr>
              <a:t> </a:t>
            </a:r>
            <a:r>
              <a:rPr lang="en-GB" sz="1800" dirty="0" err="1">
                <a:latin typeface="+mn-lt"/>
                <a:ea typeface="Batang"/>
                <a:cs typeface="Batang"/>
                <a:sym typeface="Batang"/>
              </a:rPr>
              <a:t>adulții</a:t>
            </a:r>
            <a:r>
              <a:rPr lang="en-GB" sz="1800" dirty="0">
                <a:latin typeface="+mn-lt"/>
                <a:ea typeface="Batang"/>
                <a:cs typeface="Batang"/>
                <a:sym typeface="Batang"/>
              </a:rPr>
              <a:t> </a:t>
            </a:r>
            <a:r>
              <a:rPr lang="en-GB" sz="1800" dirty="0" err="1">
                <a:latin typeface="+mn-lt"/>
                <a:ea typeface="Batang"/>
                <a:cs typeface="Batang"/>
                <a:sym typeface="Batang"/>
              </a:rPr>
              <a:t>în</a:t>
            </a:r>
            <a:r>
              <a:rPr lang="en-GB" sz="1800" dirty="0">
                <a:latin typeface="+mn-lt"/>
                <a:ea typeface="Batang"/>
                <a:cs typeface="Batang"/>
                <a:sym typeface="Batang"/>
              </a:rPr>
              <a:t> </a:t>
            </a:r>
            <a:r>
              <a:rPr lang="en-GB" sz="1800" dirty="0" err="1">
                <a:latin typeface="+mn-lt"/>
                <a:ea typeface="Batang"/>
                <a:cs typeface="Batang"/>
                <a:sym typeface="Batang"/>
              </a:rPr>
              <a:t>vârstă</a:t>
            </a:r>
            <a:r>
              <a:rPr lang="en-GB" sz="1800" dirty="0">
                <a:latin typeface="+mn-lt"/>
                <a:ea typeface="Batang"/>
                <a:cs typeface="Batang"/>
                <a:sym typeface="Batang"/>
              </a:rPr>
              <a:t> din </a:t>
            </a:r>
            <a:r>
              <a:rPr lang="en-GB" sz="1800" dirty="0" err="1">
                <a:latin typeface="+mn-lt"/>
                <a:ea typeface="Batang"/>
                <a:cs typeface="Batang"/>
                <a:sym typeface="Batang"/>
              </a:rPr>
              <a:t>Suedia</a:t>
            </a:r>
            <a:r>
              <a:rPr lang="en-GB" sz="1800" dirty="0">
                <a:latin typeface="+mn-lt"/>
                <a:ea typeface="Batang"/>
                <a:cs typeface="Batang"/>
                <a:sym typeface="Batang"/>
              </a:rPr>
              <a:t>. * </a:t>
            </a:r>
            <a:r>
              <a:rPr lang="en-GB" sz="1800" dirty="0" err="1">
                <a:latin typeface="+mn-lt"/>
                <a:ea typeface="Batang"/>
                <a:cs typeface="Batang"/>
                <a:sym typeface="Batang"/>
              </a:rPr>
              <a:t>Situație</a:t>
            </a:r>
            <a:r>
              <a:rPr lang="en-GB" sz="1800" dirty="0">
                <a:latin typeface="+mn-lt"/>
                <a:ea typeface="Batang"/>
                <a:cs typeface="Batang"/>
                <a:sym typeface="Batang"/>
              </a:rPr>
              <a:t> </a:t>
            </a:r>
            <a:r>
              <a:rPr lang="en-GB" sz="1800" dirty="0" err="1">
                <a:latin typeface="+mn-lt"/>
                <a:ea typeface="Batang"/>
                <a:cs typeface="Batang"/>
                <a:sym typeface="Batang"/>
              </a:rPr>
              <a:t>similară</a:t>
            </a:r>
            <a:r>
              <a:rPr lang="en-GB" sz="1800" dirty="0">
                <a:latin typeface="+mn-lt"/>
                <a:ea typeface="Batang"/>
                <a:cs typeface="Batang"/>
                <a:sym typeface="Batang"/>
              </a:rPr>
              <a:t> </a:t>
            </a:r>
            <a:r>
              <a:rPr lang="en-GB" sz="1800" dirty="0" err="1">
                <a:latin typeface="+mn-lt"/>
                <a:ea typeface="Batang"/>
                <a:cs typeface="Batang"/>
                <a:sym typeface="Batang"/>
              </a:rPr>
              <a:t>întâlnită</a:t>
            </a:r>
            <a:r>
              <a:rPr lang="en-GB" sz="1800" dirty="0">
                <a:latin typeface="+mn-lt"/>
                <a:ea typeface="Batang"/>
                <a:cs typeface="Batang"/>
                <a:sym typeface="Batang"/>
              </a:rPr>
              <a:t> la </a:t>
            </a:r>
            <a:r>
              <a:rPr lang="en-GB" sz="1800" dirty="0" err="1">
                <a:latin typeface="+mn-lt"/>
                <a:ea typeface="Batang"/>
                <a:cs typeface="Batang"/>
                <a:sym typeface="Batang"/>
              </a:rPr>
              <a:t>nivel</a:t>
            </a:r>
            <a:r>
              <a:rPr lang="en-GB" sz="1800" dirty="0">
                <a:latin typeface="+mn-lt"/>
                <a:ea typeface="Batang"/>
                <a:cs typeface="Batang"/>
                <a:sym typeface="Batang"/>
              </a:rPr>
              <a:t> </a:t>
            </a:r>
            <a:r>
              <a:rPr lang="en-GB" sz="1800" dirty="0" err="1">
                <a:latin typeface="+mn-lt"/>
                <a:ea typeface="Batang"/>
                <a:cs typeface="Batang"/>
                <a:sym typeface="Batang"/>
              </a:rPr>
              <a:t>mondial</a:t>
            </a:r>
            <a:r>
              <a:rPr lang="en-GB" sz="1800" dirty="0">
                <a:latin typeface="+mn-lt"/>
                <a:ea typeface="Batang"/>
                <a:cs typeface="Batang"/>
                <a:sym typeface="Batang"/>
              </a:rPr>
              <a:t> - 27,5% </a:t>
            </a:r>
            <a:r>
              <a:rPr lang="en-GB" sz="1800" dirty="0" err="1">
                <a:latin typeface="+mn-lt"/>
                <a:ea typeface="Batang"/>
                <a:cs typeface="Batang"/>
                <a:sym typeface="Batang"/>
              </a:rPr>
              <a:t>dintre</a:t>
            </a:r>
            <a:r>
              <a:rPr lang="en-GB" sz="1800" dirty="0">
                <a:latin typeface="+mn-lt"/>
                <a:ea typeface="Batang"/>
                <a:cs typeface="Batang"/>
                <a:sym typeface="Batang"/>
              </a:rPr>
              <a:t> </a:t>
            </a:r>
            <a:r>
              <a:rPr lang="en-GB" sz="1800" dirty="0" err="1">
                <a:latin typeface="+mn-lt"/>
                <a:ea typeface="Batang"/>
                <a:cs typeface="Batang"/>
                <a:sym typeface="Batang"/>
              </a:rPr>
              <a:t>adulții</a:t>
            </a:r>
            <a:r>
              <a:rPr lang="en-GB" sz="1800" dirty="0">
                <a:latin typeface="+mn-lt"/>
                <a:ea typeface="Batang"/>
                <a:cs typeface="Batang"/>
                <a:sym typeface="Batang"/>
              </a:rPr>
              <a:t> </a:t>
            </a:r>
            <a:r>
              <a:rPr lang="en-GB" sz="1800" dirty="0" err="1">
                <a:latin typeface="+mn-lt"/>
                <a:ea typeface="Batang"/>
                <a:cs typeface="Batang"/>
                <a:sym typeface="Batang"/>
              </a:rPr>
              <a:t>americani</a:t>
            </a:r>
            <a:r>
              <a:rPr lang="en-GB" sz="1800" dirty="0">
                <a:latin typeface="+mn-lt"/>
                <a:ea typeface="Batang"/>
                <a:cs typeface="Batang"/>
                <a:sym typeface="Batang"/>
              </a:rPr>
              <a:t> de 50 de </a:t>
            </a:r>
            <a:r>
              <a:rPr lang="en-GB" sz="1800" dirty="0" err="1">
                <a:latin typeface="+mn-lt"/>
                <a:ea typeface="Batang"/>
                <a:cs typeface="Batang"/>
                <a:sym typeface="Batang"/>
              </a:rPr>
              <a:t>ani</a:t>
            </a:r>
            <a:r>
              <a:rPr lang="en-GB" sz="1800" dirty="0">
                <a:latin typeface="+mn-lt"/>
                <a:ea typeface="Batang"/>
                <a:cs typeface="Batang"/>
                <a:sym typeface="Batang"/>
              </a:rPr>
              <a:t> </a:t>
            </a:r>
            <a:r>
              <a:rPr lang="en-GB" sz="1800" dirty="0" err="1">
                <a:latin typeface="+mn-lt"/>
                <a:ea typeface="Batang"/>
                <a:cs typeface="Batang"/>
                <a:sym typeface="Batang"/>
              </a:rPr>
              <a:t>și</a:t>
            </a:r>
            <a:r>
              <a:rPr lang="en-GB" sz="1800" dirty="0">
                <a:latin typeface="+mn-lt"/>
                <a:ea typeface="Batang"/>
                <a:cs typeface="Batang"/>
                <a:sym typeface="Batang"/>
              </a:rPr>
              <a:t> </a:t>
            </a:r>
            <a:r>
              <a:rPr lang="en-GB" sz="1800" dirty="0" err="1">
                <a:latin typeface="+mn-lt"/>
                <a:ea typeface="Batang"/>
                <a:cs typeface="Batang"/>
                <a:sym typeface="Batang"/>
              </a:rPr>
              <a:t>peste</a:t>
            </a:r>
            <a:r>
              <a:rPr lang="en-GB" sz="1800" dirty="0">
                <a:latin typeface="+mn-lt"/>
                <a:ea typeface="Batang"/>
                <a:cs typeface="Batang"/>
                <a:sym typeface="Batang"/>
              </a:rPr>
              <a:t> (</a:t>
            </a:r>
            <a:r>
              <a:rPr lang="en-GB" sz="1800" dirty="0" err="1">
                <a:latin typeface="+mn-lt"/>
                <a:ea typeface="Batang"/>
                <a:cs typeface="Batang"/>
                <a:sym typeface="Batang"/>
              </a:rPr>
              <a:t>aproximativ</a:t>
            </a:r>
            <a:r>
              <a:rPr lang="en-GB" sz="1800" dirty="0">
                <a:latin typeface="+mn-lt"/>
                <a:ea typeface="Batang"/>
                <a:cs typeface="Batang"/>
                <a:sym typeface="Batang"/>
              </a:rPr>
              <a:t> 31 de </a:t>
            </a:r>
            <a:r>
              <a:rPr lang="en-GB" sz="1800" dirty="0" err="1">
                <a:latin typeface="+mn-lt"/>
                <a:ea typeface="Batang"/>
                <a:cs typeface="Batang"/>
                <a:sym typeface="Batang"/>
              </a:rPr>
              <a:t>milioane</a:t>
            </a:r>
            <a:r>
              <a:rPr lang="en-GB" sz="1800" dirty="0">
                <a:latin typeface="+mn-lt"/>
                <a:ea typeface="Batang"/>
                <a:cs typeface="Batang"/>
                <a:sym typeface="Batang"/>
              </a:rPr>
              <a:t> de </a:t>
            </a:r>
            <a:r>
              <a:rPr lang="en-GB" sz="1800" dirty="0" err="1">
                <a:latin typeface="+mn-lt"/>
                <a:ea typeface="Batang"/>
                <a:cs typeface="Batang"/>
                <a:sym typeface="Batang"/>
              </a:rPr>
              <a:t>persoane</a:t>
            </a:r>
            <a:r>
              <a:rPr lang="en-GB" sz="1800" dirty="0">
                <a:latin typeface="+mn-lt"/>
                <a:ea typeface="Batang"/>
                <a:cs typeface="Batang"/>
                <a:sym typeface="Batang"/>
              </a:rPr>
              <a:t>) s-au </a:t>
            </a:r>
            <a:r>
              <a:rPr lang="en-GB" sz="1800" dirty="0" err="1">
                <a:latin typeface="+mn-lt"/>
                <a:ea typeface="Batang"/>
                <a:cs typeface="Batang"/>
                <a:sym typeface="Batang"/>
              </a:rPr>
              <a:t>declarat</a:t>
            </a:r>
            <a:r>
              <a:rPr lang="en-GB" sz="1800" dirty="0">
                <a:latin typeface="+mn-lt"/>
                <a:ea typeface="Batang"/>
                <a:cs typeface="Batang"/>
                <a:sym typeface="Batang"/>
              </a:rPr>
              <a:t> </a:t>
            </a:r>
            <a:r>
              <a:rPr lang="en-GB" sz="1800" dirty="0" err="1">
                <a:latin typeface="+mn-lt"/>
                <a:ea typeface="Batang"/>
                <a:cs typeface="Batang"/>
                <a:sym typeface="Batang"/>
              </a:rPr>
              <a:t>inactivi</a:t>
            </a:r>
            <a:r>
              <a:rPr lang="en-GB" sz="1800" dirty="0">
                <a:latin typeface="+mn-lt"/>
                <a:ea typeface="Batang"/>
                <a:cs typeface="Batang"/>
                <a:sym typeface="Batang"/>
              </a:rPr>
              <a:t> </a:t>
            </a:r>
            <a:br>
              <a:rPr lang="en-GB" sz="3200" dirty="0">
                <a:latin typeface="+mn-lt"/>
              </a:rPr>
            </a:br>
            <a:endParaRPr sz="3200" dirty="0">
              <a:latin typeface="+mn-lt"/>
            </a:endParaRPr>
          </a:p>
        </p:txBody>
      </p:sp>
      <p:sp>
        <p:nvSpPr>
          <p:cNvPr id="221" name="Google Shape;221;p5"/>
          <p:cNvSpPr txBox="1">
            <a:spLocks noGrp="1"/>
          </p:cNvSpPr>
          <p:nvPr>
            <p:ph type="body" idx="1"/>
          </p:nvPr>
        </p:nvSpPr>
        <p:spPr>
          <a:xfrm>
            <a:off x="5896253" y="605742"/>
            <a:ext cx="5433134" cy="5520741"/>
          </a:xfrm>
          <a:prstGeom prst="rect">
            <a:avLst/>
          </a:prstGeom>
          <a:noFill/>
          <a:ln>
            <a:noFill/>
          </a:ln>
        </p:spPr>
        <p:txBody>
          <a:bodyPr spcFirstLastPara="1" wrap="square" lIns="91425" tIns="45700" rIns="91425" bIns="45700" anchor="t" anchorCtr="0">
            <a:noAutofit/>
          </a:bodyPr>
          <a:lstStyle/>
          <a:p>
            <a:pPr marL="228600" lvl="0" indent="-114300" algn="ctr" rtl="0">
              <a:lnSpc>
                <a:spcPct val="90000"/>
              </a:lnSpc>
              <a:spcBef>
                <a:spcPts val="0"/>
              </a:spcBef>
              <a:spcAft>
                <a:spcPts val="0"/>
              </a:spcAft>
              <a:buClr>
                <a:schemeClr val="dk1"/>
              </a:buClr>
              <a:buSzPts val="1800"/>
              <a:buNone/>
            </a:pPr>
            <a:endParaRPr sz="1800" i="1" dirty="0">
              <a:solidFill>
                <a:srgbClr val="074F6A"/>
              </a:solidFill>
              <a:highlight>
                <a:srgbClr val="FFFFFF"/>
              </a:highlight>
              <a:latin typeface="+mn-lt"/>
              <a:ea typeface="Batang"/>
              <a:cs typeface="Batang"/>
              <a:sym typeface="Batang"/>
            </a:endParaRPr>
          </a:p>
          <a:p>
            <a:pPr marL="457200" lvl="0" indent="-228600" algn="ctr" rtl="0">
              <a:lnSpc>
                <a:spcPct val="107000"/>
              </a:lnSpc>
              <a:spcBef>
                <a:spcPts val="1000"/>
              </a:spcBef>
              <a:spcAft>
                <a:spcPts val="0"/>
              </a:spcAft>
              <a:buClr>
                <a:srgbClr val="074F6A"/>
              </a:buClr>
              <a:buSzPts val="1800"/>
              <a:buChar char="•"/>
            </a:pPr>
            <a:r>
              <a:rPr lang="en-GB" sz="1800" i="1" dirty="0">
                <a:solidFill>
                  <a:srgbClr val="074F6A"/>
                </a:solidFill>
                <a:latin typeface="+mn-lt"/>
                <a:ea typeface="Batang"/>
                <a:cs typeface="Batang"/>
                <a:sym typeface="Batang"/>
              </a:rPr>
              <a:t>Fig 2.2 Rata </a:t>
            </a:r>
            <a:r>
              <a:rPr lang="en-GB" sz="1800" i="1" dirty="0" err="1">
                <a:solidFill>
                  <a:srgbClr val="074F6A"/>
                </a:solidFill>
                <a:latin typeface="+mn-lt"/>
                <a:ea typeface="Batang"/>
                <a:cs typeface="Batang"/>
                <a:sym typeface="Batang"/>
              </a:rPr>
              <a:t>populației</a:t>
            </a:r>
            <a:r>
              <a:rPr lang="en-GB" sz="1800" i="1" dirty="0">
                <a:solidFill>
                  <a:srgbClr val="074F6A"/>
                </a:solidFill>
                <a:latin typeface="+mn-lt"/>
                <a:ea typeface="Batang"/>
                <a:cs typeface="Batang"/>
                <a:sym typeface="Batang"/>
              </a:rPr>
              <a:t> care nu face </a:t>
            </a:r>
            <a:r>
              <a:rPr lang="en-GB" sz="1800" i="1" dirty="0" err="1">
                <a:solidFill>
                  <a:srgbClr val="074F6A"/>
                </a:solidFill>
                <a:latin typeface="+mn-lt"/>
                <a:ea typeface="Batang"/>
                <a:cs typeface="Batang"/>
                <a:sym typeface="Batang"/>
              </a:rPr>
              <a:t>niciodată</a:t>
            </a:r>
            <a:r>
              <a:rPr lang="en-GB" sz="1800" i="1" dirty="0">
                <a:solidFill>
                  <a:srgbClr val="074F6A"/>
                </a:solidFill>
                <a:latin typeface="+mn-lt"/>
                <a:ea typeface="Batang"/>
                <a:cs typeface="Batang"/>
                <a:sym typeface="Batang"/>
              </a:rPr>
              <a:t> </a:t>
            </a:r>
            <a:r>
              <a:rPr lang="en-GB" sz="1800" i="1" dirty="0" err="1">
                <a:solidFill>
                  <a:srgbClr val="074F6A"/>
                </a:solidFill>
                <a:latin typeface="+mn-lt"/>
                <a:ea typeface="Batang"/>
                <a:cs typeface="Batang"/>
                <a:sym typeface="Batang"/>
              </a:rPr>
              <a:t>sau</a:t>
            </a:r>
            <a:r>
              <a:rPr lang="en-GB" sz="1800" i="1" dirty="0">
                <a:solidFill>
                  <a:srgbClr val="074F6A"/>
                </a:solidFill>
                <a:latin typeface="+mn-lt"/>
                <a:ea typeface="Batang"/>
                <a:cs typeface="Batang"/>
                <a:sym typeface="Batang"/>
              </a:rPr>
              <a:t> </a:t>
            </a:r>
            <a:r>
              <a:rPr lang="en-GB" sz="1800" i="1" dirty="0" err="1">
                <a:solidFill>
                  <a:srgbClr val="074F6A"/>
                </a:solidFill>
                <a:latin typeface="+mn-lt"/>
                <a:ea typeface="Batang"/>
                <a:cs typeface="Batang"/>
                <a:sym typeface="Batang"/>
              </a:rPr>
              <a:t>rareori</a:t>
            </a:r>
            <a:r>
              <a:rPr lang="en-GB" sz="1800" i="1" dirty="0">
                <a:solidFill>
                  <a:srgbClr val="074F6A"/>
                </a:solidFill>
                <a:latin typeface="+mn-lt"/>
                <a:ea typeface="Batang"/>
                <a:cs typeface="Batang"/>
                <a:sym typeface="Batang"/>
              </a:rPr>
              <a:t> </a:t>
            </a:r>
            <a:r>
              <a:rPr lang="en-GB" sz="1800" i="1" dirty="0" err="1">
                <a:solidFill>
                  <a:srgbClr val="074F6A"/>
                </a:solidFill>
                <a:latin typeface="+mn-lt"/>
                <a:ea typeface="Batang"/>
                <a:cs typeface="Batang"/>
                <a:sym typeface="Batang"/>
              </a:rPr>
              <a:t>exerciții</a:t>
            </a:r>
            <a:r>
              <a:rPr lang="en-GB" sz="1800" i="1" dirty="0">
                <a:solidFill>
                  <a:srgbClr val="074F6A"/>
                </a:solidFill>
                <a:latin typeface="+mn-lt"/>
                <a:ea typeface="Batang"/>
                <a:cs typeface="Batang"/>
                <a:sym typeface="Batang"/>
              </a:rPr>
              <a:t> </a:t>
            </a:r>
            <a:r>
              <a:rPr lang="en-GB" sz="1800" i="1" dirty="0" err="1">
                <a:solidFill>
                  <a:srgbClr val="074F6A"/>
                </a:solidFill>
                <a:latin typeface="+mn-lt"/>
                <a:ea typeface="Batang"/>
                <a:cs typeface="Batang"/>
                <a:sym typeface="Batang"/>
              </a:rPr>
              <a:t>fizice</a:t>
            </a:r>
            <a:r>
              <a:rPr lang="en-GB" sz="1800" i="1" dirty="0">
                <a:solidFill>
                  <a:srgbClr val="074F6A"/>
                </a:solidFill>
                <a:latin typeface="+mn-lt"/>
                <a:ea typeface="Batang"/>
                <a:cs typeface="Batang"/>
                <a:sym typeface="Batang"/>
              </a:rPr>
              <a:t>, %</a:t>
            </a:r>
            <a:endParaRPr sz="1800" i="1" dirty="0">
              <a:solidFill>
                <a:srgbClr val="074F6A"/>
              </a:solidFill>
              <a:latin typeface="+mn-lt"/>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74F6A"/>
              </a:solidFill>
              <a:latin typeface="+mn-lt"/>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74F6A"/>
              </a:solidFill>
              <a:latin typeface="+mn-lt"/>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74F6A"/>
              </a:solidFill>
              <a:latin typeface="+mn-lt"/>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74F6A"/>
              </a:solidFill>
              <a:latin typeface="+mn-lt"/>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74F6A"/>
              </a:solidFill>
              <a:latin typeface="+mn-lt"/>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74F6A"/>
              </a:solidFill>
              <a:latin typeface="+mn-lt"/>
              <a:ea typeface="Batang"/>
              <a:cs typeface="Batang"/>
              <a:sym typeface="Batang"/>
            </a:endParaRPr>
          </a:p>
          <a:p>
            <a:pPr marL="457200" lvl="0" indent="-228600" algn="ctr" rtl="0">
              <a:lnSpc>
                <a:spcPct val="107000"/>
              </a:lnSpc>
              <a:spcBef>
                <a:spcPts val="1800"/>
              </a:spcBef>
              <a:spcAft>
                <a:spcPts val="0"/>
              </a:spcAft>
              <a:buClr>
                <a:srgbClr val="074F6A"/>
              </a:buClr>
              <a:buSzPts val="1800"/>
              <a:buChar char="•"/>
            </a:pPr>
            <a:r>
              <a:rPr lang="en-GB" sz="1800" dirty="0">
                <a:solidFill>
                  <a:srgbClr val="074F6A"/>
                </a:solidFill>
                <a:highlight>
                  <a:srgbClr val="FFFFFF"/>
                </a:highlight>
                <a:latin typeface="+mn-lt"/>
                <a:ea typeface="Batang"/>
                <a:cs typeface="Batang"/>
                <a:sym typeface="Batang"/>
              </a:rPr>
              <a:t>Source: </a:t>
            </a:r>
            <a:r>
              <a:rPr lang="en-GB" sz="1800" dirty="0">
                <a:solidFill>
                  <a:srgbClr val="074F6A"/>
                </a:solidFill>
                <a:latin typeface="+mn-lt"/>
                <a:ea typeface="Batang"/>
                <a:cs typeface="Batang"/>
                <a:sym typeface="Batang"/>
              </a:rPr>
              <a:t>Special Eurobarometer 525, 2022</a:t>
            </a:r>
            <a:endParaRPr sz="1800" dirty="0">
              <a:solidFill>
                <a:srgbClr val="074F6A"/>
              </a:solidFill>
              <a:latin typeface="+mn-lt"/>
              <a:ea typeface="Calibri"/>
              <a:cs typeface="Calibri"/>
              <a:sym typeface="Calibri"/>
            </a:endParaRPr>
          </a:p>
        </p:txBody>
      </p:sp>
      <p:pic>
        <p:nvPicPr>
          <p:cNvPr id="222" name="Google Shape;222;p5" descr="A graph of green bars&#10;&#10;Description automatically generated"/>
          <p:cNvPicPr preferRelativeResize="0"/>
          <p:nvPr/>
        </p:nvPicPr>
        <p:blipFill rotWithShape="1">
          <a:blip r:embed="rId3">
            <a:alphaModFix/>
          </a:blip>
          <a:srcRect/>
          <a:stretch/>
        </p:blipFill>
        <p:spPr>
          <a:xfrm>
            <a:off x="5352204" y="1616456"/>
            <a:ext cx="6266772" cy="3764304"/>
          </a:xfrm>
          <a:prstGeom prst="rect">
            <a:avLst/>
          </a:prstGeom>
          <a:noFill/>
          <a:ln>
            <a:noFill/>
          </a:ln>
        </p:spPr>
      </p:pic>
      <p:sp>
        <p:nvSpPr>
          <p:cNvPr id="223" name="Google Shape;223;p5"/>
          <p:cNvSpPr/>
          <p:nvPr/>
        </p:nvSpPr>
        <p:spPr>
          <a:xfrm>
            <a:off x="4293297" y="908052"/>
            <a:ext cx="1491600" cy="468000"/>
          </a:xfrm>
          <a:prstGeom prst="leftRightArrow">
            <a:avLst>
              <a:gd name="adj1" fmla="val 50000"/>
              <a:gd name="adj2" fmla="val 50000"/>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500"/>
                                        <p:tgtEl>
                                          <p:spTgt spid="22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fade">
                                      <p:cBhvr>
                                        <p:cTn id="12"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p6"/>
          <p:cNvSpPr txBox="1">
            <a:spLocks noGrp="1"/>
          </p:cNvSpPr>
          <p:nvPr>
            <p:ph type="title"/>
          </p:nvPr>
        </p:nvSpPr>
        <p:spPr>
          <a:xfrm>
            <a:off x="573024" y="952500"/>
            <a:ext cx="4364736" cy="43487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ct val="100000"/>
              <a:buFont typeface="Batang"/>
              <a:buNone/>
            </a:pPr>
            <a:r>
              <a:rPr lang="en-GB" sz="1800" dirty="0">
                <a:latin typeface="+mn-lt"/>
                <a:ea typeface="Batang"/>
                <a:cs typeface="Batang"/>
                <a:sym typeface="Batang"/>
              </a:rPr>
              <a:t>Rata </a:t>
            </a:r>
            <a:r>
              <a:rPr lang="en-GB" sz="1800" dirty="0" err="1">
                <a:latin typeface="+mn-lt"/>
                <a:ea typeface="Batang"/>
                <a:cs typeface="Batang"/>
                <a:sym typeface="Batang"/>
              </a:rPr>
              <a:t>adulților</a:t>
            </a:r>
            <a:r>
              <a:rPr lang="en-GB" sz="1800" dirty="0">
                <a:latin typeface="+mn-lt"/>
                <a:ea typeface="Batang"/>
                <a:cs typeface="Batang"/>
                <a:sym typeface="Batang"/>
              </a:rPr>
              <a:t> care nu se </a:t>
            </a:r>
            <a:r>
              <a:rPr lang="en-GB" sz="1800" dirty="0" err="1">
                <a:latin typeface="+mn-lt"/>
                <a:ea typeface="Batang"/>
                <a:cs typeface="Batang"/>
                <a:sym typeface="Batang"/>
              </a:rPr>
              <a:t>implică</a:t>
            </a:r>
            <a:r>
              <a:rPr lang="en-GB" sz="1800" dirty="0">
                <a:latin typeface="+mn-lt"/>
                <a:ea typeface="Batang"/>
                <a:cs typeface="Batang"/>
                <a:sym typeface="Batang"/>
              </a:rPr>
              <a:t> </a:t>
            </a:r>
            <a:r>
              <a:rPr lang="en-GB" sz="1800" dirty="0" err="1">
                <a:latin typeface="+mn-lt"/>
                <a:ea typeface="Batang"/>
                <a:cs typeface="Batang"/>
                <a:sym typeface="Batang"/>
              </a:rPr>
              <a:t>niciodată</a:t>
            </a:r>
            <a:r>
              <a:rPr lang="en-GB" sz="1800" dirty="0">
                <a:latin typeface="+mn-lt"/>
                <a:ea typeface="Batang"/>
                <a:cs typeface="Batang"/>
                <a:sym typeface="Batang"/>
              </a:rPr>
              <a:t> </a:t>
            </a:r>
            <a:r>
              <a:rPr lang="en-GB" sz="1800" dirty="0" err="1">
                <a:latin typeface="+mn-lt"/>
                <a:ea typeface="Batang"/>
                <a:cs typeface="Batang"/>
                <a:sym typeface="Batang"/>
              </a:rPr>
              <a:t>sau</a:t>
            </a:r>
            <a:r>
              <a:rPr lang="en-GB" sz="1800" dirty="0">
                <a:latin typeface="+mn-lt"/>
                <a:ea typeface="Batang"/>
                <a:cs typeface="Batang"/>
                <a:sym typeface="Batang"/>
              </a:rPr>
              <a:t> </a:t>
            </a:r>
            <a:r>
              <a:rPr lang="en-GB" sz="1800" dirty="0" err="1">
                <a:latin typeface="+mn-lt"/>
                <a:ea typeface="Batang"/>
                <a:cs typeface="Batang"/>
                <a:sym typeface="Batang"/>
              </a:rPr>
              <a:t>rareori</a:t>
            </a:r>
            <a:r>
              <a:rPr lang="en-GB" sz="1800" dirty="0">
                <a:latin typeface="+mn-lt"/>
                <a:ea typeface="Batang"/>
                <a:cs typeface="Batang"/>
                <a:sym typeface="Batang"/>
              </a:rPr>
              <a:t> </a:t>
            </a:r>
            <a:r>
              <a:rPr lang="en-GB" sz="1800" dirty="0" err="1">
                <a:latin typeface="+mn-lt"/>
                <a:ea typeface="Batang"/>
                <a:cs typeface="Batang"/>
                <a:sym typeface="Batang"/>
              </a:rPr>
              <a:t>în</a:t>
            </a:r>
            <a:r>
              <a:rPr lang="en-GB" sz="1800" dirty="0">
                <a:latin typeface="+mn-lt"/>
                <a:ea typeface="Batang"/>
                <a:cs typeface="Batang"/>
                <a:sym typeface="Batang"/>
              </a:rPr>
              <a:t> </a:t>
            </a:r>
            <a:r>
              <a:rPr lang="en-GB" sz="1800" dirty="0" err="1">
                <a:latin typeface="+mn-lt"/>
                <a:ea typeface="Batang"/>
                <a:cs typeface="Batang"/>
                <a:sym typeface="Batang"/>
              </a:rPr>
              <a:t>alte</a:t>
            </a:r>
            <a:r>
              <a:rPr lang="en-GB" sz="1800" dirty="0">
                <a:latin typeface="+mn-lt"/>
                <a:ea typeface="Batang"/>
                <a:cs typeface="Batang"/>
                <a:sym typeface="Batang"/>
              </a:rPr>
              <a:t> </a:t>
            </a:r>
            <a:r>
              <a:rPr lang="en-GB" sz="1800" dirty="0" err="1">
                <a:latin typeface="+mn-lt"/>
                <a:ea typeface="Batang"/>
                <a:cs typeface="Batang"/>
                <a:sym typeface="Batang"/>
              </a:rPr>
              <a:t>activități</a:t>
            </a:r>
            <a:r>
              <a:rPr lang="en-GB" sz="1800" dirty="0">
                <a:latin typeface="+mn-lt"/>
                <a:ea typeface="Batang"/>
                <a:cs typeface="Batang"/>
                <a:sym typeface="Batang"/>
              </a:rPr>
              <a:t> </a:t>
            </a:r>
            <a:r>
              <a:rPr lang="en-GB" sz="1800" dirty="0" err="1">
                <a:latin typeface="+mn-lt"/>
                <a:ea typeface="Batang"/>
                <a:cs typeface="Batang"/>
                <a:sym typeface="Batang"/>
              </a:rPr>
              <a:t>fizice</a:t>
            </a:r>
            <a:r>
              <a:rPr lang="en-GB" sz="1800" dirty="0">
                <a:latin typeface="+mn-lt"/>
                <a:ea typeface="Batang"/>
                <a:cs typeface="Batang"/>
                <a:sym typeface="Batang"/>
              </a:rPr>
              <a:t> (</a:t>
            </a:r>
            <a:r>
              <a:rPr lang="en-GB" sz="1800" dirty="0" err="1">
                <a:latin typeface="+mn-lt"/>
                <a:ea typeface="Batang"/>
                <a:cs typeface="Batang"/>
                <a:sym typeface="Batang"/>
              </a:rPr>
              <a:t>în</a:t>
            </a:r>
            <a:r>
              <a:rPr lang="en-GB" sz="1800" dirty="0">
                <a:latin typeface="+mn-lt"/>
                <a:ea typeface="Batang"/>
                <a:cs typeface="Batang"/>
                <a:sym typeface="Batang"/>
              </a:rPr>
              <a:t> </a:t>
            </a:r>
            <a:r>
              <a:rPr lang="en-GB" sz="1800" dirty="0" err="1">
                <a:latin typeface="+mn-lt"/>
                <a:ea typeface="Batang"/>
                <a:cs typeface="Batang"/>
                <a:sym typeface="Batang"/>
              </a:rPr>
              <a:t>afara</a:t>
            </a:r>
            <a:r>
              <a:rPr lang="en-GB" sz="1800" dirty="0">
                <a:latin typeface="+mn-lt"/>
                <a:ea typeface="Batang"/>
                <a:cs typeface="Batang"/>
                <a:sym typeface="Batang"/>
              </a:rPr>
              <a:t> </a:t>
            </a:r>
            <a:r>
              <a:rPr lang="en-GB" sz="1800" dirty="0" err="1">
                <a:latin typeface="+mn-lt"/>
                <a:ea typeface="Batang"/>
                <a:cs typeface="Batang"/>
                <a:sym typeface="Batang"/>
              </a:rPr>
              <a:t>sportului</a:t>
            </a:r>
            <a:r>
              <a:rPr lang="en-GB" sz="1800" dirty="0">
                <a:latin typeface="+mn-lt"/>
                <a:ea typeface="Batang"/>
                <a:cs typeface="Batang"/>
                <a:sym typeface="Batang"/>
              </a:rPr>
              <a:t>), cum </a:t>
            </a:r>
            <a:r>
              <a:rPr lang="en-GB" sz="1800" dirty="0" err="1">
                <a:latin typeface="+mn-lt"/>
                <a:ea typeface="Batang"/>
                <a:cs typeface="Batang"/>
                <a:sym typeface="Batang"/>
              </a:rPr>
              <a:t>ar</a:t>
            </a:r>
            <a:r>
              <a:rPr lang="en-GB" sz="1800" dirty="0">
                <a:latin typeface="+mn-lt"/>
                <a:ea typeface="Batang"/>
                <a:cs typeface="Batang"/>
                <a:sym typeface="Batang"/>
              </a:rPr>
              <a:t> fi </a:t>
            </a:r>
            <a:r>
              <a:rPr lang="en-GB" sz="1800" dirty="0" err="1">
                <a:latin typeface="+mn-lt"/>
                <a:ea typeface="Batang"/>
                <a:cs typeface="Batang"/>
                <a:sym typeface="Batang"/>
              </a:rPr>
              <a:t>mersul</a:t>
            </a:r>
            <a:r>
              <a:rPr lang="en-GB" sz="1800" dirty="0">
                <a:latin typeface="+mn-lt"/>
                <a:ea typeface="Batang"/>
                <a:cs typeface="Batang"/>
                <a:sym typeface="Batang"/>
              </a:rPr>
              <a:t> cu </a:t>
            </a:r>
            <a:r>
              <a:rPr lang="en-GB" sz="1800" dirty="0" err="1">
                <a:latin typeface="+mn-lt"/>
                <a:ea typeface="Batang"/>
                <a:cs typeface="Batang"/>
                <a:sym typeface="Batang"/>
              </a:rPr>
              <a:t>bicicleta</a:t>
            </a:r>
            <a:r>
              <a:rPr lang="en-GB" sz="1800" dirty="0">
                <a:latin typeface="+mn-lt"/>
                <a:ea typeface="Batang"/>
                <a:cs typeface="Batang"/>
                <a:sym typeface="Batang"/>
              </a:rPr>
              <a:t> </a:t>
            </a:r>
            <a:r>
              <a:rPr lang="en-GB" sz="1800" dirty="0" err="1">
                <a:latin typeface="+mn-lt"/>
                <a:ea typeface="Batang"/>
                <a:cs typeface="Batang"/>
                <a:sym typeface="Batang"/>
              </a:rPr>
              <a:t>dintr</a:t>
            </a:r>
            <a:r>
              <a:rPr lang="en-GB" sz="1800" dirty="0">
                <a:latin typeface="+mn-lt"/>
                <a:ea typeface="Batang"/>
                <a:cs typeface="Batang"/>
                <a:sym typeface="Batang"/>
              </a:rPr>
              <a:t>-un </a:t>
            </a:r>
            <a:r>
              <a:rPr lang="en-GB" sz="1800" dirty="0" err="1">
                <a:latin typeface="+mn-lt"/>
                <a:ea typeface="Batang"/>
                <a:cs typeface="Batang"/>
                <a:sym typeface="Batang"/>
              </a:rPr>
              <a:t>loc</a:t>
            </a:r>
            <a:r>
              <a:rPr lang="en-GB" sz="1800" dirty="0">
                <a:latin typeface="+mn-lt"/>
                <a:ea typeface="Batang"/>
                <a:cs typeface="Batang"/>
                <a:sym typeface="Batang"/>
              </a:rPr>
              <a:t> </a:t>
            </a:r>
            <a:r>
              <a:rPr lang="en-GB" sz="1800" dirty="0" err="1">
                <a:latin typeface="+mn-lt"/>
                <a:ea typeface="Batang"/>
                <a:cs typeface="Batang"/>
                <a:sym typeface="Batang"/>
              </a:rPr>
              <a:t>în</a:t>
            </a:r>
            <a:r>
              <a:rPr lang="en-GB" sz="1800" dirty="0">
                <a:latin typeface="+mn-lt"/>
                <a:ea typeface="Batang"/>
                <a:cs typeface="Batang"/>
                <a:sym typeface="Batang"/>
              </a:rPr>
              <a:t> </a:t>
            </a:r>
            <a:r>
              <a:rPr lang="en-GB" sz="1800" dirty="0" err="1">
                <a:latin typeface="+mn-lt"/>
                <a:ea typeface="Batang"/>
                <a:cs typeface="Batang"/>
                <a:sym typeface="Batang"/>
              </a:rPr>
              <a:t>altul</a:t>
            </a:r>
            <a:r>
              <a:rPr lang="en-GB" sz="1800" dirty="0">
                <a:latin typeface="+mn-lt"/>
                <a:ea typeface="Batang"/>
                <a:cs typeface="Batang"/>
                <a:sym typeface="Batang"/>
              </a:rPr>
              <a:t>, </a:t>
            </a:r>
            <a:r>
              <a:rPr lang="en-GB" sz="1800" dirty="0" err="1">
                <a:latin typeface="+mn-lt"/>
                <a:ea typeface="Batang"/>
                <a:cs typeface="Batang"/>
                <a:sym typeface="Batang"/>
              </a:rPr>
              <a:t>dansul</a:t>
            </a:r>
            <a:r>
              <a:rPr lang="en-GB" sz="1800" dirty="0">
                <a:latin typeface="+mn-lt"/>
                <a:ea typeface="Batang"/>
                <a:cs typeface="Batang"/>
                <a:sym typeface="Batang"/>
              </a:rPr>
              <a:t>, </a:t>
            </a:r>
            <a:r>
              <a:rPr lang="en-GB" sz="1800" dirty="0" err="1">
                <a:latin typeface="+mn-lt"/>
                <a:ea typeface="Batang"/>
                <a:cs typeface="Batang"/>
                <a:sym typeface="Batang"/>
              </a:rPr>
              <a:t>grădinăritul</a:t>
            </a:r>
            <a:r>
              <a:rPr lang="en-GB" sz="1800" dirty="0">
                <a:latin typeface="+mn-lt"/>
                <a:ea typeface="Batang"/>
                <a:cs typeface="Batang"/>
                <a:sym typeface="Batang"/>
              </a:rPr>
              <a:t>, </a:t>
            </a:r>
            <a:r>
              <a:rPr lang="en-GB" sz="1800" dirty="0" err="1">
                <a:latin typeface="+mn-lt"/>
                <a:ea typeface="Batang"/>
                <a:cs typeface="Batang"/>
                <a:sym typeface="Batang"/>
              </a:rPr>
              <a:t>este</a:t>
            </a:r>
            <a:r>
              <a:rPr lang="en-GB" sz="1800" dirty="0">
                <a:latin typeface="+mn-lt"/>
                <a:ea typeface="Batang"/>
                <a:cs typeface="Batang"/>
                <a:sym typeface="Batang"/>
              </a:rPr>
              <a:t> </a:t>
            </a:r>
            <a:r>
              <a:rPr lang="en-GB" sz="1800" dirty="0" err="1">
                <a:latin typeface="+mn-lt"/>
                <a:ea typeface="Batang"/>
                <a:cs typeface="Batang"/>
                <a:sym typeface="Batang"/>
              </a:rPr>
              <a:t>în</a:t>
            </a:r>
            <a:r>
              <a:rPr lang="en-GB" sz="1800" dirty="0">
                <a:latin typeface="+mn-lt"/>
                <a:ea typeface="Batang"/>
                <a:cs typeface="Batang"/>
                <a:sym typeface="Batang"/>
              </a:rPr>
              <a:t> general </a:t>
            </a:r>
            <a:r>
              <a:rPr lang="en-GB" sz="1800" dirty="0" err="1">
                <a:latin typeface="+mn-lt"/>
                <a:ea typeface="Batang"/>
                <a:cs typeface="Batang"/>
                <a:sym typeface="Batang"/>
              </a:rPr>
              <a:t>mai</a:t>
            </a:r>
            <a:r>
              <a:rPr lang="en-GB" sz="1800" dirty="0">
                <a:latin typeface="+mn-lt"/>
                <a:ea typeface="Batang"/>
                <a:cs typeface="Batang"/>
                <a:sym typeface="Batang"/>
              </a:rPr>
              <a:t> </a:t>
            </a:r>
            <a:r>
              <a:rPr lang="en-GB" sz="1800" dirty="0" err="1">
                <a:latin typeface="+mn-lt"/>
                <a:ea typeface="Batang"/>
                <a:cs typeface="Batang"/>
                <a:sym typeface="Batang"/>
              </a:rPr>
              <a:t>scăzută</a:t>
            </a:r>
            <a:r>
              <a:rPr lang="en-GB" sz="1800" dirty="0">
                <a:latin typeface="+mn-lt"/>
                <a:ea typeface="Batang"/>
                <a:cs typeface="Batang"/>
                <a:sym typeface="Batang"/>
              </a:rPr>
              <a:t> </a:t>
            </a:r>
            <a:r>
              <a:rPr lang="en-GB" sz="1800" dirty="0" err="1">
                <a:latin typeface="+mn-lt"/>
                <a:ea typeface="Batang"/>
                <a:cs typeface="Batang"/>
                <a:sym typeface="Batang"/>
              </a:rPr>
              <a:t>pentru</a:t>
            </a:r>
            <a:r>
              <a:rPr lang="en-GB" sz="1800" dirty="0">
                <a:latin typeface="+mn-lt"/>
                <a:ea typeface="Batang"/>
                <a:cs typeface="Batang"/>
                <a:sym typeface="Batang"/>
              </a:rPr>
              <a:t> </a:t>
            </a:r>
            <a:r>
              <a:rPr lang="en-GB" sz="1800" dirty="0" err="1">
                <a:latin typeface="+mn-lt"/>
                <a:ea typeface="Batang"/>
                <a:cs typeface="Batang"/>
                <a:sym typeface="Batang"/>
              </a:rPr>
              <a:t>cele</a:t>
            </a:r>
            <a:r>
              <a:rPr lang="en-GB" sz="1800" dirty="0">
                <a:latin typeface="+mn-lt"/>
                <a:ea typeface="Batang"/>
                <a:cs typeface="Batang"/>
                <a:sym typeface="Batang"/>
              </a:rPr>
              <a:t> 4 </a:t>
            </a:r>
            <a:r>
              <a:rPr lang="en-GB" sz="1800" dirty="0" err="1">
                <a:latin typeface="+mn-lt"/>
                <a:ea typeface="Batang"/>
                <a:cs typeface="Batang"/>
                <a:sym typeface="Batang"/>
              </a:rPr>
              <a:t>țări</a:t>
            </a:r>
            <a:r>
              <a:rPr lang="en-GB" sz="1800" dirty="0">
                <a:latin typeface="+mn-lt"/>
                <a:ea typeface="Batang"/>
                <a:cs typeface="Batang"/>
                <a:sym typeface="Batang"/>
              </a:rPr>
              <a:t>, </a:t>
            </a:r>
            <a:r>
              <a:rPr lang="en-GB" sz="1800" dirty="0" err="1">
                <a:latin typeface="+mn-lt"/>
                <a:ea typeface="Batang"/>
                <a:cs typeface="Batang"/>
                <a:sym typeface="Batang"/>
              </a:rPr>
              <a:t>comparativ</a:t>
            </a:r>
            <a:r>
              <a:rPr lang="en-GB" sz="1800" dirty="0">
                <a:latin typeface="+mn-lt"/>
                <a:ea typeface="Batang"/>
                <a:cs typeface="Batang"/>
                <a:sym typeface="Batang"/>
              </a:rPr>
              <a:t> cu rata </a:t>
            </a:r>
            <a:r>
              <a:rPr lang="en-GB" sz="1800" dirty="0" err="1">
                <a:latin typeface="+mn-lt"/>
                <a:ea typeface="Batang"/>
                <a:cs typeface="Batang"/>
                <a:sym typeface="Batang"/>
              </a:rPr>
              <a:t>populației</a:t>
            </a:r>
            <a:r>
              <a:rPr lang="en-GB" sz="1800" dirty="0">
                <a:latin typeface="+mn-lt"/>
                <a:ea typeface="Batang"/>
                <a:cs typeface="Batang"/>
                <a:sym typeface="Batang"/>
              </a:rPr>
              <a:t> </a:t>
            </a:r>
            <a:r>
              <a:rPr lang="en-GB" sz="1800" dirty="0" err="1">
                <a:latin typeface="+mn-lt"/>
                <a:ea typeface="Batang"/>
                <a:cs typeface="Batang"/>
                <a:sym typeface="Batang"/>
              </a:rPr>
              <a:t>adulte</a:t>
            </a:r>
            <a:r>
              <a:rPr lang="en-GB" sz="1800" dirty="0">
                <a:latin typeface="+mn-lt"/>
                <a:ea typeface="Batang"/>
                <a:cs typeface="Batang"/>
                <a:sym typeface="Batang"/>
              </a:rPr>
              <a:t> care </a:t>
            </a:r>
            <a:r>
              <a:rPr lang="en-GB" sz="1800" dirty="0" err="1">
                <a:latin typeface="+mn-lt"/>
                <a:ea typeface="Batang"/>
                <a:cs typeface="Batang"/>
                <a:sym typeface="Batang"/>
              </a:rPr>
              <a:t>practică</a:t>
            </a:r>
            <a:r>
              <a:rPr lang="en-GB" sz="1800" dirty="0">
                <a:latin typeface="+mn-lt"/>
                <a:ea typeface="Batang"/>
                <a:cs typeface="Batang"/>
                <a:sym typeface="Batang"/>
              </a:rPr>
              <a:t> </a:t>
            </a:r>
            <a:r>
              <a:rPr lang="en-GB" sz="1800" dirty="0" err="1">
                <a:latin typeface="+mn-lt"/>
                <a:ea typeface="Batang"/>
                <a:cs typeface="Batang"/>
                <a:sym typeface="Batang"/>
              </a:rPr>
              <a:t>sporturi</a:t>
            </a:r>
            <a:r>
              <a:rPr lang="en-GB" sz="1800" dirty="0">
                <a:latin typeface="+mn-lt"/>
                <a:ea typeface="Batang"/>
                <a:cs typeface="Batang"/>
                <a:sym typeface="Batang"/>
              </a:rPr>
              <a:t> </a:t>
            </a:r>
            <a:r>
              <a:rPr lang="en-GB" sz="1800" dirty="0" err="1">
                <a:latin typeface="+mn-lt"/>
                <a:ea typeface="Batang"/>
                <a:cs typeface="Batang"/>
                <a:sym typeface="Batang"/>
              </a:rPr>
              <a:t>specifice.CONCLUZIE</a:t>
            </a:r>
            <a:r>
              <a:rPr lang="en-GB" sz="1800" dirty="0">
                <a:latin typeface="+mn-lt"/>
                <a:ea typeface="Batang"/>
                <a:cs typeface="Batang"/>
                <a:sym typeface="Batang"/>
              </a:rPr>
              <a:t>: </a:t>
            </a:r>
            <a:r>
              <a:rPr lang="en-GB" sz="1800" dirty="0" err="1">
                <a:latin typeface="+mn-lt"/>
                <a:ea typeface="Batang"/>
                <a:cs typeface="Batang"/>
                <a:sym typeface="Batang"/>
              </a:rPr>
              <a:t>Acest</a:t>
            </a:r>
            <a:r>
              <a:rPr lang="en-GB" sz="1800" dirty="0">
                <a:latin typeface="+mn-lt"/>
                <a:ea typeface="Batang"/>
                <a:cs typeface="Batang"/>
                <a:sym typeface="Batang"/>
              </a:rPr>
              <a:t> </a:t>
            </a:r>
            <a:r>
              <a:rPr lang="en-GB" sz="1800" dirty="0" err="1">
                <a:latin typeface="+mn-lt"/>
                <a:ea typeface="Batang"/>
                <a:cs typeface="Batang"/>
                <a:sym typeface="Batang"/>
              </a:rPr>
              <a:t>rezultat</a:t>
            </a:r>
            <a:r>
              <a:rPr lang="en-GB" sz="1800" dirty="0">
                <a:latin typeface="+mn-lt"/>
                <a:ea typeface="Batang"/>
                <a:cs typeface="Batang"/>
                <a:sym typeface="Batang"/>
              </a:rPr>
              <a:t> </a:t>
            </a:r>
            <a:r>
              <a:rPr lang="en-GB" sz="1800" dirty="0" err="1">
                <a:latin typeface="+mn-lt"/>
                <a:ea typeface="Batang"/>
                <a:cs typeface="Batang"/>
                <a:sym typeface="Batang"/>
              </a:rPr>
              <a:t>ar</a:t>
            </a:r>
            <a:r>
              <a:rPr lang="en-GB" sz="1800" dirty="0">
                <a:latin typeface="+mn-lt"/>
                <a:ea typeface="Batang"/>
                <a:cs typeface="Batang"/>
                <a:sym typeface="Batang"/>
              </a:rPr>
              <a:t> </a:t>
            </a:r>
            <a:r>
              <a:rPr lang="en-GB" sz="1800" dirty="0" err="1">
                <a:latin typeface="+mn-lt"/>
                <a:ea typeface="Batang"/>
                <a:cs typeface="Batang"/>
                <a:sym typeface="Batang"/>
              </a:rPr>
              <a:t>putea</a:t>
            </a:r>
            <a:r>
              <a:rPr lang="en-GB" sz="1800" dirty="0">
                <a:latin typeface="+mn-lt"/>
                <a:ea typeface="Batang"/>
                <a:cs typeface="Batang"/>
                <a:sym typeface="Batang"/>
              </a:rPr>
              <a:t> </a:t>
            </a:r>
            <a:r>
              <a:rPr lang="en-GB" sz="1800" dirty="0" err="1">
                <a:latin typeface="+mn-lt"/>
                <a:ea typeface="Batang"/>
                <a:cs typeface="Batang"/>
                <a:sym typeface="Batang"/>
              </a:rPr>
              <a:t>contura</a:t>
            </a:r>
            <a:r>
              <a:rPr lang="en-GB" sz="1800" dirty="0">
                <a:latin typeface="+mn-lt"/>
                <a:ea typeface="Batang"/>
                <a:cs typeface="Batang"/>
                <a:sym typeface="Batang"/>
              </a:rPr>
              <a:t> o </a:t>
            </a:r>
            <a:r>
              <a:rPr lang="en-GB" sz="1800" dirty="0" err="1">
                <a:latin typeface="+mn-lt"/>
                <a:ea typeface="Batang"/>
                <a:cs typeface="Batang"/>
                <a:sym typeface="Batang"/>
              </a:rPr>
              <a:t>strategie</a:t>
            </a:r>
            <a:r>
              <a:rPr lang="en-GB" sz="1800" dirty="0">
                <a:latin typeface="+mn-lt"/>
                <a:ea typeface="Batang"/>
                <a:cs typeface="Batang"/>
                <a:sym typeface="Batang"/>
              </a:rPr>
              <a:t> de </a:t>
            </a:r>
            <a:r>
              <a:rPr lang="en-GB" sz="1800" dirty="0" err="1">
                <a:latin typeface="+mn-lt"/>
                <a:ea typeface="Batang"/>
                <a:cs typeface="Batang"/>
                <a:sym typeface="Batang"/>
              </a:rPr>
              <a:t>combatere</a:t>
            </a:r>
            <a:r>
              <a:rPr lang="en-GB" sz="1800" dirty="0">
                <a:latin typeface="+mn-lt"/>
                <a:ea typeface="Batang"/>
                <a:cs typeface="Batang"/>
                <a:sym typeface="Batang"/>
              </a:rPr>
              <a:t> a </a:t>
            </a:r>
            <a:r>
              <a:rPr lang="en-GB" sz="1800" dirty="0" err="1">
                <a:latin typeface="+mn-lt"/>
                <a:ea typeface="Batang"/>
                <a:cs typeface="Batang"/>
                <a:sym typeface="Batang"/>
              </a:rPr>
              <a:t>sedentarismului</a:t>
            </a:r>
            <a:r>
              <a:rPr lang="en-GB" sz="1800" dirty="0">
                <a:latin typeface="+mn-lt"/>
                <a:ea typeface="Batang"/>
                <a:cs typeface="Batang"/>
                <a:sym typeface="Batang"/>
              </a:rPr>
              <a:t> </a:t>
            </a:r>
            <a:r>
              <a:rPr lang="en-GB" sz="1800" dirty="0" err="1">
                <a:latin typeface="+mn-lt"/>
                <a:ea typeface="Batang"/>
                <a:cs typeface="Batang"/>
                <a:sym typeface="Batang"/>
              </a:rPr>
              <a:t>în</a:t>
            </a:r>
            <a:r>
              <a:rPr lang="en-GB" sz="1800" dirty="0">
                <a:latin typeface="+mn-lt"/>
                <a:ea typeface="Batang"/>
                <a:cs typeface="Batang"/>
                <a:sym typeface="Batang"/>
              </a:rPr>
              <a:t> </a:t>
            </a:r>
            <a:r>
              <a:rPr lang="en-GB" sz="1800" dirty="0" err="1">
                <a:latin typeface="+mn-lt"/>
                <a:ea typeface="Batang"/>
                <a:cs typeface="Batang"/>
                <a:sym typeface="Batang"/>
              </a:rPr>
              <a:t>rândul</a:t>
            </a:r>
            <a:r>
              <a:rPr lang="en-GB" sz="1800" dirty="0">
                <a:latin typeface="+mn-lt"/>
                <a:ea typeface="Batang"/>
                <a:cs typeface="Batang"/>
                <a:sym typeface="Batang"/>
              </a:rPr>
              <a:t> </a:t>
            </a:r>
            <a:r>
              <a:rPr lang="en-GB" sz="1800" dirty="0" err="1">
                <a:latin typeface="+mn-lt"/>
                <a:ea typeface="Batang"/>
                <a:cs typeface="Batang"/>
                <a:sym typeface="Batang"/>
              </a:rPr>
              <a:t>persoanelor</a:t>
            </a:r>
            <a:r>
              <a:rPr lang="en-GB" sz="1800" dirty="0">
                <a:latin typeface="+mn-lt"/>
                <a:ea typeface="Batang"/>
                <a:cs typeface="Batang"/>
                <a:sym typeface="Batang"/>
              </a:rPr>
              <a:t> </a:t>
            </a:r>
            <a:r>
              <a:rPr lang="en-GB" sz="1800" dirty="0" err="1">
                <a:latin typeface="+mn-lt"/>
                <a:ea typeface="Batang"/>
                <a:cs typeface="Batang"/>
                <a:sym typeface="Batang"/>
              </a:rPr>
              <a:t>în</a:t>
            </a:r>
            <a:r>
              <a:rPr lang="en-GB" sz="1800" dirty="0">
                <a:latin typeface="+mn-lt"/>
                <a:ea typeface="Batang"/>
                <a:cs typeface="Batang"/>
                <a:sym typeface="Batang"/>
              </a:rPr>
              <a:t> </a:t>
            </a:r>
            <a:r>
              <a:rPr lang="en-GB" sz="1800" dirty="0" err="1">
                <a:latin typeface="+mn-lt"/>
                <a:ea typeface="Batang"/>
                <a:cs typeface="Batang"/>
                <a:sym typeface="Batang"/>
              </a:rPr>
              <a:t>vârstă</a:t>
            </a:r>
            <a:r>
              <a:rPr lang="en-GB" sz="1800" dirty="0">
                <a:latin typeface="+mn-lt"/>
                <a:ea typeface="Batang"/>
                <a:cs typeface="Batang"/>
                <a:sym typeface="Batang"/>
              </a:rPr>
              <a:t> din </a:t>
            </a:r>
            <a:r>
              <a:rPr lang="en-GB" sz="1800" dirty="0" err="1">
                <a:latin typeface="+mn-lt"/>
                <a:ea typeface="Batang"/>
                <a:cs typeface="Batang"/>
                <a:sym typeface="Batang"/>
              </a:rPr>
              <a:t>cele</a:t>
            </a:r>
            <a:r>
              <a:rPr lang="en-GB" sz="1800" dirty="0">
                <a:latin typeface="+mn-lt"/>
                <a:ea typeface="Batang"/>
                <a:cs typeface="Batang"/>
                <a:sym typeface="Batang"/>
              </a:rPr>
              <a:t> 4 </a:t>
            </a:r>
            <a:r>
              <a:rPr lang="en-GB" sz="1800" dirty="0" err="1">
                <a:latin typeface="+mn-lt"/>
                <a:ea typeface="Batang"/>
                <a:cs typeface="Batang"/>
                <a:sym typeface="Batang"/>
              </a:rPr>
              <a:t>țări</a:t>
            </a:r>
            <a:r>
              <a:rPr lang="en-GB" sz="1800" dirty="0">
                <a:latin typeface="+mn-lt"/>
                <a:ea typeface="Batang"/>
                <a:cs typeface="Batang"/>
                <a:sym typeface="Batang"/>
              </a:rPr>
              <a:t> </a:t>
            </a:r>
            <a:r>
              <a:rPr lang="en-GB" sz="1800" dirty="0" err="1">
                <a:latin typeface="+mn-lt"/>
                <a:ea typeface="Batang"/>
                <a:cs typeface="Batang"/>
                <a:sym typeface="Batang"/>
              </a:rPr>
              <a:t>menționate</a:t>
            </a:r>
            <a:r>
              <a:rPr lang="en-GB" sz="1800" dirty="0">
                <a:latin typeface="+mn-lt"/>
                <a:ea typeface="Batang"/>
                <a:cs typeface="Batang"/>
                <a:sym typeface="Batang"/>
              </a:rPr>
              <a:t>, care </a:t>
            </a:r>
            <a:r>
              <a:rPr lang="en-GB" sz="1800" dirty="0" err="1">
                <a:latin typeface="+mn-lt"/>
                <a:ea typeface="Batang"/>
                <a:cs typeface="Batang"/>
                <a:sym typeface="Batang"/>
              </a:rPr>
              <a:t>ar</a:t>
            </a:r>
            <a:r>
              <a:rPr lang="en-GB" sz="1800" dirty="0">
                <a:latin typeface="+mn-lt"/>
                <a:ea typeface="Batang"/>
                <a:cs typeface="Batang"/>
                <a:sym typeface="Batang"/>
              </a:rPr>
              <a:t> include </a:t>
            </a:r>
            <a:r>
              <a:rPr lang="en-GB" sz="1800" dirty="0" err="1">
                <a:latin typeface="+mn-lt"/>
                <a:ea typeface="Batang"/>
                <a:cs typeface="Batang"/>
                <a:sym typeface="Batang"/>
              </a:rPr>
              <a:t>activități</a:t>
            </a:r>
            <a:r>
              <a:rPr lang="en-GB" sz="1800" dirty="0">
                <a:latin typeface="+mn-lt"/>
                <a:ea typeface="Batang"/>
                <a:cs typeface="Batang"/>
                <a:sym typeface="Batang"/>
              </a:rPr>
              <a:t> </a:t>
            </a:r>
            <a:r>
              <a:rPr lang="en-GB" sz="1800" dirty="0" err="1">
                <a:latin typeface="+mn-lt"/>
                <a:ea typeface="Batang"/>
                <a:cs typeface="Batang"/>
                <a:sym typeface="Batang"/>
              </a:rPr>
              <a:t>fizice</a:t>
            </a:r>
            <a:r>
              <a:rPr lang="en-GB" sz="1800" dirty="0">
                <a:latin typeface="+mn-lt"/>
                <a:ea typeface="Batang"/>
                <a:cs typeface="Batang"/>
                <a:sym typeface="Batang"/>
              </a:rPr>
              <a:t> </a:t>
            </a:r>
            <a:r>
              <a:rPr lang="en-GB" sz="1800" dirty="0" err="1">
                <a:latin typeface="+mn-lt"/>
                <a:ea typeface="Batang"/>
                <a:cs typeface="Batang"/>
                <a:sym typeface="Batang"/>
              </a:rPr>
              <a:t>ușoare</a:t>
            </a:r>
            <a:r>
              <a:rPr lang="en-GB" sz="1800" dirty="0">
                <a:latin typeface="+mn-lt"/>
                <a:ea typeface="Batang"/>
                <a:cs typeface="Batang"/>
                <a:sym typeface="Batang"/>
              </a:rPr>
              <a:t> (</a:t>
            </a:r>
            <a:r>
              <a:rPr lang="en-GB" sz="1800" dirty="0" err="1">
                <a:latin typeface="+mn-lt"/>
                <a:ea typeface="Batang"/>
                <a:cs typeface="Batang"/>
                <a:sym typeface="Batang"/>
              </a:rPr>
              <a:t>dans</a:t>
            </a:r>
            <a:r>
              <a:rPr lang="en-GB" sz="1800" dirty="0">
                <a:latin typeface="+mn-lt"/>
                <a:ea typeface="Batang"/>
                <a:cs typeface="Batang"/>
                <a:sym typeface="Batang"/>
              </a:rPr>
              <a:t>, </a:t>
            </a:r>
            <a:r>
              <a:rPr lang="en-GB" sz="1800" dirty="0" err="1">
                <a:latin typeface="+mn-lt"/>
                <a:ea typeface="Batang"/>
                <a:cs typeface="Batang"/>
                <a:sym typeface="Batang"/>
              </a:rPr>
              <a:t>grădinărit</a:t>
            </a:r>
            <a:r>
              <a:rPr lang="en-GB" sz="1800" dirty="0">
                <a:latin typeface="+mn-lt"/>
                <a:ea typeface="Batang"/>
                <a:cs typeface="Batang"/>
                <a:sym typeface="Batang"/>
              </a:rPr>
              <a:t> etc.) </a:t>
            </a:r>
            <a:r>
              <a:rPr lang="en-GB" sz="1800" dirty="0" err="1">
                <a:latin typeface="+mn-lt"/>
                <a:ea typeface="Batang"/>
                <a:cs typeface="Batang"/>
                <a:sym typeface="Batang"/>
              </a:rPr>
              <a:t>mai</a:t>
            </a:r>
            <a:r>
              <a:rPr lang="en-GB" sz="1800" dirty="0">
                <a:latin typeface="+mn-lt"/>
                <a:ea typeface="Batang"/>
                <a:cs typeface="Batang"/>
                <a:sym typeface="Batang"/>
              </a:rPr>
              <a:t> </a:t>
            </a:r>
            <a:r>
              <a:rPr lang="en-GB" sz="1800" dirty="0" err="1">
                <a:latin typeface="+mn-lt"/>
                <a:ea typeface="Batang"/>
                <a:cs typeface="Batang"/>
                <a:sym typeface="Batang"/>
              </a:rPr>
              <a:t>degrabă</a:t>
            </a:r>
            <a:r>
              <a:rPr lang="en-GB" sz="1800" dirty="0">
                <a:latin typeface="+mn-lt"/>
                <a:ea typeface="Batang"/>
                <a:cs typeface="Batang"/>
                <a:sym typeface="Batang"/>
              </a:rPr>
              <a:t> </a:t>
            </a:r>
            <a:r>
              <a:rPr lang="en-GB" sz="1800" dirty="0" err="1">
                <a:latin typeface="+mn-lt"/>
                <a:ea typeface="Batang"/>
                <a:cs typeface="Batang"/>
                <a:sym typeface="Batang"/>
              </a:rPr>
              <a:t>decât</a:t>
            </a:r>
            <a:r>
              <a:rPr lang="en-GB" sz="1800" dirty="0">
                <a:latin typeface="+mn-lt"/>
                <a:ea typeface="Batang"/>
                <a:cs typeface="Batang"/>
                <a:sym typeface="Batang"/>
              </a:rPr>
              <a:t> </a:t>
            </a:r>
            <a:r>
              <a:rPr lang="en-GB" sz="1800" dirty="0" err="1">
                <a:latin typeface="+mn-lt"/>
                <a:ea typeface="Batang"/>
                <a:cs typeface="Batang"/>
                <a:sym typeface="Batang"/>
              </a:rPr>
              <a:t>sporturi</a:t>
            </a:r>
            <a:r>
              <a:rPr lang="en-GB" sz="1800" dirty="0">
                <a:latin typeface="+mn-lt"/>
                <a:ea typeface="Batang"/>
                <a:cs typeface="Batang"/>
                <a:sym typeface="Batang"/>
              </a:rPr>
              <a:t> </a:t>
            </a:r>
            <a:r>
              <a:rPr lang="en-GB" sz="1800" dirty="0" err="1">
                <a:latin typeface="+mn-lt"/>
                <a:ea typeface="Batang"/>
                <a:cs typeface="Batang"/>
                <a:sym typeface="Batang"/>
              </a:rPr>
              <a:t>specifice</a:t>
            </a:r>
            <a:r>
              <a:rPr lang="en-GB" sz="1800" dirty="0">
                <a:latin typeface="+mn-lt"/>
                <a:ea typeface="Batang"/>
                <a:cs typeface="Batang"/>
                <a:sym typeface="Batang"/>
              </a:rPr>
              <a:t>.</a:t>
            </a:r>
            <a:br>
              <a:rPr lang="en-GB" sz="1800" b="1" dirty="0">
                <a:latin typeface="+mn-lt"/>
                <a:ea typeface="Batang"/>
                <a:cs typeface="Batang"/>
                <a:sym typeface="Batang"/>
              </a:rPr>
            </a:br>
            <a:br>
              <a:rPr lang="en-GB" sz="1800" b="1" dirty="0">
                <a:latin typeface="+mn-lt"/>
                <a:ea typeface="Calibri"/>
                <a:cs typeface="Calibri"/>
                <a:sym typeface="Calibri"/>
              </a:rPr>
            </a:br>
            <a:endParaRPr sz="3200" b="1" dirty="0">
              <a:latin typeface="+mn-lt"/>
            </a:endParaRPr>
          </a:p>
        </p:txBody>
      </p:sp>
      <p:sp>
        <p:nvSpPr>
          <p:cNvPr id="230" name="Google Shape;230;p6"/>
          <p:cNvSpPr txBox="1">
            <a:spLocks noGrp="1"/>
          </p:cNvSpPr>
          <p:nvPr>
            <p:ph type="body" idx="1"/>
          </p:nvPr>
        </p:nvSpPr>
        <p:spPr>
          <a:xfrm>
            <a:off x="5896253" y="605742"/>
            <a:ext cx="5433134" cy="6044440"/>
          </a:xfrm>
          <a:prstGeom prst="rect">
            <a:avLst/>
          </a:prstGeom>
          <a:noFill/>
          <a:ln>
            <a:noFill/>
          </a:ln>
        </p:spPr>
        <p:txBody>
          <a:bodyPr spcFirstLastPara="1" wrap="square" lIns="91425" tIns="45700" rIns="91425" bIns="45700" anchor="t" anchorCtr="0">
            <a:noAutofit/>
          </a:bodyPr>
          <a:lstStyle/>
          <a:p>
            <a:pPr marL="228600" lvl="0" indent="-114300" algn="ctr" rtl="0">
              <a:lnSpc>
                <a:spcPct val="90000"/>
              </a:lnSpc>
              <a:spcBef>
                <a:spcPts val="0"/>
              </a:spcBef>
              <a:spcAft>
                <a:spcPts val="0"/>
              </a:spcAft>
              <a:buClr>
                <a:schemeClr val="dk1"/>
              </a:buClr>
              <a:buSzPts val="1800"/>
              <a:buNone/>
            </a:pPr>
            <a:endParaRPr sz="1800" i="1" dirty="0">
              <a:solidFill>
                <a:srgbClr val="074F6A"/>
              </a:solidFill>
              <a:highlight>
                <a:srgbClr val="FFFFFF"/>
              </a:highlight>
              <a:latin typeface="+mn-lt"/>
              <a:ea typeface="Batang"/>
              <a:cs typeface="Batang"/>
              <a:sym typeface="Batang"/>
            </a:endParaRPr>
          </a:p>
          <a:p>
            <a:pPr marL="457200" lvl="0" indent="-228600" algn="ctr" rtl="0">
              <a:lnSpc>
                <a:spcPct val="107000"/>
              </a:lnSpc>
              <a:spcBef>
                <a:spcPts val="1000"/>
              </a:spcBef>
              <a:spcAft>
                <a:spcPts val="0"/>
              </a:spcAft>
              <a:buClr>
                <a:srgbClr val="074F6A"/>
              </a:buClr>
              <a:buSzPts val="1800"/>
              <a:buChar char="•"/>
            </a:pPr>
            <a:r>
              <a:rPr lang="en-GB" sz="1800" i="1" dirty="0">
                <a:solidFill>
                  <a:srgbClr val="074F6A"/>
                </a:solidFill>
                <a:latin typeface="+mn-lt"/>
                <a:ea typeface="Batang"/>
                <a:cs typeface="Batang"/>
                <a:sym typeface="Batang"/>
              </a:rPr>
              <a:t>Fig 2.3 Rata </a:t>
            </a:r>
            <a:r>
              <a:rPr lang="en-GB" sz="1800" i="1" dirty="0" err="1">
                <a:solidFill>
                  <a:srgbClr val="074F6A"/>
                </a:solidFill>
                <a:latin typeface="+mn-lt"/>
                <a:ea typeface="Batang"/>
                <a:cs typeface="Batang"/>
                <a:sym typeface="Batang"/>
              </a:rPr>
              <a:t>populației</a:t>
            </a:r>
            <a:r>
              <a:rPr lang="en-GB" sz="1800" i="1" dirty="0">
                <a:solidFill>
                  <a:srgbClr val="074F6A"/>
                </a:solidFill>
                <a:latin typeface="+mn-lt"/>
                <a:ea typeface="Batang"/>
                <a:cs typeface="Batang"/>
                <a:sym typeface="Batang"/>
              </a:rPr>
              <a:t> care nu </a:t>
            </a:r>
            <a:r>
              <a:rPr lang="en-GB" sz="1800" i="1" dirty="0" err="1">
                <a:solidFill>
                  <a:srgbClr val="074F6A"/>
                </a:solidFill>
                <a:latin typeface="+mn-lt"/>
                <a:ea typeface="Batang"/>
                <a:cs typeface="Batang"/>
                <a:sym typeface="Batang"/>
              </a:rPr>
              <a:t>practică</a:t>
            </a:r>
            <a:r>
              <a:rPr lang="en-GB" sz="1800" i="1" dirty="0">
                <a:solidFill>
                  <a:srgbClr val="074F6A"/>
                </a:solidFill>
                <a:latin typeface="+mn-lt"/>
                <a:ea typeface="Batang"/>
                <a:cs typeface="Batang"/>
                <a:sym typeface="Batang"/>
              </a:rPr>
              <a:t> </a:t>
            </a:r>
            <a:r>
              <a:rPr lang="en-GB" sz="1800" i="1" dirty="0" err="1">
                <a:solidFill>
                  <a:srgbClr val="074F6A"/>
                </a:solidFill>
                <a:latin typeface="+mn-lt"/>
                <a:ea typeface="Batang"/>
                <a:cs typeface="Batang"/>
                <a:sym typeface="Batang"/>
              </a:rPr>
              <a:t>niciodată</a:t>
            </a:r>
            <a:r>
              <a:rPr lang="en-GB" sz="1800" i="1" dirty="0">
                <a:solidFill>
                  <a:srgbClr val="074F6A"/>
                </a:solidFill>
                <a:latin typeface="+mn-lt"/>
                <a:ea typeface="Batang"/>
                <a:cs typeface="Batang"/>
                <a:sym typeface="Batang"/>
              </a:rPr>
              <a:t> </a:t>
            </a:r>
            <a:r>
              <a:rPr lang="en-GB" sz="1800" i="1" dirty="0" err="1">
                <a:solidFill>
                  <a:srgbClr val="074F6A"/>
                </a:solidFill>
                <a:latin typeface="+mn-lt"/>
                <a:ea typeface="Batang"/>
                <a:cs typeface="Batang"/>
                <a:sym typeface="Batang"/>
              </a:rPr>
              <a:t>sau</a:t>
            </a:r>
            <a:r>
              <a:rPr lang="en-GB" sz="1800" i="1" dirty="0">
                <a:solidFill>
                  <a:srgbClr val="074F6A"/>
                </a:solidFill>
                <a:latin typeface="+mn-lt"/>
                <a:ea typeface="Batang"/>
                <a:cs typeface="Batang"/>
                <a:sym typeface="Batang"/>
              </a:rPr>
              <a:t> </a:t>
            </a:r>
            <a:r>
              <a:rPr lang="en-GB" sz="1800" i="1" dirty="0" err="1">
                <a:solidFill>
                  <a:srgbClr val="074F6A"/>
                </a:solidFill>
                <a:latin typeface="+mn-lt"/>
                <a:ea typeface="Batang"/>
                <a:cs typeface="Batang"/>
                <a:sym typeface="Batang"/>
              </a:rPr>
              <a:t>rareori</a:t>
            </a:r>
            <a:r>
              <a:rPr lang="en-GB" sz="1800" i="1" dirty="0">
                <a:solidFill>
                  <a:srgbClr val="074F6A"/>
                </a:solidFill>
                <a:latin typeface="+mn-lt"/>
                <a:ea typeface="Batang"/>
                <a:cs typeface="Batang"/>
                <a:sym typeface="Batang"/>
              </a:rPr>
              <a:t> </a:t>
            </a:r>
            <a:r>
              <a:rPr lang="en-GB" sz="1800" i="1" dirty="0" err="1">
                <a:solidFill>
                  <a:srgbClr val="074F6A"/>
                </a:solidFill>
                <a:latin typeface="+mn-lt"/>
                <a:ea typeface="Batang"/>
                <a:cs typeface="Batang"/>
                <a:sym typeface="Batang"/>
              </a:rPr>
              <a:t>alte</a:t>
            </a:r>
            <a:r>
              <a:rPr lang="en-GB" sz="1800" i="1" dirty="0">
                <a:solidFill>
                  <a:srgbClr val="074F6A"/>
                </a:solidFill>
                <a:latin typeface="+mn-lt"/>
                <a:ea typeface="Batang"/>
                <a:cs typeface="Batang"/>
                <a:sym typeface="Batang"/>
              </a:rPr>
              <a:t> </a:t>
            </a:r>
            <a:r>
              <a:rPr lang="en-GB" sz="1800" i="1" dirty="0" err="1">
                <a:solidFill>
                  <a:srgbClr val="074F6A"/>
                </a:solidFill>
                <a:latin typeface="+mn-lt"/>
                <a:ea typeface="Batang"/>
                <a:cs typeface="Batang"/>
                <a:sym typeface="Batang"/>
              </a:rPr>
              <a:t>activități</a:t>
            </a:r>
            <a:r>
              <a:rPr lang="en-GB" sz="1800" i="1" dirty="0">
                <a:solidFill>
                  <a:srgbClr val="074F6A"/>
                </a:solidFill>
                <a:latin typeface="+mn-lt"/>
                <a:ea typeface="Batang"/>
                <a:cs typeface="Batang"/>
                <a:sym typeface="Batang"/>
              </a:rPr>
              <a:t> </a:t>
            </a:r>
            <a:r>
              <a:rPr lang="en-GB" sz="1800" i="1" dirty="0" err="1">
                <a:solidFill>
                  <a:srgbClr val="074F6A"/>
                </a:solidFill>
                <a:latin typeface="+mn-lt"/>
                <a:ea typeface="Batang"/>
                <a:cs typeface="Batang"/>
                <a:sym typeface="Batang"/>
              </a:rPr>
              <a:t>fizice</a:t>
            </a:r>
            <a:r>
              <a:rPr lang="en-GB" sz="1800" i="1" dirty="0">
                <a:solidFill>
                  <a:srgbClr val="074F6A"/>
                </a:solidFill>
                <a:latin typeface="+mn-lt"/>
                <a:ea typeface="Batang"/>
                <a:cs typeface="Batang"/>
                <a:sym typeface="Batang"/>
              </a:rPr>
              <a:t> </a:t>
            </a:r>
            <a:r>
              <a:rPr lang="en-GB" sz="1800" i="1" dirty="0" err="1">
                <a:solidFill>
                  <a:srgbClr val="074F6A"/>
                </a:solidFill>
                <a:latin typeface="+mn-lt"/>
                <a:ea typeface="Batang"/>
                <a:cs typeface="Batang"/>
                <a:sym typeface="Batang"/>
              </a:rPr>
              <a:t>în</a:t>
            </a:r>
            <a:r>
              <a:rPr lang="en-GB" sz="1800" i="1" dirty="0">
                <a:solidFill>
                  <a:srgbClr val="074F6A"/>
                </a:solidFill>
                <a:latin typeface="+mn-lt"/>
                <a:ea typeface="Batang"/>
                <a:cs typeface="Batang"/>
                <a:sym typeface="Batang"/>
              </a:rPr>
              <a:t> </a:t>
            </a:r>
            <a:r>
              <a:rPr lang="en-GB" sz="1800" i="1" dirty="0" err="1">
                <a:solidFill>
                  <a:srgbClr val="074F6A"/>
                </a:solidFill>
                <a:latin typeface="+mn-lt"/>
                <a:ea typeface="Batang"/>
                <a:cs typeface="Batang"/>
                <a:sym typeface="Batang"/>
              </a:rPr>
              <a:t>afara</a:t>
            </a:r>
            <a:r>
              <a:rPr lang="en-GB" sz="1800" i="1" dirty="0">
                <a:solidFill>
                  <a:srgbClr val="074F6A"/>
                </a:solidFill>
                <a:latin typeface="+mn-lt"/>
                <a:ea typeface="Batang"/>
                <a:cs typeface="Batang"/>
                <a:sym typeface="Batang"/>
              </a:rPr>
              <a:t> </a:t>
            </a:r>
            <a:r>
              <a:rPr lang="en-GB" sz="1800" i="1" dirty="0" err="1">
                <a:solidFill>
                  <a:srgbClr val="074F6A"/>
                </a:solidFill>
                <a:latin typeface="+mn-lt"/>
                <a:ea typeface="Batang"/>
                <a:cs typeface="Batang"/>
                <a:sym typeface="Batang"/>
              </a:rPr>
              <a:t>sportului</a:t>
            </a:r>
            <a:r>
              <a:rPr lang="en-GB" sz="1800" i="1" dirty="0">
                <a:solidFill>
                  <a:srgbClr val="074F6A"/>
                </a:solidFill>
                <a:latin typeface="+mn-lt"/>
                <a:ea typeface="Batang"/>
                <a:cs typeface="Batang"/>
                <a:sym typeface="Batang"/>
              </a:rPr>
              <a:t>, %</a:t>
            </a:r>
            <a:endParaRPr sz="1800" i="1" dirty="0">
              <a:solidFill>
                <a:srgbClr val="074F6A"/>
              </a:solidFill>
              <a:latin typeface="+mn-lt"/>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74F6A"/>
              </a:solidFill>
              <a:latin typeface="+mn-lt"/>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74F6A"/>
              </a:solidFill>
              <a:latin typeface="+mn-lt"/>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74F6A"/>
              </a:solidFill>
              <a:latin typeface="+mn-lt"/>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74F6A"/>
              </a:solidFill>
              <a:latin typeface="+mn-lt"/>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74F6A"/>
              </a:solidFill>
              <a:latin typeface="+mn-lt"/>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74F6A"/>
              </a:solidFill>
              <a:latin typeface="+mn-lt"/>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dirty="0">
              <a:solidFill>
                <a:srgbClr val="074F6A"/>
              </a:solidFill>
              <a:highlight>
                <a:srgbClr val="FFFFFF"/>
              </a:highlight>
              <a:latin typeface="+mn-lt"/>
              <a:ea typeface="Batang"/>
              <a:cs typeface="Batang"/>
              <a:sym typeface="Batang"/>
            </a:endParaRPr>
          </a:p>
          <a:p>
            <a:pPr marL="457200" lvl="0" indent="-228600" algn="ctr" rtl="0">
              <a:lnSpc>
                <a:spcPct val="107000"/>
              </a:lnSpc>
              <a:spcBef>
                <a:spcPts val="1800"/>
              </a:spcBef>
              <a:spcAft>
                <a:spcPts val="0"/>
              </a:spcAft>
              <a:buClr>
                <a:srgbClr val="074F6A"/>
              </a:buClr>
              <a:buSzPts val="1800"/>
              <a:buChar char="•"/>
            </a:pPr>
            <a:r>
              <a:rPr lang="en-GB" sz="1800" dirty="0" err="1">
                <a:solidFill>
                  <a:srgbClr val="074F6A"/>
                </a:solidFill>
                <a:latin typeface="+mn-lt"/>
                <a:ea typeface="Batang"/>
                <a:cs typeface="Batang"/>
                <a:sym typeface="Batang"/>
              </a:rPr>
              <a:t>Sursă</a:t>
            </a:r>
            <a:r>
              <a:rPr lang="en-GB" sz="1800" dirty="0">
                <a:solidFill>
                  <a:srgbClr val="074F6A"/>
                </a:solidFill>
                <a:latin typeface="+mn-lt"/>
                <a:ea typeface="Batang"/>
                <a:cs typeface="Batang"/>
                <a:sym typeface="Batang"/>
              </a:rPr>
              <a:t>: </a:t>
            </a:r>
            <a:r>
              <a:rPr lang="en-GB" sz="1800" dirty="0" err="1">
                <a:solidFill>
                  <a:srgbClr val="074F6A"/>
                </a:solidFill>
                <a:latin typeface="+mn-lt"/>
                <a:ea typeface="Batang"/>
                <a:cs typeface="Batang"/>
                <a:sym typeface="Batang"/>
              </a:rPr>
              <a:t>Eurobarometru</a:t>
            </a:r>
            <a:r>
              <a:rPr lang="en-GB" sz="1800" dirty="0">
                <a:solidFill>
                  <a:srgbClr val="074F6A"/>
                </a:solidFill>
                <a:latin typeface="+mn-lt"/>
                <a:ea typeface="Batang"/>
                <a:cs typeface="Batang"/>
                <a:sym typeface="Batang"/>
              </a:rPr>
              <a:t> special 525, 2022</a:t>
            </a:r>
            <a:endParaRPr sz="1800" dirty="0">
              <a:solidFill>
                <a:srgbClr val="074F6A"/>
              </a:solidFill>
              <a:latin typeface="+mn-lt"/>
              <a:ea typeface="Calibri"/>
              <a:cs typeface="Calibri"/>
              <a:sym typeface="Calibri"/>
            </a:endParaRPr>
          </a:p>
        </p:txBody>
      </p:sp>
      <p:sp>
        <p:nvSpPr>
          <p:cNvPr id="231" name="Google Shape;231;p6"/>
          <p:cNvSpPr/>
          <p:nvPr/>
        </p:nvSpPr>
        <p:spPr>
          <a:xfrm>
            <a:off x="4404626" y="821859"/>
            <a:ext cx="1491600" cy="468000"/>
          </a:xfrm>
          <a:prstGeom prst="leftRightArrow">
            <a:avLst>
              <a:gd name="adj1" fmla="val 50000"/>
              <a:gd name="adj2" fmla="val 50000"/>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32" name="Google Shape;232;p6" descr="A graph of green and black bars&#10;&#10;Description automatically generated with medium confidence"/>
          <p:cNvPicPr preferRelativeResize="0"/>
          <p:nvPr/>
        </p:nvPicPr>
        <p:blipFill rotWithShape="1">
          <a:blip r:embed="rId3">
            <a:alphaModFix/>
          </a:blip>
          <a:srcRect/>
          <a:stretch/>
        </p:blipFill>
        <p:spPr>
          <a:xfrm>
            <a:off x="5215999" y="1600482"/>
            <a:ext cx="6514811" cy="39157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p:tgtEl>
                                          <p:spTgt spid="22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Effect transition="in" filter="fade">
                                      <p:cBhvr>
                                        <p:cTn id="12"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7"/>
          <p:cNvSpPr txBox="1">
            <a:spLocks noGrp="1"/>
          </p:cNvSpPr>
          <p:nvPr>
            <p:ph type="title"/>
          </p:nvPr>
        </p:nvSpPr>
        <p:spPr>
          <a:xfrm>
            <a:off x="457200" y="2232837"/>
            <a:ext cx="8899236" cy="3872397"/>
          </a:xfrm>
          <a:prstGeom prst="rect">
            <a:avLst/>
          </a:prstGeom>
          <a:noFill/>
          <a:ln w="9525"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285750" lvl="0" indent="-273050" algn="l" rtl="0">
              <a:lnSpc>
                <a:spcPct val="90000"/>
              </a:lnSpc>
              <a:spcBef>
                <a:spcPts val="0"/>
              </a:spcBef>
              <a:spcAft>
                <a:spcPts val="0"/>
              </a:spcAft>
              <a:buClr>
                <a:srgbClr val="000000"/>
              </a:buClr>
              <a:buSzPts val="1800"/>
              <a:buFont typeface="Noto Sans Symbols"/>
              <a:buChar char="❑"/>
            </a:pPr>
            <a:r>
              <a:rPr lang="en-GB" sz="1600" dirty="0">
                <a:solidFill>
                  <a:srgbClr val="000000"/>
                </a:solidFill>
                <a:latin typeface="+mn-lt"/>
                <a:ea typeface="Batang"/>
                <a:cs typeface="Batang"/>
                <a:sym typeface="Batang"/>
              </a:rPr>
              <a:t> IMPACTUL SB: </a:t>
            </a:r>
            <a:r>
              <a:rPr lang="en-GB" sz="1600" dirty="0" err="1">
                <a:solidFill>
                  <a:srgbClr val="000000"/>
                </a:solidFill>
                <a:latin typeface="+mn-lt"/>
                <a:ea typeface="Batang"/>
                <a:cs typeface="Batang"/>
                <a:sym typeface="Batang"/>
              </a:rPr>
              <a:t>riscul</a:t>
            </a:r>
            <a:r>
              <a:rPr lang="en-GB" sz="1600" dirty="0">
                <a:solidFill>
                  <a:srgbClr val="000000"/>
                </a:solidFill>
                <a:latin typeface="+mn-lt"/>
                <a:ea typeface="Batang"/>
                <a:cs typeface="Batang"/>
                <a:sym typeface="Batang"/>
              </a:rPr>
              <a:t> de </a:t>
            </a:r>
            <a:r>
              <a:rPr lang="en-GB" sz="1600" dirty="0" err="1">
                <a:solidFill>
                  <a:srgbClr val="000000"/>
                </a:solidFill>
                <a:latin typeface="+mn-lt"/>
                <a:ea typeface="Batang"/>
                <a:cs typeface="Batang"/>
                <a:sym typeface="Batang"/>
              </a:rPr>
              <a:t>cădere</a:t>
            </a:r>
            <a:r>
              <a:rPr lang="en-GB" sz="1600" dirty="0">
                <a:solidFill>
                  <a:srgbClr val="000000"/>
                </a:solidFill>
                <a:latin typeface="+mn-lt"/>
                <a:ea typeface="Batang"/>
                <a:cs typeface="Batang"/>
                <a:sym typeface="Batang"/>
              </a:rPr>
              <a:t> la </a:t>
            </a:r>
            <a:r>
              <a:rPr lang="en-GB" sz="1600" dirty="0" err="1">
                <a:solidFill>
                  <a:srgbClr val="000000"/>
                </a:solidFill>
                <a:latin typeface="+mn-lt"/>
                <a:ea typeface="Batang"/>
                <a:cs typeface="Batang"/>
                <a:sym typeface="Batang"/>
              </a:rPr>
              <a:t>depresie</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și</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reducerea</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capacității</a:t>
            </a:r>
            <a:r>
              <a:rPr lang="en-GB" sz="1600" dirty="0">
                <a:solidFill>
                  <a:srgbClr val="000000"/>
                </a:solidFill>
                <a:latin typeface="+mn-lt"/>
                <a:ea typeface="Batang"/>
                <a:cs typeface="Batang"/>
                <a:sym typeface="Batang"/>
              </a:rPr>
              <a:t> de </a:t>
            </a:r>
            <a:r>
              <a:rPr lang="en-GB" sz="1600" dirty="0" err="1">
                <a:solidFill>
                  <a:srgbClr val="000000"/>
                </a:solidFill>
                <a:latin typeface="+mn-lt"/>
                <a:ea typeface="Batang"/>
                <a:cs typeface="Batang"/>
                <a:sym typeface="Batang"/>
              </a:rPr>
              <a:t>funcționare</a:t>
            </a:r>
            <a:br>
              <a:rPr lang="en-GB" sz="1600" dirty="0">
                <a:solidFill>
                  <a:srgbClr val="000000"/>
                </a:solidFill>
                <a:latin typeface="+mn-lt"/>
                <a:ea typeface="Batang"/>
                <a:cs typeface="Batang"/>
                <a:sym typeface="Batang"/>
              </a:rPr>
            </a:b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Căderile</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sunt</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cauze</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majore</a:t>
            </a:r>
            <a:r>
              <a:rPr lang="en-GB" sz="1600" dirty="0">
                <a:solidFill>
                  <a:srgbClr val="000000"/>
                </a:solidFill>
                <a:latin typeface="+mn-lt"/>
                <a:ea typeface="Batang"/>
                <a:cs typeface="Batang"/>
                <a:sym typeface="Batang"/>
              </a:rPr>
              <a:t> de </a:t>
            </a:r>
            <a:r>
              <a:rPr lang="en-GB" sz="1600" dirty="0" err="1">
                <a:solidFill>
                  <a:srgbClr val="000000"/>
                </a:solidFill>
                <a:latin typeface="+mn-lt"/>
                <a:ea typeface="Batang"/>
                <a:cs typeface="Batang"/>
                <a:sym typeface="Batang"/>
              </a:rPr>
              <a:t>mortalitate</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morbiditate</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și</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plasare</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prematură</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în</a:t>
            </a:r>
            <a:r>
              <a:rPr lang="en-GB" sz="1600" dirty="0">
                <a:solidFill>
                  <a:srgbClr val="000000"/>
                </a:solidFill>
                <a:latin typeface="+mn-lt"/>
                <a:ea typeface="Batang"/>
                <a:cs typeface="Batang"/>
                <a:sym typeface="Batang"/>
              </a:rPr>
              <a:t> centre de </a:t>
            </a:r>
            <a:r>
              <a:rPr lang="en-GB" sz="1600" dirty="0" err="1">
                <a:solidFill>
                  <a:srgbClr val="000000"/>
                </a:solidFill>
                <a:latin typeface="+mn-lt"/>
                <a:ea typeface="Batang"/>
                <a:cs typeface="Batang"/>
                <a:sym typeface="Batang"/>
              </a:rPr>
              <a:t>îngrijire</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pentru</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adulții</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în</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vârstă</a:t>
            </a:r>
            <a:r>
              <a:rPr lang="en-GB" sz="1600" dirty="0">
                <a:solidFill>
                  <a:srgbClr val="000000"/>
                </a:solidFill>
                <a:latin typeface="+mn-lt"/>
                <a:ea typeface="Batang"/>
                <a:cs typeface="Batang"/>
                <a:sym typeface="Batang"/>
              </a:rPr>
              <a:t>. </a:t>
            </a:r>
            <a:br>
              <a:rPr lang="en-GB" sz="1600" dirty="0">
                <a:solidFill>
                  <a:srgbClr val="000000"/>
                </a:solidFill>
                <a:latin typeface="+mn-lt"/>
                <a:ea typeface="Batang"/>
                <a:cs typeface="Batang"/>
                <a:sym typeface="Batang"/>
              </a:rPr>
            </a:b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Depresia</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este</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mai</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frecventă</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în</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rândul</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adulților</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în</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vârstă</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decât</a:t>
            </a:r>
            <a:r>
              <a:rPr lang="en-GB" sz="1600" dirty="0">
                <a:solidFill>
                  <a:srgbClr val="000000"/>
                </a:solidFill>
                <a:latin typeface="+mn-lt"/>
                <a:ea typeface="Batang"/>
                <a:cs typeface="Batang"/>
                <a:sym typeface="Batang"/>
              </a:rPr>
              <a:t> la </a:t>
            </a:r>
            <a:r>
              <a:rPr lang="en-GB" sz="1600" dirty="0" err="1">
                <a:solidFill>
                  <a:srgbClr val="000000"/>
                </a:solidFill>
                <a:latin typeface="+mn-lt"/>
                <a:ea typeface="Batang"/>
                <a:cs typeface="Batang"/>
                <a:sym typeface="Batang"/>
              </a:rPr>
              <a:t>vârsta</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adultă</a:t>
            </a:r>
            <a:r>
              <a:rPr lang="en-GB" sz="1600" dirty="0">
                <a:solidFill>
                  <a:srgbClr val="000000"/>
                </a:solidFill>
                <a:latin typeface="+mn-lt"/>
                <a:ea typeface="Batang"/>
                <a:cs typeface="Batang"/>
                <a:sym typeface="Batang"/>
              </a:rPr>
              <a:t> din </a:t>
            </a:r>
            <a:r>
              <a:rPr lang="en-GB" sz="1600" dirty="0" err="1">
                <a:solidFill>
                  <a:srgbClr val="000000"/>
                </a:solidFill>
                <a:latin typeface="+mn-lt"/>
                <a:ea typeface="Batang"/>
                <a:cs typeface="Batang"/>
                <a:sym typeface="Batang"/>
              </a:rPr>
              <a:t>cauza</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pierderii</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sensului</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și</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scopului</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vieții</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adesea</a:t>
            </a:r>
            <a:r>
              <a:rPr lang="en-GB" sz="1600" dirty="0">
                <a:solidFill>
                  <a:srgbClr val="000000"/>
                </a:solidFill>
                <a:latin typeface="+mn-lt"/>
                <a:ea typeface="Batang"/>
                <a:cs typeface="Batang"/>
                <a:sym typeface="Batang"/>
              </a:rPr>
              <a:t> ca o </a:t>
            </a:r>
            <a:r>
              <a:rPr lang="en-GB" sz="1600" dirty="0" err="1">
                <a:solidFill>
                  <a:srgbClr val="000000"/>
                </a:solidFill>
                <a:latin typeface="+mn-lt"/>
                <a:ea typeface="Batang"/>
                <a:cs typeface="Batang"/>
                <a:sym typeface="Batang"/>
              </a:rPr>
              <a:t>consecință</a:t>
            </a:r>
            <a:r>
              <a:rPr lang="en-GB" sz="1600" dirty="0">
                <a:solidFill>
                  <a:srgbClr val="000000"/>
                </a:solidFill>
                <a:latin typeface="+mn-lt"/>
                <a:ea typeface="Batang"/>
                <a:cs typeface="Batang"/>
                <a:sym typeface="Batang"/>
              </a:rPr>
              <a:t> a </a:t>
            </a:r>
            <a:r>
              <a:rPr lang="en-GB" sz="1600" dirty="0" err="1">
                <a:solidFill>
                  <a:srgbClr val="000000"/>
                </a:solidFill>
                <a:latin typeface="+mn-lt"/>
                <a:ea typeface="Batang"/>
                <a:cs typeface="Batang"/>
                <a:sym typeface="Batang"/>
              </a:rPr>
              <a:t>pensionării</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și</a:t>
            </a:r>
            <a:r>
              <a:rPr lang="en-GB" sz="1600" dirty="0">
                <a:solidFill>
                  <a:srgbClr val="000000"/>
                </a:solidFill>
                <a:latin typeface="+mn-lt"/>
                <a:ea typeface="Batang"/>
                <a:cs typeface="Batang"/>
                <a:sym typeface="Batang"/>
              </a:rPr>
              <a:t> „le </a:t>
            </a:r>
            <a:r>
              <a:rPr lang="en-GB" sz="1600" dirty="0" err="1">
                <a:solidFill>
                  <a:srgbClr val="000000"/>
                </a:solidFill>
                <a:latin typeface="+mn-lt"/>
                <a:ea typeface="Batang"/>
                <a:cs typeface="Batang"/>
                <a:sym typeface="Batang"/>
              </a:rPr>
              <a:t>crește</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riscul</a:t>
            </a:r>
            <a:r>
              <a:rPr lang="en-GB" sz="1600" dirty="0">
                <a:solidFill>
                  <a:srgbClr val="000000"/>
                </a:solidFill>
                <a:latin typeface="+mn-lt"/>
                <a:ea typeface="Batang"/>
                <a:cs typeface="Batang"/>
                <a:sym typeface="Batang"/>
              </a:rPr>
              <a:t> de </a:t>
            </a:r>
            <a:r>
              <a:rPr lang="en-GB" sz="1600" dirty="0" err="1">
                <a:solidFill>
                  <a:srgbClr val="000000"/>
                </a:solidFill>
                <a:latin typeface="+mn-lt"/>
                <a:ea typeface="Batang"/>
                <a:cs typeface="Batang"/>
                <a:sym typeface="Batang"/>
              </a:rPr>
              <a:t>suicid</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demență</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și</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declin</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funcțional</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Kanamori</a:t>
            </a:r>
            <a:r>
              <a:rPr lang="en-GB" sz="1600" dirty="0">
                <a:solidFill>
                  <a:srgbClr val="000000"/>
                </a:solidFill>
                <a:latin typeface="+mn-lt"/>
                <a:ea typeface="Batang"/>
                <a:cs typeface="Batang"/>
                <a:sym typeface="Batang"/>
              </a:rPr>
              <a:t> et al, 2018). </a:t>
            </a:r>
            <a:br>
              <a:rPr lang="en-GB" sz="1600" dirty="0">
                <a:solidFill>
                  <a:srgbClr val="000000"/>
                </a:solidFill>
                <a:latin typeface="+mn-lt"/>
                <a:ea typeface="Batang"/>
                <a:cs typeface="Batang"/>
                <a:sym typeface="Batang"/>
              </a:rPr>
            </a:b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Aproape</a:t>
            </a:r>
            <a:r>
              <a:rPr lang="en-GB" sz="1600" dirty="0">
                <a:solidFill>
                  <a:srgbClr val="000000"/>
                </a:solidFill>
                <a:latin typeface="+mn-lt"/>
                <a:ea typeface="Batang"/>
                <a:cs typeface="Batang"/>
                <a:sym typeface="Batang"/>
              </a:rPr>
              <a:t> 50 % </a:t>
            </a:r>
            <a:r>
              <a:rPr lang="en-GB" sz="1600" dirty="0" err="1">
                <a:solidFill>
                  <a:srgbClr val="000000"/>
                </a:solidFill>
                <a:latin typeface="+mn-lt"/>
                <a:ea typeface="Batang"/>
                <a:cs typeface="Batang"/>
                <a:sym typeface="Batang"/>
              </a:rPr>
              <a:t>dintre</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adulții</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în</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vârstă</a:t>
            </a:r>
            <a:r>
              <a:rPr lang="en-GB" sz="1600" dirty="0">
                <a:solidFill>
                  <a:srgbClr val="000000"/>
                </a:solidFill>
                <a:latin typeface="+mn-lt"/>
                <a:ea typeface="Batang"/>
                <a:cs typeface="Batang"/>
                <a:sym typeface="Batang"/>
              </a:rPr>
              <a:t> care </a:t>
            </a:r>
            <a:r>
              <a:rPr lang="en-GB" sz="1600" dirty="0" err="1">
                <a:solidFill>
                  <a:srgbClr val="000000"/>
                </a:solidFill>
                <a:latin typeface="+mn-lt"/>
                <a:ea typeface="Batang"/>
                <a:cs typeface="Batang"/>
                <a:sym typeface="Batang"/>
              </a:rPr>
              <a:t>sunt</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rezidenți</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ai</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unui</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azil</a:t>
            </a:r>
            <a:r>
              <a:rPr lang="en-GB" sz="1600" dirty="0">
                <a:solidFill>
                  <a:srgbClr val="000000"/>
                </a:solidFill>
                <a:latin typeface="+mn-lt"/>
                <a:ea typeface="Batang"/>
                <a:cs typeface="Batang"/>
                <a:sym typeface="Batang"/>
              </a:rPr>
              <a:t> de </a:t>
            </a:r>
            <a:r>
              <a:rPr lang="en-GB" sz="1600" dirty="0" err="1">
                <a:solidFill>
                  <a:srgbClr val="000000"/>
                </a:solidFill>
                <a:latin typeface="+mn-lt"/>
                <a:ea typeface="Batang"/>
                <a:cs typeface="Batang"/>
                <a:sym typeface="Batang"/>
              </a:rPr>
              <a:t>bătrâni</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prezintă</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declin</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funcțional</a:t>
            </a:r>
            <a:r>
              <a:rPr lang="en-GB" sz="1600" dirty="0">
                <a:solidFill>
                  <a:srgbClr val="000000"/>
                </a:solidFill>
                <a:latin typeface="+mn-lt"/>
                <a:ea typeface="Batang"/>
                <a:cs typeface="Batang"/>
                <a:sym typeface="Batang"/>
              </a:rPr>
              <a:t> (FD) </a:t>
            </a:r>
            <a:r>
              <a:rPr lang="en-GB" sz="1600" dirty="0" err="1">
                <a:solidFill>
                  <a:srgbClr val="000000"/>
                </a:solidFill>
                <a:latin typeface="+mn-lt"/>
                <a:ea typeface="Batang"/>
                <a:cs typeface="Batang"/>
                <a:sym typeface="Batang"/>
              </a:rPr>
              <a:t>pe</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durata</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instituționalizării</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în</a:t>
            </a:r>
            <a:r>
              <a:rPr lang="en-GB" sz="1600" dirty="0">
                <a:solidFill>
                  <a:srgbClr val="000000"/>
                </a:solidFill>
                <a:latin typeface="+mn-lt"/>
                <a:ea typeface="Batang"/>
                <a:cs typeface="Batang"/>
                <a:sym typeface="Batang"/>
              </a:rPr>
              <a:t> 1 an, </a:t>
            </a:r>
            <a:r>
              <a:rPr lang="en-GB" sz="1600" dirty="0" err="1">
                <a:solidFill>
                  <a:srgbClr val="000000"/>
                </a:solidFill>
                <a:latin typeface="+mn-lt"/>
                <a:ea typeface="Batang"/>
                <a:cs typeface="Batang"/>
                <a:sym typeface="Batang"/>
              </a:rPr>
              <a:t>între</a:t>
            </a:r>
            <a:r>
              <a:rPr lang="en-GB" sz="1600" dirty="0">
                <a:solidFill>
                  <a:srgbClr val="000000"/>
                </a:solidFill>
                <a:latin typeface="+mn-lt"/>
                <a:ea typeface="Batang"/>
                <a:cs typeface="Batang"/>
                <a:sym typeface="Batang"/>
              </a:rPr>
              <a:t> 38,9 % </a:t>
            </a:r>
            <a:r>
              <a:rPr lang="en-GB" sz="1600" dirty="0" err="1">
                <a:solidFill>
                  <a:srgbClr val="000000"/>
                </a:solidFill>
                <a:latin typeface="+mn-lt"/>
                <a:ea typeface="Batang"/>
                <a:cs typeface="Batang"/>
                <a:sym typeface="Batang"/>
              </a:rPr>
              <a:t>și</a:t>
            </a:r>
            <a:r>
              <a:rPr lang="en-GB" sz="1600" dirty="0">
                <a:solidFill>
                  <a:srgbClr val="000000"/>
                </a:solidFill>
                <a:latin typeface="+mn-lt"/>
                <a:ea typeface="Batang"/>
                <a:cs typeface="Batang"/>
                <a:sym typeface="Batang"/>
              </a:rPr>
              <a:t> 50,6 % </a:t>
            </a:r>
            <a:r>
              <a:rPr lang="en-GB" sz="1600" dirty="0" err="1">
                <a:solidFill>
                  <a:srgbClr val="000000"/>
                </a:solidFill>
                <a:latin typeface="+mn-lt"/>
                <a:ea typeface="Batang"/>
                <a:cs typeface="Batang"/>
                <a:sym typeface="Batang"/>
              </a:rPr>
              <a:t>dintre</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rezidenții</a:t>
            </a:r>
            <a:r>
              <a:rPr lang="en-GB" sz="1600" dirty="0">
                <a:solidFill>
                  <a:srgbClr val="000000"/>
                </a:solidFill>
                <a:latin typeface="+mn-lt"/>
                <a:ea typeface="Batang"/>
                <a:cs typeface="Batang"/>
                <a:sym typeface="Batang"/>
              </a:rPr>
              <a:t> din </a:t>
            </a:r>
            <a:r>
              <a:rPr lang="en-GB" sz="1600" dirty="0" err="1">
                <a:solidFill>
                  <a:srgbClr val="000000"/>
                </a:solidFill>
                <a:latin typeface="+mn-lt"/>
                <a:ea typeface="Batang"/>
                <a:cs typeface="Batang"/>
                <a:sym typeface="Batang"/>
              </a:rPr>
              <a:t>studiu</a:t>
            </a:r>
            <a:r>
              <a:rPr lang="en-GB" sz="1600" dirty="0">
                <a:solidFill>
                  <a:srgbClr val="000000"/>
                </a:solidFill>
                <a:latin typeface="+mn-lt"/>
                <a:ea typeface="Batang"/>
                <a:cs typeface="Batang"/>
                <a:sym typeface="Batang"/>
              </a:rPr>
              <a:t> au </a:t>
            </a:r>
            <a:r>
              <a:rPr lang="en-GB" sz="1600" dirty="0" err="1">
                <a:solidFill>
                  <a:srgbClr val="000000"/>
                </a:solidFill>
                <a:latin typeface="+mn-lt"/>
                <a:ea typeface="Batang"/>
                <a:cs typeface="Batang"/>
                <a:sym typeface="Batang"/>
              </a:rPr>
              <a:t>prezentat</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declin</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funcțional</a:t>
            </a:r>
            <a:r>
              <a:rPr lang="en-GB" sz="1600" dirty="0">
                <a:solidFill>
                  <a:srgbClr val="000000"/>
                </a:solidFill>
                <a:latin typeface="+mn-lt"/>
                <a:ea typeface="Batang"/>
                <a:cs typeface="Batang"/>
                <a:sym typeface="Batang"/>
              </a:rPr>
              <a:t>, Moreno-Martin </a:t>
            </a:r>
            <a:r>
              <a:rPr lang="en-GB" sz="1600" dirty="0" err="1">
                <a:solidFill>
                  <a:srgbClr val="000000"/>
                </a:solidFill>
                <a:latin typeface="+mn-lt"/>
                <a:ea typeface="Batang"/>
                <a:cs typeface="Batang"/>
                <a:sym typeface="Batang"/>
              </a:rPr>
              <a:t>e.a</a:t>
            </a:r>
            <a:r>
              <a:rPr lang="en-GB" sz="1600" dirty="0">
                <a:solidFill>
                  <a:srgbClr val="000000"/>
                </a:solidFill>
                <a:latin typeface="+mn-lt"/>
                <a:ea typeface="Batang"/>
                <a:cs typeface="Batang"/>
                <a:sym typeface="Batang"/>
              </a:rPr>
              <a:t>, 2022).</a:t>
            </a:r>
            <a:br>
              <a:rPr lang="en-GB" sz="1600" dirty="0">
                <a:solidFill>
                  <a:srgbClr val="000000"/>
                </a:solidFill>
                <a:latin typeface="+mn-lt"/>
                <a:ea typeface="Batang"/>
                <a:cs typeface="Batang"/>
                <a:sym typeface="Batang"/>
              </a:rPr>
            </a:b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inactivitatea</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fizică</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este</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considerată</a:t>
            </a:r>
            <a:r>
              <a:rPr lang="en-GB" sz="1600" dirty="0">
                <a:solidFill>
                  <a:srgbClr val="000000"/>
                </a:solidFill>
                <a:latin typeface="+mn-lt"/>
                <a:ea typeface="Batang"/>
                <a:cs typeface="Batang"/>
                <a:sym typeface="Batang"/>
              </a:rPr>
              <a:t> „al </a:t>
            </a:r>
            <a:r>
              <a:rPr lang="en-GB" sz="1600" dirty="0" err="1">
                <a:solidFill>
                  <a:srgbClr val="000000"/>
                </a:solidFill>
                <a:latin typeface="+mn-lt"/>
                <a:ea typeface="Batang"/>
                <a:cs typeface="Batang"/>
                <a:sym typeface="Batang"/>
              </a:rPr>
              <a:t>patrulea</a:t>
            </a:r>
            <a:r>
              <a:rPr lang="en-GB" sz="1600" dirty="0">
                <a:solidFill>
                  <a:srgbClr val="000000"/>
                </a:solidFill>
                <a:latin typeface="+mn-lt"/>
                <a:ea typeface="Batang"/>
                <a:cs typeface="Batang"/>
                <a:sym typeface="Batang"/>
              </a:rPr>
              <a:t> factor de </a:t>
            </a:r>
            <a:r>
              <a:rPr lang="en-GB" sz="1600" dirty="0" err="1">
                <a:solidFill>
                  <a:srgbClr val="000000"/>
                </a:solidFill>
                <a:latin typeface="+mn-lt"/>
                <a:ea typeface="Batang"/>
                <a:cs typeface="Batang"/>
                <a:sym typeface="Batang"/>
              </a:rPr>
              <a:t>risc</a:t>
            </a:r>
            <a:r>
              <a:rPr lang="en-GB" sz="1600" dirty="0">
                <a:solidFill>
                  <a:srgbClr val="000000"/>
                </a:solidFill>
                <a:latin typeface="+mn-lt"/>
                <a:ea typeface="Batang"/>
                <a:cs typeface="Batang"/>
                <a:sym typeface="Batang"/>
              </a:rPr>
              <a:t> principal </a:t>
            </a:r>
            <a:r>
              <a:rPr lang="en-GB" sz="1600" dirty="0" err="1">
                <a:solidFill>
                  <a:srgbClr val="000000"/>
                </a:solidFill>
                <a:latin typeface="+mn-lt"/>
                <a:ea typeface="Batang"/>
                <a:cs typeface="Batang"/>
                <a:sym typeface="Batang"/>
              </a:rPr>
              <a:t>pentru</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mortalitatea</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globală</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și</a:t>
            </a:r>
            <a:r>
              <a:rPr lang="en-GB" sz="1600" dirty="0">
                <a:solidFill>
                  <a:srgbClr val="000000"/>
                </a:solidFill>
                <a:latin typeface="+mn-lt"/>
                <a:ea typeface="Batang"/>
                <a:cs typeface="Batang"/>
                <a:sym typeface="Batang"/>
              </a:rPr>
              <a:t> un factor major care </a:t>
            </a:r>
            <a:r>
              <a:rPr lang="en-GB" sz="1600" dirty="0" err="1">
                <a:solidFill>
                  <a:srgbClr val="000000"/>
                </a:solidFill>
                <a:latin typeface="+mn-lt"/>
                <a:ea typeface="Batang"/>
                <a:cs typeface="Batang"/>
                <a:sym typeface="Batang"/>
              </a:rPr>
              <a:t>contribuie</a:t>
            </a:r>
            <a:r>
              <a:rPr lang="en-GB" sz="1600" dirty="0">
                <a:solidFill>
                  <a:srgbClr val="000000"/>
                </a:solidFill>
                <a:latin typeface="+mn-lt"/>
                <a:ea typeface="Batang"/>
                <a:cs typeface="Batang"/>
                <a:sym typeface="Batang"/>
              </a:rPr>
              <a:t> la </a:t>
            </a:r>
            <a:r>
              <a:rPr lang="en-GB" sz="1600" dirty="0" err="1">
                <a:solidFill>
                  <a:srgbClr val="000000"/>
                </a:solidFill>
                <a:latin typeface="+mn-lt"/>
                <a:ea typeface="Batang"/>
                <a:cs typeface="Batang"/>
                <a:sym typeface="Batang"/>
              </a:rPr>
              <a:t>dizabilitate</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și</a:t>
            </a:r>
            <a:r>
              <a:rPr lang="en-GB" sz="1600" dirty="0">
                <a:solidFill>
                  <a:srgbClr val="000000"/>
                </a:solidFill>
                <a:latin typeface="+mn-lt"/>
                <a:ea typeface="Batang"/>
                <a:cs typeface="Batang"/>
                <a:sym typeface="Batang"/>
              </a:rPr>
              <a:t> la </a:t>
            </a:r>
            <a:r>
              <a:rPr lang="en-GB" sz="1600" dirty="0" err="1">
                <a:solidFill>
                  <a:srgbClr val="000000"/>
                </a:solidFill>
                <a:latin typeface="+mn-lt"/>
                <a:ea typeface="Batang"/>
                <a:cs typeface="Batang"/>
                <a:sym typeface="Batang"/>
              </a:rPr>
              <a:t>rezultatele</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slabe</a:t>
            </a:r>
            <a:r>
              <a:rPr lang="en-GB" sz="1600" dirty="0">
                <a:solidFill>
                  <a:srgbClr val="000000"/>
                </a:solidFill>
                <a:latin typeface="+mn-lt"/>
                <a:ea typeface="Batang"/>
                <a:cs typeface="Batang"/>
                <a:sym typeface="Batang"/>
              </a:rPr>
              <a:t> ale </a:t>
            </a:r>
            <a:r>
              <a:rPr lang="en-GB" sz="1600" dirty="0" err="1">
                <a:solidFill>
                  <a:srgbClr val="000000"/>
                </a:solidFill>
                <a:latin typeface="+mn-lt"/>
                <a:ea typeface="Batang"/>
                <a:cs typeface="Batang"/>
                <a:sym typeface="Batang"/>
              </a:rPr>
              <a:t>sănătății</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inclusiv</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fragilitatea</a:t>
            </a:r>
            <a:r>
              <a:rPr lang="en-GB" sz="1600" dirty="0">
                <a:solidFill>
                  <a:srgbClr val="000000"/>
                </a:solidFill>
                <a:latin typeface="+mn-lt"/>
                <a:ea typeface="Batang"/>
                <a:cs typeface="Batang"/>
                <a:sym typeface="Batang"/>
              </a:rPr>
              <a:t> la </a:t>
            </a:r>
            <a:r>
              <a:rPr lang="en-GB" sz="1600" dirty="0" err="1">
                <a:solidFill>
                  <a:srgbClr val="000000"/>
                </a:solidFill>
                <a:latin typeface="+mn-lt"/>
                <a:ea typeface="Batang"/>
                <a:cs typeface="Batang"/>
                <a:sym typeface="Batang"/>
              </a:rPr>
              <a:t>persoanele</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în</a:t>
            </a:r>
            <a:r>
              <a:rPr lang="en-GB" sz="1600" dirty="0">
                <a:solidFill>
                  <a:srgbClr val="000000"/>
                </a:solidFill>
                <a:latin typeface="+mn-lt"/>
                <a:ea typeface="Batang"/>
                <a:cs typeface="Batang"/>
                <a:sym typeface="Batang"/>
              </a:rPr>
              <a:t> </a:t>
            </a:r>
            <a:r>
              <a:rPr lang="en-GB" sz="1600" dirty="0" err="1">
                <a:solidFill>
                  <a:srgbClr val="000000"/>
                </a:solidFill>
                <a:latin typeface="+mn-lt"/>
                <a:ea typeface="Batang"/>
                <a:cs typeface="Batang"/>
                <a:sym typeface="Batang"/>
              </a:rPr>
              <a:t>vârstă</a:t>
            </a:r>
            <a:r>
              <a:rPr lang="en-GB" sz="1600" dirty="0">
                <a:solidFill>
                  <a:srgbClr val="000000"/>
                </a:solidFill>
                <a:latin typeface="+mn-lt"/>
                <a:ea typeface="Batang"/>
                <a:cs typeface="Batang"/>
                <a:sym typeface="Batang"/>
              </a:rPr>
              <a:t> (Gomes et al, 2017, p.72).</a:t>
            </a:r>
            <a:br>
              <a:rPr lang="en-GB" sz="1600" dirty="0">
                <a:solidFill>
                  <a:srgbClr val="000000"/>
                </a:solidFill>
                <a:latin typeface="+mn-lt"/>
                <a:ea typeface="Calibri"/>
                <a:cs typeface="Calibri"/>
                <a:sym typeface="Calibri"/>
              </a:rPr>
            </a:br>
            <a:br>
              <a:rPr lang="en-GB" sz="1600" dirty="0">
                <a:solidFill>
                  <a:srgbClr val="000000"/>
                </a:solidFill>
                <a:latin typeface="+mn-lt"/>
                <a:ea typeface="Batang"/>
                <a:cs typeface="Batang"/>
                <a:sym typeface="Batang"/>
              </a:rPr>
            </a:br>
            <a:br>
              <a:rPr lang="en-GB" sz="1600" dirty="0">
                <a:solidFill>
                  <a:srgbClr val="000000"/>
                </a:solidFill>
                <a:latin typeface="+mn-lt"/>
                <a:ea typeface="Batang"/>
                <a:cs typeface="Batang"/>
                <a:sym typeface="Batang"/>
              </a:rPr>
            </a:br>
            <a:endParaRPr sz="1600" dirty="0">
              <a:solidFill>
                <a:srgbClr val="000000"/>
              </a:solidFill>
              <a:latin typeface="+mn-lt"/>
            </a:endParaRPr>
          </a:p>
        </p:txBody>
      </p:sp>
      <p:sp>
        <p:nvSpPr>
          <p:cNvPr id="238" name="Google Shape;238;p7"/>
          <p:cNvSpPr txBox="1"/>
          <p:nvPr/>
        </p:nvSpPr>
        <p:spPr>
          <a:xfrm>
            <a:off x="1956390" y="752765"/>
            <a:ext cx="932475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066684"/>
                </a:solidFill>
                <a:latin typeface="+mn-lt"/>
                <a:ea typeface="Batang"/>
                <a:cs typeface="Batang"/>
                <a:sym typeface="Batang"/>
              </a:rPr>
              <a:t>2.3 </a:t>
            </a:r>
            <a:r>
              <a:rPr lang="en-GB" sz="2400" b="1" dirty="0" err="1">
                <a:solidFill>
                  <a:srgbClr val="066684"/>
                </a:solidFill>
                <a:latin typeface="+mn-lt"/>
                <a:ea typeface="Batang"/>
                <a:cs typeface="Batang"/>
                <a:sym typeface="Batang"/>
              </a:rPr>
              <a:t>Impactul</a:t>
            </a:r>
            <a:r>
              <a:rPr lang="en-GB" sz="2400" b="1" dirty="0">
                <a:solidFill>
                  <a:srgbClr val="066684"/>
                </a:solidFill>
                <a:latin typeface="+mn-lt"/>
                <a:ea typeface="Batang"/>
                <a:cs typeface="Batang"/>
                <a:sym typeface="Batang"/>
              </a:rPr>
              <a:t> </a:t>
            </a:r>
            <a:r>
              <a:rPr lang="en-GB" sz="2400" b="1" dirty="0" err="1">
                <a:solidFill>
                  <a:srgbClr val="066684"/>
                </a:solidFill>
                <a:latin typeface="+mn-lt"/>
                <a:ea typeface="Batang"/>
                <a:cs typeface="Batang"/>
                <a:sym typeface="Batang"/>
              </a:rPr>
              <a:t>sedentarismului</a:t>
            </a:r>
            <a:r>
              <a:rPr lang="en-GB" sz="2400" b="1" dirty="0">
                <a:solidFill>
                  <a:srgbClr val="066684"/>
                </a:solidFill>
                <a:latin typeface="+mn-lt"/>
                <a:ea typeface="Batang"/>
                <a:cs typeface="Batang"/>
                <a:sym typeface="Batang"/>
              </a:rPr>
              <a:t> </a:t>
            </a:r>
            <a:r>
              <a:rPr lang="en-GB" sz="2400" b="1" dirty="0" err="1">
                <a:solidFill>
                  <a:srgbClr val="066684"/>
                </a:solidFill>
                <a:latin typeface="+mn-lt"/>
                <a:ea typeface="Batang"/>
                <a:cs typeface="Batang"/>
                <a:sym typeface="Batang"/>
              </a:rPr>
              <a:t>asupra</a:t>
            </a:r>
            <a:r>
              <a:rPr lang="en-GB" sz="2400" b="1" dirty="0">
                <a:solidFill>
                  <a:srgbClr val="066684"/>
                </a:solidFill>
                <a:latin typeface="+mn-lt"/>
                <a:ea typeface="Batang"/>
                <a:cs typeface="Batang"/>
                <a:sym typeface="Batang"/>
              </a:rPr>
              <a:t> </a:t>
            </a:r>
            <a:r>
              <a:rPr lang="en-GB" sz="2400" b="1" dirty="0" err="1">
                <a:solidFill>
                  <a:srgbClr val="066684"/>
                </a:solidFill>
                <a:latin typeface="+mn-lt"/>
                <a:ea typeface="Batang"/>
                <a:cs typeface="Batang"/>
                <a:sym typeface="Batang"/>
              </a:rPr>
              <a:t>vieții</a:t>
            </a:r>
            <a:r>
              <a:rPr lang="en-GB" sz="2400" b="1" dirty="0">
                <a:solidFill>
                  <a:srgbClr val="066684"/>
                </a:solidFill>
                <a:latin typeface="+mn-lt"/>
                <a:ea typeface="Batang"/>
                <a:cs typeface="Batang"/>
                <a:sym typeface="Batang"/>
              </a:rPr>
              <a:t> </a:t>
            </a:r>
            <a:r>
              <a:rPr lang="en-GB" sz="2400" b="1" dirty="0" err="1">
                <a:solidFill>
                  <a:srgbClr val="066684"/>
                </a:solidFill>
                <a:latin typeface="+mn-lt"/>
                <a:ea typeface="Batang"/>
                <a:cs typeface="Batang"/>
                <a:sym typeface="Batang"/>
              </a:rPr>
              <a:t>adulților</a:t>
            </a:r>
            <a:r>
              <a:rPr lang="en-GB" sz="2400" b="1" dirty="0">
                <a:solidFill>
                  <a:srgbClr val="066684"/>
                </a:solidFill>
                <a:latin typeface="+mn-lt"/>
                <a:ea typeface="Batang"/>
                <a:cs typeface="Batang"/>
                <a:sym typeface="Batang"/>
              </a:rPr>
              <a:t> </a:t>
            </a:r>
            <a:r>
              <a:rPr lang="en-GB" sz="2400" b="1" dirty="0" err="1">
                <a:solidFill>
                  <a:srgbClr val="066684"/>
                </a:solidFill>
                <a:latin typeface="+mn-lt"/>
                <a:ea typeface="Batang"/>
                <a:cs typeface="Batang"/>
                <a:sym typeface="Batang"/>
              </a:rPr>
              <a:t>în</a:t>
            </a:r>
            <a:r>
              <a:rPr lang="en-GB" sz="2400" b="1" dirty="0">
                <a:solidFill>
                  <a:srgbClr val="066684"/>
                </a:solidFill>
                <a:latin typeface="+mn-lt"/>
                <a:ea typeface="Batang"/>
                <a:cs typeface="Batang"/>
                <a:sym typeface="Batang"/>
              </a:rPr>
              <a:t> </a:t>
            </a:r>
            <a:r>
              <a:rPr lang="en-GB" sz="2400" b="1" dirty="0" err="1">
                <a:solidFill>
                  <a:srgbClr val="066684"/>
                </a:solidFill>
                <a:latin typeface="+mn-lt"/>
                <a:ea typeface="Batang"/>
                <a:cs typeface="Batang"/>
                <a:sym typeface="Batang"/>
              </a:rPr>
              <a:t>vârstă</a:t>
            </a:r>
            <a:endParaRPr sz="2400" b="1" dirty="0">
              <a:solidFill>
                <a:schemeClr val="dk1"/>
              </a:solidFill>
              <a:latin typeface="+mn-lt"/>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p8"/>
          <p:cNvSpPr txBox="1">
            <a:spLocks noGrp="1"/>
          </p:cNvSpPr>
          <p:nvPr>
            <p:ph type="title"/>
          </p:nvPr>
        </p:nvSpPr>
        <p:spPr>
          <a:xfrm>
            <a:off x="573024" y="872282"/>
            <a:ext cx="4364736" cy="4410918"/>
          </a:xfrm>
          <a:prstGeom prst="rect">
            <a:avLst/>
          </a:prstGeom>
          <a:noFill/>
          <a:ln>
            <a:noFill/>
          </a:ln>
        </p:spPr>
        <p:txBody>
          <a:bodyPr spcFirstLastPara="1" wrap="square" lIns="91425" tIns="45700" rIns="91425" bIns="45700" anchor="ctr" anchorCtr="0">
            <a:normAutofit/>
          </a:bodyPr>
          <a:lstStyle/>
          <a:p>
            <a:pPr marL="285750" lvl="0" indent="-285750" algn="l" rtl="0">
              <a:lnSpc>
                <a:spcPct val="90000"/>
              </a:lnSpc>
              <a:spcBef>
                <a:spcPts val="0"/>
              </a:spcBef>
              <a:spcAft>
                <a:spcPts val="0"/>
              </a:spcAft>
              <a:buClr>
                <a:schemeClr val="lt1"/>
              </a:buClr>
              <a:buSzPts val="1800"/>
              <a:buFont typeface="Arial"/>
              <a:buChar char="•"/>
            </a:pPr>
            <a:r>
              <a:rPr lang="en-GB" sz="1800" dirty="0">
                <a:latin typeface="+mn-lt"/>
                <a:ea typeface="Batang"/>
                <a:cs typeface="Batang"/>
                <a:sym typeface="Batang"/>
              </a:rPr>
              <a:t>O meta-</a:t>
            </a:r>
            <a:r>
              <a:rPr lang="en-GB" sz="1800" dirty="0" err="1">
                <a:latin typeface="+mn-lt"/>
                <a:ea typeface="Batang"/>
                <a:cs typeface="Batang"/>
                <a:sym typeface="Batang"/>
              </a:rPr>
              <a:t>analiză</a:t>
            </a:r>
            <a:r>
              <a:rPr lang="en-GB" sz="1800" dirty="0">
                <a:latin typeface="+mn-lt"/>
                <a:ea typeface="Batang"/>
                <a:cs typeface="Batang"/>
                <a:sym typeface="Batang"/>
              </a:rPr>
              <a:t> a </a:t>
            </a:r>
            <a:r>
              <a:rPr lang="en-GB" sz="1800" dirty="0" err="1">
                <a:latin typeface="+mn-lt"/>
                <a:ea typeface="Batang"/>
                <a:cs typeface="Batang"/>
                <a:sym typeface="Batang"/>
              </a:rPr>
              <a:t>literaturii</a:t>
            </a:r>
            <a:r>
              <a:rPr lang="en-GB" sz="1800" dirty="0">
                <a:latin typeface="+mn-lt"/>
                <a:ea typeface="Batang"/>
                <a:cs typeface="Batang"/>
                <a:sym typeface="Batang"/>
              </a:rPr>
              <a:t> </a:t>
            </a:r>
            <a:r>
              <a:rPr lang="en-GB" sz="1800" dirty="0" err="1">
                <a:latin typeface="+mn-lt"/>
                <a:ea typeface="Batang"/>
                <a:cs typeface="Batang"/>
                <a:sym typeface="Batang"/>
              </a:rPr>
              <a:t>specifice</a:t>
            </a:r>
            <a:r>
              <a:rPr lang="en-GB" sz="1800" dirty="0">
                <a:latin typeface="+mn-lt"/>
                <a:ea typeface="Batang"/>
                <a:cs typeface="Batang"/>
                <a:sym typeface="Batang"/>
              </a:rPr>
              <a:t> (</a:t>
            </a:r>
            <a:r>
              <a:rPr lang="en-GB" sz="1800" dirty="0" err="1">
                <a:latin typeface="+mn-lt"/>
                <a:ea typeface="Batang"/>
                <a:cs typeface="Batang"/>
                <a:sym typeface="Batang"/>
              </a:rPr>
              <a:t>alte</a:t>
            </a:r>
            <a:r>
              <a:rPr lang="en-GB" sz="1800" dirty="0">
                <a:latin typeface="+mn-lt"/>
                <a:ea typeface="Batang"/>
                <a:cs typeface="Batang"/>
                <a:sym typeface="Batang"/>
              </a:rPr>
              <a:t> 94 de </a:t>
            </a:r>
            <a:r>
              <a:rPr lang="en-GB" sz="1800" dirty="0" err="1">
                <a:latin typeface="+mn-lt"/>
                <a:ea typeface="Batang"/>
                <a:cs typeface="Batang"/>
                <a:sym typeface="Batang"/>
              </a:rPr>
              <a:t>articole</a:t>
            </a:r>
            <a:r>
              <a:rPr lang="en-GB" sz="1800" dirty="0">
                <a:latin typeface="+mn-lt"/>
                <a:ea typeface="Batang"/>
                <a:cs typeface="Batang"/>
                <a:sym typeface="Batang"/>
              </a:rPr>
              <a:t> </a:t>
            </a:r>
            <a:r>
              <a:rPr lang="en-GB" sz="1800" dirty="0" err="1">
                <a:latin typeface="+mn-lt"/>
                <a:ea typeface="Batang"/>
                <a:cs typeface="Batang"/>
                <a:sym typeface="Batang"/>
              </a:rPr>
              <a:t>relevante</a:t>
            </a:r>
            <a:r>
              <a:rPr lang="en-GB" sz="1800" dirty="0">
                <a:latin typeface="+mn-lt"/>
                <a:ea typeface="Batang"/>
                <a:cs typeface="Batang"/>
                <a:sym typeface="Batang"/>
              </a:rPr>
              <a:t>) care </a:t>
            </a:r>
            <a:r>
              <a:rPr lang="en-GB" sz="1800" dirty="0" err="1">
                <a:latin typeface="+mn-lt"/>
                <a:ea typeface="Batang"/>
                <a:cs typeface="Batang"/>
                <a:sym typeface="Batang"/>
              </a:rPr>
              <a:t>analizează</a:t>
            </a:r>
            <a:r>
              <a:rPr lang="en-GB" sz="1800" dirty="0">
                <a:latin typeface="+mn-lt"/>
                <a:ea typeface="Batang"/>
                <a:cs typeface="Batang"/>
                <a:sym typeface="Batang"/>
              </a:rPr>
              <a:t> </a:t>
            </a:r>
            <a:r>
              <a:rPr lang="en-GB" sz="1800" dirty="0" err="1">
                <a:latin typeface="+mn-lt"/>
                <a:ea typeface="Batang"/>
                <a:cs typeface="Batang"/>
                <a:sym typeface="Batang"/>
              </a:rPr>
              <a:t>asociațiile</a:t>
            </a:r>
            <a:r>
              <a:rPr lang="en-GB" sz="1800" dirty="0">
                <a:latin typeface="+mn-lt"/>
                <a:ea typeface="Batang"/>
                <a:cs typeface="Batang"/>
                <a:sym typeface="Batang"/>
              </a:rPr>
              <a:t> </a:t>
            </a:r>
            <a:r>
              <a:rPr lang="en-GB" sz="1800" dirty="0" err="1">
                <a:latin typeface="+mn-lt"/>
                <a:ea typeface="Batang"/>
                <a:cs typeface="Batang"/>
                <a:sym typeface="Batang"/>
              </a:rPr>
              <a:t>identificate</a:t>
            </a:r>
            <a:r>
              <a:rPr lang="en-GB" sz="1800" dirty="0">
                <a:latin typeface="+mn-lt"/>
                <a:ea typeface="Batang"/>
                <a:cs typeface="Batang"/>
                <a:sym typeface="Batang"/>
              </a:rPr>
              <a:t> </a:t>
            </a:r>
            <a:r>
              <a:rPr lang="en-GB" sz="1800" dirty="0" err="1">
                <a:latin typeface="+mn-lt"/>
                <a:ea typeface="Batang"/>
                <a:cs typeface="Batang"/>
                <a:sym typeface="Batang"/>
              </a:rPr>
              <a:t>și</a:t>
            </a:r>
            <a:r>
              <a:rPr lang="en-GB" sz="1800" dirty="0">
                <a:latin typeface="+mn-lt"/>
                <a:ea typeface="Batang"/>
                <a:cs typeface="Batang"/>
                <a:sym typeface="Batang"/>
              </a:rPr>
              <a:t> </a:t>
            </a:r>
            <a:r>
              <a:rPr lang="en-GB" sz="1800" dirty="0" err="1">
                <a:latin typeface="+mn-lt"/>
                <a:ea typeface="Batang"/>
                <a:cs typeface="Batang"/>
                <a:sym typeface="Batang"/>
              </a:rPr>
              <a:t>sugerate</a:t>
            </a:r>
            <a:r>
              <a:rPr lang="en-GB" sz="1800" dirty="0">
                <a:latin typeface="+mn-lt"/>
                <a:ea typeface="Batang"/>
                <a:cs typeface="Batang"/>
                <a:sym typeface="Batang"/>
              </a:rPr>
              <a:t> </a:t>
            </a:r>
            <a:r>
              <a:rPr lang="en-GB" sz="1800" dirty="0" err="1">
                <a:latin typeface="+mn-lt"/>
                <a:ea typeface="Batang"/>
                <a:cs typeface="Batang"/>
                <a:sym typeface="Batang"/>
              </a:rPr>
              <a:t>între</a:t>
            </a:r>
            <a:r>
              <a:rPr lang="en-GB" sz="1800" dirty="0">
                <a:latin typeface="+mn-lt"/>
                <a:ea typeface="Batang"/>
                <a:cs typeface="Batang"/>
                <a:sym typeface="Batang"/>
              </a:rPr>
              <a:t> SB </a:t>
            </a:r>
            <a:r>
              <a:rPr lang="en-GB" sz="1800" dirty="0" err="1">
                <a:latin typeface="+mn-lt"/>
                <a:ea typeface="Batang"/>
                <a:cs typeface="Batang"/>
                <a:sym typeface="Batang"/>
              </a:rPr>
              <a:t>și</a:t>
            </a:r>
            <a:r>
              <a:rPr lang="en-GB" sz="1800" dirty="0">
                <a:latin typeface="+mn-lt"/>
                <a:ea typeface="Batang"/>
                <a:cs typeface="Batang"/>
                <a:sym typeface="Batang"/>
              </a:rPr>
              <a:t> </a:t>
            </a:r>
            <a:r>
              <a:rPr lang="en-GB" sz="1800" dirty="0" err="1">
                <a:latin typeface="+mn-lt"/>
                <a:ea typeface="Batang"/>
                <a:cs typeface="Batang"/>
                <a:sym typeface="Batang"/>
              </a:rPr>
              <a:t>rezultatele</a:t>
            </a:r>
            <a:r>
              <a:rPr lang="en-GB" sz="1800" dirty="0">
                <a:latin typeface="+mn-lt"/>
                <a:ea typeface="Batang"/>
                <a:cs typeface="Batang"/>
                <a:sym typeface="Batang"/>
              </a:rPr>
              <a:t> de </a:t>
            </a:r>
            <a:r>
              <a:rPr lang="en-GB" sz="1800" dirty="0" err="1">
                <a:latin typeface="+mn-lt"/>
                <a:ea typeface="Batang"/>
                <a:cs typeface="Batang"/>
                <a:sym typeface="Batang"/>
              </a:rPr>
              <a:t>sănătate</a:t>
            </a:r>
            <a:r>
              <a:rPr lang="en-GB" sz="1800" dirty="0">
                <a:latin typeface="+mn-lt"/>
                <a:ea typeface="Batang"/>
                <a:cs typeface="Batang"/>
                <a:sym typeface="Batang"/>
              </a:rPr>
              <a:t> la </a:t>
            </a:r>
            <a:r>
              <a:rPr lang="en-GB" sz="1800" dirty="0" err="1">
                <a:latin typeface="+mn-lt"/>
                <a:ea typeface="Batang"/>
                <a:cs typeface="Batang"/>
                <a:sym typeface="Batang"/>
              </a:rPr>
              <a:t>adulții</a:t>
            </a:r>
            <a:r>
              <a:rPr lang="en-GB" sz="1800" dirty="0">
                <a:latin typeface="+mn-lt"/>
                <a:ea typeface="Batang"/>
                <a:cs typeface="Batang"/>
                <a:sym typeface="Batang"/>
              </a:rPr>
              <a:t> </a:t>
            </a:r>
            <a:r>
              <a:rPr lang="en-GB" sz="1800" dirty="0" err="1">
                <a:latin typeface="+mn-lt"/>
                <a:ea typeface="Batang"/>
                <a:cs typeface="Batang"/>
                <a:sym typeface="Batang"/>
              </a:rPr>
              <a:t>în</a:t>
            </a:r>
            <a:r>
              <a:rPr lang="en-GB" sz="1800" dirty="0">
                <a:latin typeface="+mn-lt"/>
                <a:ea typeface="Batang"/>
                <a:cs typeface="Batang"/>
                <a:sym typeface="Batang"/>
              </a:rPr>
              <a:t> </a:t>
            </a:r>
            <a:r>
              <a:rPr lang="en-GB" sz="1800" dirty="0" err="1">
                <a:latin typeface="+mn-lt"/>
                <a:ea typeface="Batang"/>
                <a:cs typeface="Batang"/>
                <a:sym typeface="Batang"/>
              </a:rPr>
              <a:t>vârstă</a:t>
            </a:r>
            <a:r>
              <a:rPr lang="en-GB" sz="1800" dirty="0">
                <a:latin typeface="+mn-lt"/>
                <a:ea typeface="Batang"/>
                <a:cs typeface="Batang"/>
                <a:sym typeface="Batang"/>
              </a:rPr>
              <a:t>. </a:t>
            </a:r>
            <a:r>
              <a:rPr lang="en-GB" sz="1800" dirty="0" err="1">
                <a:latin typeface="+mn-lt"/>
                <a:ea typeface="Batang"/>
                <a:cs typeface="Batang"/>
                <a:sym typeface="Batang"/>
              </a:rPr>
              <a:t>Asociațiile</a:t>
            </a:r>
            <a:r>
              <a:rPr lang="en-GB" sz="1800" dirty="0">
                <a:latin typeface="+mn-lt"/>
                <a:ea typeface="Batang"/>
                <a:cs typeface="Batang"/>
                <a:sym typeface="Batang"/>
              </a:rPr>
              <a:t> negative </a:t>
            </a:r>
            <a:r>
              <a:rPr lang="en-GB" sz="1800" dirty="0" err="1">
                <a:latin typeface="+mn-lt"/>
                <a:ea typeface="Batang"/>
                <a:cs typeface="Batang"/>
                <a:sym typeface="Batang"/>
              </a:rPr>
              <a:t>sunt</a:t>
            </a:r>
            <a:r>
              <a:rPr lang="en-GB" sz="1800" dirty="0">
                <a:latin typeface="+mn-lt"/>
                <a:ea typeface="Batang"/>
                <a:cs typeface="Batang"/>
                <a:sym typeface="Batang"/>
              </a:rPr>
              <a:t> </a:t>
            </a:r>
            <a:r>
              <a:rPr lang="en-GB" sz="1800" dirty="0" err="1">
                <a:latin typeface="+mn-lt"/>
                <a:ea typeface="Batang"/>
                <a:cs typeface="Batang"/>
                <a:sym typeface="Batang"/>
              </a:rPr>
              <a:t>copleșitoare</a:t>
            </a:r>
            <a:r>
              <a:rPr lang="en-GB" sz="1800" dirty="0">
                <a:latin typeface="+mn-lt"/>
                <a:ea typeface="Batang"/>
                <a:cs typeface="Batang"/>
                <a:sym typeface="Batang"/>
              </a:rPr>
              <a:t> </a:t>
            </a:r>
            <a:r>
              <a:rPr lang="en-GB" sz="1800" dirty="0" err="1">
                <a:latin typeface="+mn-lt"/>
                <a:ea typeface="Batang"/>
                <a:cs typeface="Batang"/>
                <a:sym typeface="Batang"/>
              </a:rPr>
              <a:t>în</a:t>
            </a:r>
            <a:r>
              <a:rPr lang="en-GB" sz="1800" dirty="0">
                <a:latin typeface="+mn-lt"/>
                <a:ea typeface="Batang"/>
                <a:cs typeface="Batang"/>
                <a:sym typeface="Batang"/>
              </a:rPr>
              <a:t> </a:t>
            </a:r>
            <a:r>
              <a:rPr lang="en-GB" sz="1800" dirty="0" err="1">
                <a:latin typeface="+mn-lt"/>
                <a:ea typeface="Batang"/>
                <a:cs typeface="Batang"/>
                <a:sym typeface="Batang"/>
              </a:rPr>
              <a:t>comparație</a:t>
            </a:r>
            <a:r>
              <a:rPr lang="en-GB" sz="1800" dirty="0">
                <a:latin typeface="+mn-lt"/>
                <a:ea typeface="Batang"/>
                <a:cs typeface="Batang"/>
                <a:sym typeface="Batang"/>
              </a:rPr>
              <a:t> cu </a:t>
            </a:r>
            <a:r>
              <a:rPr lang="en-GB" sz="1800" dirty="0" err="1">
                <a:latin typeface="+mn-lt"/>
                <a:ea typeface="Batang"/>
                <a:cs typeface="Batang"/>
                <a:sym typeface="Batang"/>
              </a:rPr>
              <a:t>puținele</a:t>
            </a:r>
            <a:r>
              <a:rPr lang="en-GB" sz="1800" dirty="0">
                <a:latin typeface="+mn-lt"/>
                <a:ea typeface="Batang"/>
                <a:cs typeface="Batang"/>
                <a:sym typeface="Batang"/>
              </a:rPr>
              <a:t> </a:t>
            </a:r>
            <a:r>
              <a:rPr lang="en-GB" sz="1800" dirty="0" err="1">
                <a:latin typeface="+mn-lt"/>
                <a:ea typeface="Batang"/>
                <a:cs typeface="Batang"/>
                <a:sym typeface="Batang"/>
              </a:rPr>
              <a:t>asociații</a:t>
            </a:r>
            <a:r>
              <a:rPr lang="en-GB" sz="1800" dirty="0">
                <a:latin typeface="+mn-lt"/>
                <a:ea typeface="Batang"/>
                <a:cs typeface="Batang"/>
                <a:sym typeface="Batang"/>
              </a:rPr>
              <a:t> </a:t>
            </a:r>
            <a:r>
              <a:rPr lang="en-GB" sz="1800" dirty="0" err="1">
                <a:latin typeface="+mn-lt"/>
                <a:ea typeface="Batang"/>
                <a:cs typeface="Batang"/>
                <a:sym typeface="Batang"/>
              </a:rPr>
              <a:t>pozitive</a:t>
            </a:r>
            <a:r>
              <a:rPr lang="en-GB" sz="1800" dirty="0">
                <a:latin typeface="+mn-lt"/>
                <a:ea typeface="Batang"/>
                <a:cs typeface="Batang"/>
                <a:sym typeface="Batang"/>
              </a:rPr>
              <a:t> care nu pot fi explicate </a:t>
            </a:r>
            <a:r>
              <a:rPr lang="en-GB" sz="1800" dirty="0" err="1">
                <a:latin typeface="+mn-lt"/>
                <a:ea typeface="Batang"/>
                <a:cs typeface="Batang"/>
                <a:sym typeface="Batang"/>
              </a:rPr>
              <a:t>doar</a:t>
            </a:r>
            <a:r>
              <a:rPr lang="en-GB" sz="1800" dirty="0">
                <a:latin typeface="+mn-lt"/>
                <a:ea typeface="Batang"/>
                <a:cs typeface="Batang"/>
                <a:sym typeface="Batang"/>
              </a:rPr>
              <a:t> </a:t>
            </a:r>
            <a:r>
              <a:rPr lang="en-GB" sz="1800" dirty="0" err="1">
                <a:latin typeface="+mn-lt"/>
                <a:ea typeface="Batang"/>
                <a:cs typeface="Batang"/>
                <a:sym typeface="Batang"/>
              </a:rPr>
              <a:t>prin</a:t>
            </a:r>
            <a:r>
              <a:rPr lang="en-GB" sz="1800" dirty="0">
                <a:latin typeface="+mn-lt"/>
                <a:ea typeface="Batang"/>
                <a:cs typeface="Batang"/>
                <a:sym typeface="Batang"/>
              </a:rPr>
              <a:t> SB, </a:t>
            </a:r>
            <a:r>
              <a:rPr lang="en-GB" sz="1800" dirty="0" err="1">
                <a:latin typeface="+mn-lt"/>
                <a:ea typeface="Batang"/>
                <a:cs typeface="Batang"/>
                <a:sym typeface="Batang"/>
              </a:rPr>
              <a:t>intervenind</a:t>
            </a:r>
            <a:r>
              <a:rPr lang="en-GB" sz="1800" dirty="0">
                <a:latin typeface="+mn-lt"/>
                <a:ea typeface="Batang"/>
                <a:cs typeface="Batang"/>
                <a:sym typeface="Batang"/>
              </a:rPr>
              <a:t> </a:t>
            </a:r>
            <a:r>
              <a:rPr lang="en-GB" sz="1800" dirty="0" err="1">
                <a:latin typeface="+mn-lt"/>
                <a:ea typeface="Batang"/>
                <a:cs typeface="Batang"/>
                <a:sym typeface="Batang"/>
              </a:rPr>
              <a:t>și</a:t>
            </a:r>
            <a:r>
              <a:rPr lang="en-GB" sz="1800" dirty="0">
                <a:latin typeface="+mn-lt"/>
                <a:ea typeface="Batang"/>
                <a:cs typeface="Batang"/>
                <a:sym typeface="Batang"/>
              </a:rPr>
              <a:t> </a:t>
            </a:r>
            <a:r>
              <a:rPr lang="en-GB" sz="1800" dirty="0" err="1">
                <a:latin typeface="+mn-lt"/>
                <a:ea typeface="Batang"/>
                <a:cs typeface="Batang"/>
                <a:sym typeface="Batang"/>
              </a:rPr>
              <a:t>alți</a:t>
            </a:r>
            <a:r>
              <a:rPr lang="en-GB" sz="1800" dirty="0">
                <a:latin typeface="+mn-lt"/>
                <a:ea typeface="Batang"/>
                <a:cs typeface="Batang"/>
                <a:sym typeface="Batang"/>
              </a:rPr>
              <a:t> </a:t>
            </a:r>
            <a:r>
              <a:rPr lang="en-GB" sz="1800" dirty="0" err="1">
                <a:latin typeface="+mn-lt"/>
                <a:ea typeface="Batang"/>
                <a:cs typeface="Batang"/>
                <a:sym typeface="Batang"/>
              </a:rPr>
              <a:t>factori</a:t>
            </a:r>
            <a:r>
              <a:rPr lang="en-GB" sz="1800" dirty="0">
                <a:latin typeface="+mn-lt"/>
                <a:ea typeface="Batang"/>
                <a:cs typeface="Batang"/>
                <a:sym typeface="Batang"/>
              </a:rPr>
              <a:t> de </a:t>
            </a:r>
            <a:r>
              <a:rPr lang="en-GB" sz="1800" dirty="0" err="1">
                <a:latin typeface="+mn-lt"/>
                <a:ea typeface="Batang"/>
                <a:cs typeface="Batang"/>
                <a:sym typeface="Batang"/>
              </a:rPr>
              <a:t>influență</a:t>
            </a:r>
            <a:endParaRPr sz="3200" b="1" u="sng" dirty="0">
              <a:latin typeface="+mn-lt"/>
            </a:endParaRPr>
          </a:p>
        </p:txBody>
      </p:sp>
      <p:sp>
        <p:nvSpPr>
          <p:cNvPr id="245" name="Google Shape;245;p8"/>
          <p:cNvSpPr txBox="1">
            <a:spLocks noGrp="1"/>
          </p:cNvSpPr>
          <p:nvPr>
            <p:ph type="body" idx="1"/>
          </p:nvPr>
        </p:nvSpPr>
        <p:spPr>
          <a:xfrm>
            <a:off x="5357091" y="683490"/>
            <a:ext cx="5972296" cy="5966691"/>
          </a:xfrm>
          <a:prstGeom prst="rect">
            <a:avLst/>
          </a:prstGeom>
          <a:noFill/>
          <a:ln>
            <a:noFill/>
          </a:ln>
        </p:spPr>
        <p:txBody>
          <a:bodyPr spcFirstLastPara="1" wrap="square" lIns="91425" tIns="45700" rIns="91425" bIns="45700" anchor="t" anchorCtr="0">
            <a:noAutofit/>
          </a:bodyPr>
          <a:lstStyle/>
          <a:p>
            <a:pPr marL="228600" lvl="0" indent="-114300" algn="ctr" rtl="0">
              <a:lnSpc>
                <a:spcPct val="90000"/>
              </a:lnSpc>
              <a:spcBef>
                <a:spcPts val="0"/>
              </a:spcBef>
              <a:spcAft>
                <a:spcPts val="0"/>
              </a:spcAft>
              <a:buClr>
                <a:schemeClr val="dk1"/>
              </a:buClr>
              <a:buSzPts val="1800"/>
              <a:buNone/>
            </a:pPr>
            <a:endParaRPr sz="1800" i="1" dirty="0">
              <a:solidFill>
                <a:srgbClr val="000000"/>
              </a:solidFill>
              <a:highlight>
                <a:srgbClr val="FFFFFF"/>
              </a:highlight>
              <a:latin typeface="+mn-lt"/>
              <a:ea typeface="Batang"/>
              <a:cs typeface="Batang"/>
              <a:sym typeface="Batang"/>
            </a:endParaRPr>
          </a:p>
          <a:p>
            <a:pPr marL="285750" lvl="0" indent="0" algn="ctr" rtl="0">
              <a:lnSpc>
                <a:spcPct val="107000"/>
              </a:lnSpc>
              <a:spcBef>
                <a:spcPts val="1000"/>
              </a:spcBef>
              <a:spcAft>
                <a:spcPts val="0"/>
              </a:spcAft>
              <a:buClr>
                <a:srgbClr val="000000"/>
              </a:buClr>
              <a:buSzPts val="1400"/>
              <a:buNone/>
            </a:pPr>
            <a:r>
              <a:rPr lang="en-GB" sz="1400" dirty="0">
                <a:solidFill>
                  <a:srgbClr val="000000"/>
                </a:solidFill>
                <a:latin typeface="+mn-lt"/>
                <a:ea typeface="Batang"/>
                <a:cs typeface="Batang"/>
                <a:sym typeface="Batang"/>
              </a:rPr>
              <a:t>Fig 2.4. </a:t>
            </a:r>
            <a:r>
              <a:rPr lang="en-GB" sz="1400" dirty="0" err="1">
                <a:solidFill>
                  <a:srgbClr val="000000"/>
                </a:solidFill>
                <a:latin typeface="+mn-lt"/>
                <a:ea typeface="Batang"/>
                <a:cs typeface="Batang"/>
                <a:sym typeface="Batang"/>
              </a:rPr>
              <a:t>Prezentare</a:t>
            </a:r>
            <a:r>
              <a:rPr lang="en-GB" sz="1400" dirty="0">
                <a:solidFill>
                  <a:srgbClr val="000000"/>
                </a:solidFill>
                <a:latin typeface="+mn-lt"/>
                <a:ea typeface="Batang"/>
                <a:cs typeface="Batang"/>
                <a:sym typeface="Batang"/>
              </a:rPr>
              <a:t> </a:t>
            </a:r>
            <a:r>
              <a:rPr lang="en-GB" sz="1400" dirty="0" err="1">
                <a:solidFill>
                  <a:srgbClr val="000000"/>
                </a:solidFill>
                <a:latin typeface="+mn-lt"/>
                <a:ea typeface="Batang"/>
                <a:cs typeface="Batang"/>
                <a:sym typeface="Batang"/>
              </a:rPr>
              <a:t>generală</a:t>
            </a:r>
            <a:r>
              <a:rPr lang="en-GB" sz="1400" dirty="0">
                <a:solidFill>
                  <a:srgbClr val="000000"/>
                </a:solidFill>
                <a:latin typeface="+mn-lt"/>
                <a:ea typeface="Batang"/>
                <a:cs typeface="Batang"/>
                <a:sym typeface="Batang"/>
              </a:rPr>
              <a:t> a </a:t>
            </a:r>
            <a:r>
              <a:rPr lang="en-GB" sz="1400" dirty="0" err="1">
                <a:solidFill>
                  <a:srgbClr val="000000"/>
                </a:solidFill>
                <a:latin typeface="+mn-lt"/>
                <a:ea typeface="Batang"/>
                <a:cs typeface="Batang"/>
                <a:sym typeface="Batang"/>
              </a:rPr>
              <a:t>asociațiilor</a:t>
            </a:r>
            <a:r>
              <a:rPr lang="en-GB" sz="1400" dirty="0">
                <a:solidFill>
                  <a:srgbClr val="000000"/>
                </a:solidFill>
                <a:latin typeface="+mn-lt"/>
                <a:ea typeface="Batang"/>
                <a:cs typeface="Batang"/>
                <a:sym typeface="Batang"/>
              </a:rPr>
              <a:t> </a:t>
            </a:r>
            <a:r>
              <a:rPr lang="en-GB" sz="1400" dirty="0" err="1">
                <a:solidFill>
                  <a:srgbClr val="000000"/>
                </a:solidFill>
                <a:latin typeface="+mn-lt"/>
                <a:ea typeface="Batang"/>
                <a:cs typeface="Batang"/>
                <a:sym typeface="Batang"/>
              </a:rPr>
              <a:t>dintre</a:t>
            </a:r>
            <a:r>
              <a:rPr lang="en-GB" sz="1400" dirty="0">
                <a:solidFill>
                  <a:srgbClr val="000000"/>
                </a:solidFill>
                <a:latin typeface="+mn-lt"/>
                <a:ea typeface="Batang"/>
                <a:cs typeface="Batang"/>
                <a:sym typeface="Batang"/>
              </a:rPr>
              <a:t> SB </a:t>
            </a:r>
            <a:r>
              <a:rPr lang="en-GB" sz="1400" dirty="0" err="1">
                <a:solidFill>
                  <a:srgbClr val="000000"/>
                </a:solidFill>
                <a:latin typeface="+mn-lt"/>
                <a:ea typeface="Batang"/>
                <a:cs typeface="Batang"/>
                <a:sym typeface="Batang"/>
              </a:rPr>
              <a:t>și</a:t>
            </a:r>
            <a:r>
              <a:rPr lang="en-GB" sz="1400" dirty="0">
                <a:solidFill>
                  <a:srgbClr val="000000"/>
                </a:solidFill>
                <a:latin typeface="+mn-lt"/>
                <a:ea typeface="Batang"/>
                <a:cs typeface="Batang"/>
                <a:sym typeface="Batang"/>
              </a:rPr>
              <a:t> </a:t>
            </a:r>
            <a:r>
              <a:rPr lang="en-GB" sz="1400" dirty="0" err="1">
                <a:solidFill>
                  <a:srgbClr val="000000"/>
                </a:solidFill>
                <a:latin typeface="+mn-lt"/>
                <a:ea typeface="Batang"/>
                <a:cs typeface="Batang"/>
                <a:sym typeface="Batang"/>
              </a:rPr>
              <a:t>componentele</a:t>
            </a:r>
            <a:r>
              <a:rPr lang="en-GB" sz="1400" dirty="0">
                <a:solidFill>
                  <a:srgbClr val="000000"/>
                </a:solidFill>
                <a:latin typeface="+mn-lt"/>
                <a:ea typeface="Batang"/>
                <a:cs typeface="Batang"/>
                <a:sym typeface="Batang"/>
              </a:rPr>
              <a:t> de </a:t>
            </a:r>
            <a:r>
              <a:rPr lang="en-GB" sz="1400" dirty="0" err="1">
                <a:solidFill>
                  <a:srgbClr val="000000"/>
                </a:solidFill>
                <a:latin typeface="+mn-lt"/>
                <a:ea typeface="Batang"/>
                <a:cs typeface="Batang"/>
                <a:sym typeface="Batang"/>
              </a:rPr>
              <a:t>sănătate</a:t>
            </a:r>
            <a:r>
              <a:rPr lang="en-GB" sz="1400" dirty="0">
                <a:solidFill>
                  <a:srgbClr val="000000"/>
                </a:solidFill>
                <a:latin typeface="+mn-lt"/>
                <a:ea typeface="Batang"/>
                <a:cs typeface="Batang"/>
                <a:sym typeface="Batang"/>
              </a:rPr>
              <a:t> </a:t>
            </a:r>
            <a:r>
              <a:rPr lang="en-GB" sz="1400" dirty="0" err="1">
                <a:solidFill>
                  <a:srgbClr val="000000"/>
                </a:solidFill>
                <a:latin typeface="+mn-lt"/>
                <a:ea typeface="Batang"/>
                <a:cs typeface="Batang"/>
                <a:sym typeface="Batang"/>
              </a:rPr>
              <a:t>apud</a:t>
            </a:r>
            <a:r>
              <a:rPr lang="en-GB" sz="1400" dirty="0">
                <a:solidFill>
                  <a:srgbClr val="000000"/>
                </a:solidFill>
                <a:latin typeface="+mn-lt"/>
                <a:ea typeface="Batang"/>
                <a:cs typeface="Batang"/>
                <a:sym typeface="Batang"/>
              </a:rPr>
              <a:t>.  </a:t>
            </a:r>
            <a:r>
              <a:rPr lang="en-GB" sz="1400" dirty="0" err="1">
                <a:solidFill>
                  <a:srgbClr val="000000"/>
                </a:solidFill>
                <a:latin typeface="+mn-lt"/>
                <a:ea typeface="Batang"/>
                <a:cs typeface="Batang"/>
                <a:sym typeface="Batang"/>
              </a:rPr>
              <a:t>Wullems</a:t>
            </a:r>
            <a:r>
              <a:rPr lang="en-GB" sz="1400" dirty="0">
                <a:solidFill>
                  <a:srgbClr val="000000"/>
                </a:solidFill>
                <a:latin typeface="+mn-lt"/>
                <a:ea typeface="Batang"/>
                <a:cs typeface="Batang"/>
                <a:sym typeface="Batang"/>
              </a:rPr>
              <a:t> </a:t>
            </a:r>
            <a:r>
              <a:rPr lang="en-GB" sz="1400" dirty="0" err="1">
                <a:solidFill>
                  <a:srgbClr val="000000"/>
                </a:solidFill>
                <a:latin typeface="+mn-lt"/>
                <a:ea typeface="Batang"/>
                <a:cs typeface="Batang"/>
                <a:sym typeface="Batang"/>
              </a:rPr>
              <a:t>și</a:t>
            </a:r>
            <a:r>
              <a:rPr lang="en-GB" sz="1400" dirty="0">
                <a:solidFill>
                  <a:srgbClr val="000000"/>
                </a:solidFill>
                <a:latin typeface="+mn-lt"/>
                <a:ea typeface="Batang"/>
                <a:cs typeface="Batang"/>
                <a:sym typeface="Batang"/>
              </a:rPr>
              <a:t> </a:t>
            </a:r>
            <a:r>
              <a:rPr lang="en-GB" sz="1400" dirty="0" err="1">
                <a:solidFill>
                  <a:srgbClr val="000000"/>
                </a:solidFill>
                <a:latin typeface="+mn-lt"/>
                <a:ea typeface="Batang"/>
                <a:cs typeface="Batang"/>
                <a:sym typeface="Batang"/>
              </a:rPr>
              <a:t>colegii</a:t>
            </a:r>
            <a:r>
              <a:rPr lang="en-GB" sz="1400" dirty="0">
                <a:solidFill>
                  <a:srgbClr val="000000"/>
                </a:solidFill>
                <a:latin typeface="+mn-lt"/>
                <a:ea typeface="Batang"/>
                <a:cs typeface="Batang"/>
                <a:sym typeface="Batang"/>
              </a:rPr>
              <a:t>, 2016, p.557</a:t>
            </a:r>
            <a:endParaRPr sz="1800" i="1" dirty="0">
              <a:solidFill>
                <a:srgbClr val="000000"/>
              </a:solidFill>
              <a:latin typeface="+mn-lt"/>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00000"/>
              </a:solidFill>
              <a:latin typeface="+mn-lt"/>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00000"/>
              </a:solidFill>
              <a:latin typeface="+mn-lt"/>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00000"/>
              </a:solidFill>
              <a:latin typeface="+mn-lt"/>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00000"/>
              </a:solidFill>
              <a:latin typeface="+mn-lt"/>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00000"/>
              </a:solidFill>
              <a:latin typeface="+mn-lt"/>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dirty="0">
              <a:solidFill>
                <a:srgbClr val="000000"/>
              </a:solidFill>
              <a:latin typeface="+mn-lt"/>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dirty="0">
              <a:solidFill>
                <a:srgbClr val="000000"/>
              </a:solidFill>
              <a:highlight>
                <a:srgbClr val="FFFFFF"/>
              </a:highlight>
              <a:latin typeface="+mn-lt"/>
              <a:ea typeface="Batang"/>
              <a:cs typeface="Batang"/>
              <a:sym typeface="Batang"/>
            </a:endParaRPr>
          </a:p>
        </p:txBody>
      </p:sp>
      <p:pic>
        <p:nvPicPr>
          <p:cNvPr id="246" name="Google Shape;246;p8"/>
          <p:cNvPicPr preferRelativeResize="0"/>
          <p:nvPr/>
        </p:nvPicPr>
        <p:blipFill rotWithShape="1">
          <a:blip r:embed="rId3">
            <a:alphaModFix/>
          </a:blip>
          <a:srcRect l="6275" r="9739"/>
          <a:stretch/>
        </p:blipFill>
        <p:spPr>
          <a:xfrm>
            <a:off x="5196235" y="1854581"/>
            <a:ext cx="6995765" cy="44103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additive="base">
                                        <p:cTn id="7" dur="500"/>
                                        <p:tgtEl>
                                          <p:spTgt spid="24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gtEl>
                                        <p:attrNameLst>
                                          <p:attrName>style.visibility</p:attrName>
                                        </p:attrNameLst>
                                      </p:cBhvr>
                                      <p:to>
                                        <p:strVal val="visible"/>
                                      </p:to>
                                    </p:set>
                                    <p:animEffect transition="in" filter="fade">
                                      <p:cBhvr>
                                        <p:cTn id="12"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4"/>
              </a:buClr>
              <a:buSzPts val="1800"/>
              <a:buFont typeface="Batang"/>
              <a:buNone/>
            </a:pPr>
            <a:r>
              <a:rPr lang="en-GB" sz="1800" b="1" dirty="0" err="1">
                <a:solidFill>
                  <a:schemeClr val="accent4"/>
                </a:solidFill>
                <a:latin typeface="+mn-lt"/>
                <a:ea typeface="Batang"/>
                <a:cs typeface="Batang"/>
                <a:sym typeface="Batang"/>
              </a:rPr>
              <a:t>Detalierea</a:t>
            </a:r>
            <a:r>
              <a:rPr lang="en-GB" sz="1800" b="1" dirty="0">
                <a:solidFill>
                  <a:schemeClr val="accent4"/>
                </a:solidFill>
                <a:latin typeface="+mn-lt"/>
                <a:ea typeface="Batang"/>
                <a:cs typeface="Batang"/>
                <a:sym typeface="Batang"/>
              </a:rPr>
              <a:t> </a:t>
            </a:r>
            <a:r>
              <a:rPr lang="en-GB" sz="1800" b="1" dirty="0" err="1">
                <a:solidFill>
                  <a:schemeClr val="accent4"/>
                </a:solidFill>
                <a:latin typeface="+mn-lt"/>
                <a:ea typeface="Batang"/>
                <a:cs typeface="Batang"/>
                <a:sym typeface="Batang"/>
              </a:rPr>
              <a:t>asociațiilor</a:t>
            </a:r>
            <a:r>
              <a:rPr lang="en-GB" sz="1800" b="1" dirty="0">
                <a:solidFill>
                  <a:schemeClr val="accent4"/>
                </a:solidFill>
                <a:latin typeface="+mn-lt"/>
                <a:ea typeface="Batang"/>
                <a:cs typeface="Batang"/>
                <a:sym typeface="Batang"/>
              </a:rPr>
              <a:t> </a:t>
            </a:r>
            <a:r>
              <a:rPr lang="en-GB" sz="1800" b="1" dirty="0" err="1">
                <a:solidFill>
                  <a:schemeClr val="accent4"/>
                </a:solidFill>
                <a:latin typeface="+mn-lt"/>
                <a:ea typeface="Batang"/>
                <a:cs typeface="Batang"/>
                <a:sym typeface="Batang"/>
              </a:rPr>
              <a:t>identificate</a:t>
            </a:r>
            <a:r>
              <a:rPr lang="en-GB" sz="1800" b="1" dirty="0">
                <a:solidFill>
                  <a:schemeClr val="accent4"/>
                </a:solidFill>
                <a:latin typeface="+mn-lt"/>
                <a:ea typeface="Batang"/>
                <a:cs typeface="Batang"/>
                <a:sym typeface="Batang"/>
              </a:rPr>
              <a:t> </a:t>
            </a:r>
            <a:r>
              <a:rPr lang="en-GB" sz="1800" b="1" dirty="0" err="1">
                <a:solidFill>
                  <a:schemeClr val="accent4"/>
                </a:solidFill>
                <a:latin typeface="+mn-lt"/>
                <a:ea typeface="Batang"/>
                <a:cs typeface="Batang"/>
                <a:sym typeface="Batang"/>
              </a:rPr>
              <a:t>între</a:t>
            </a:r>
            <a:r>
              <a:rPr lang="en-GB" sz="1800" b="1" dirty="0">
                <a:solidFill>
                  <a:schemeClr val="accent4"/>
                </a:solidFill>
                <a:latin typeface="+mn-lt"/>
                <a:ea typeface="Batang"/>
                <a:cs typeface="Batang"/>
                <a:sym typeface="Batang"/>
              </a:rPr>
              <a:t> SB </a:t>
            </a:r>
            <a:r>
              <a:rPr lang="en-GB" sz="1800" b="1" dirty="0" err="1">
                <a:solidFill>
                  <a:schemeClr val="accent4"/>
                </a:solidFill>
                <a:latin typeface="+mn-lt"/>
                <a:ea typeface="Batang"/>
                <a:cs typeface="Batang"/>
                <a:sym typeface="Batang"/>
              </a:rPr>
              <a:t>și</a:t>
            </a:r>
            <a:r>
              <a:rPr lang="en-GB" sz="1800" b="1" dirty="0">
                <a:solidFill>
                  <a:schemeClr val="accent4"/>
                </a:solidFill>
                <a:latin typeface="+mn-lt"/>
                <a:ea typeface="Batang"/>
                <a:cs typeface="Batang"/>
                <a:sym typeface="Batang"/>
              </a:rPr>
              <a:t> </a:t>
            </a:r>
            <a:r>
              <a:rPr lang="en-GB" sz="1800" b="1" dirty="0" err="1">
                <a:solidFill>
                  <a:schemeClr val="accent4"/>
                </a:solidFill>
                <a:latin typeface="+mn-lt"/>
                <a:ea typeface="Batang"/>
                <a:cs typeface="Batang"/>
                <a:sym typeface="Batang"/>
              </a:rPr>
              <a:t>rezultatele</a:t>
            </a:r>
            <a:r>
              <a:rPr lang="en-GB" sz="1800" b="1" dirty="0">
                <a:solidFill>
                  <a:schemeClr val="accent4"/>
                </a:solidFill>
                <a:latin typeface="+mn-lt"/>
                <a:ea typeface="Batang"/>
                <a:cs typeface="Batang"/>
                <a:sym typeface="Batang"/>
              </a:rPr>
              <a:t> </a:t>
            </a:r>
            <a:r>
              <a:rPr lang="en-GB" sz="1800" b="1" dirty="0" err="1">
                <a:solidFill>
                  <a:schemeClr val="accent4"/>
                </a:solidFill>
                <a:latin typeface="+mn-lt"/>
                <a:ea typeface="Batang"/>
                <a:cs typeface="Batang"/>
                <a:sym typeface="Batang"/>
              </a:rPr>
              <a:t>pentru</a:t>
            </a:r>
            <a:r>
              <a:rPr lang="en-GB" sz="1800" b="1" dirty="0">
                <a:solidFill>
                  <a:schemeClr val="accent4"/>
                </a:solidFill>
                <a:latin typeface="+mn-lt"/>
                <a:ea typeface="Batang"/>
                <a:cs typeface="Batang"/>
                <a:sym typeface="Batang"/>
              </a:rPr>
              <a:t> </a:t>
            </a:r>
            <a:r>
              <a:rPr lang="en-GB" sz="1800" b="1" dirty="0" err="1">
                <a:solidFill>
                  <a:schemeClr val="accent4"/>
                </a:solidFill>
                <a:latin typeface="+mn-lt"/>
                <a:ea typeface="Batang"/>
                <a:cs typeface="Batang"/>
                <a:sym typeface="Batang"/>
              </a:rPr>
              <a:t>sănătate</a:t>
            </a:r>
            <a:r>
              <a:rPr lang="en-GB" sz="1800" b="1" dirty="0">
                <a:solidFill>
                  <a:schemeClr val="accent4"/>
                </a:solidFill>
                <a:latin typeface="+mn-lt"/>
                <a:ea typeface="Batang"/>
                <a:cs typeface="Batang"/>
                <a:sym typeface="Batang"/>
              </a:rPr>
              <a:t> din </a:t>
            </a:r>
            <a:r>
              <a:rPr lang="en-GB" sz="1800" b="1" dirty="0" err="1">
                <a:solidFill>
                  <a:schemeClr val="accent4"/>
                </a:solidFill>
                <a:latin typeface="+mn-lt"/>
                <a:ea typeface="Batang"/>
                <a:cs typeface="Batang"/>
                <a:sym typeface="Batang"/>
              </a:rPr>
              <a:t>literatura</a:t>
            </a:r>
            <a:r>
              <a:rPr lang="en-GB" sz="1800" b="1" dirty="0">
                <a:solidFill>
                  <a:schemeClr val="accent4"/>
                </a:solidFill>
                <a:latin typeface="+mn-lt"/>
                <a:ea typeface="Batang"/>
                <a:cs typeface="Batang"/>
                <a:sym typeface="Batang"/>
              </a:rPr>
              <a:t> de </a:t>
            </a:r>
            <a:r>
              <a:rPr lang="en-GB" sz="1800" b="1" dirty="0" err="1">
                <a:solidFill>
                  <a:schemeClr val="accent4"/>
                </a:solidFill>
                <a:latin typeface="+mn-lt"/>
                <a:ea typeface="Batang"/>
                <a:cs typeface="Batang"/>
                <a:sym typeface="Batang"/>
              </a:rPr>
              <a:t>ansamblu</a:t>
            </a:r>
            <a:br>
              <a:rPr lang="en-GB" sz="1800" b="1" dirty="0">
                <a:solidFill>
                  <a:schemeClr val="accent4"/>
                </a:solidFill>
                <a:latin typeface="+mn-lt"/>
                <a:ea typeface="Batang"/>
                <a:cs typeface="Batang"/>
                <a:sym typeface="Batang"/>
              </a:rPr>
            </a:br>
            <a:endParaRPr sz="4000" b="1" dirty="0">
              <a:solidFill>
                <a:schemeClr val="accent4"/>
              </a:solidFill>
              <a:latin typeface="+mn-lt"/>
              <a:ea typeface="Batang"/>
              <a:cs typeface="Batang"/>
              <a:sym typeface="Batang"/>
            </a:endParaRPr>
          </a:p>
        </p:txBody>
      </p:sp>
      <p:sp>
        <p:nvSpPr>
          <p:cNvPr id="253" name="Google Shape;253;p9"/>
          <p:cNvSpPr txBox="1">
            <a:spLocks noGrp="1"/>
          </p:cNvSpPr>
          <p:nvPr>
            <p:ph type="body" idx="1"/>
          </p:nvPr>
        </p:nvSpPr>
        <p:spPr>
          <a:xfrm>
            <a:off x="819491" y="1918972"/>
            <a:ext cx="5092083" cy="6606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2400"/>
              <a:buNone/>
            </a:pPr>
            <a:r>
              <a:rPr lang="en-GB" dirty="0">
                <a:solidFill>
                  <a:schemeClr val="lt1"/>
                </a:solidFill>
              </a:rPr>
              <a:t>Psychological age </a:t>
            </a:r>
            <a:endParaRPr dirty="0"/>
          </a:p>
        </p:txBody>
      </p:sp>
      <p:sp>
        <p:nvSpPr>
          <p:cNvPr id="254" name="Google Shape;254;p9"/>
          <p:cNvSpPr txBox="1">
            <a:spLocks noGrp="1"/>
          </p:cNvSpPr>
          <p:nvPr>
            <p:ph type="body" idx="3"/>
          </p:nvPr>
        </p:nvSpPr>
        <p:spPr>
          <a:xfrm>
            <a:off x="1576574" y="2579652"/>
            <a:ext cx="5092083" cy="33636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GB">
                <a:solidFill>
                  <a:schemeClr val="lt1"/>
                </a:solidFill>
              </a:rPr>
              <a:t>ctors that can accelerate aging process</a:t>
            </a:r>
            <a:endParaRPr>
              <a:solidFill>
                <a:schemeClr val="lt1"/>
              </a:solidFill>
            </a:endParaRPr>
          </a:p>
        </p:txBody>
      </p:sp>
      <p:sp>
        <p:nvSpPr>
          <p:cNvPr id="255" name="Google Shape;255;p9"/>
          <p:cNvSpPr txBox="1">
            <a:spLocks noGrp="1"/>
          </p:cNvSpPr>
          <p:nvPr>
            <p:ph type="body" idx="4"/>
          </p:nvPr>
        </p:nvSpPr>
        <p:spPr>
          <a:xfrm>
            <a:off x="6230180" y="2793225"/>
            <a:ext cx="5092083" cy="333325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lt1"/>
              </a:buClr>
              <a:buSzPts val="2800"/>
              <a:buFont typeface="Arial"/>
              <a:buChar char="•"/>
            </a:pPr>
            <a:r>
              <a:rPr lang="en-GB" dirty="0">
                <a:solidFill>
                  <a:schemeClr val="lt1"/>
                </a:solidFill>
              </a:rPr>
              <a:t>Behaviour regardless of chronological age</a:t>
            </a:r>
            <a:endParaRPr dirty="0">
              <a:solidFill>
                <a:schemeClr val="lt1"/>
              </a:solidFill>
            </a:endParaRPr>
          </a:p>
        </p:txBody>
      </p:sp>
      <p:grpSp>
        <p:nvGrpSpPr>
          <p:cNvPr id="256" name="Google Shape;256;p9"/>
          <p:cNvGrpSpPr/>
          <p:nvPr/>
        </p:nvGrpSpPr>
        <p:grpSpPr>
          <a:xfrm>
            <a:off x="1954056" y="992592"/>
            <a:ext cx="7839446" cy="5300067"/>
            <a:chOff x="744092" y="4224"/>
            <a:chExt cx="7839446" cy="5300067"/>
          </a:xfrm>
        </p:grpSpPr>
        <p:sp>
          <p:nvSpPr>
            <p:cNvPr id="257" name="Google Shape;257;p9"/>
            <p:cNvSpPr/>
            <p:nvPr/>
          </p:nvSpPr>
          <p:spPr>
            <a:xfrm>
              <a:off x="744092" y="2046712"/>
              <a:ext cx="1052013" cy="526006"/>
            </a:xfrm>
            <a:prstGeom prst="roundRect">
              <a:avLst>
                <a:gd name="adj" fmla="val 10000"/>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txBox="1"/>
            <p:nvPr/>
          </p:nvSpPr>
          <p:spPr>
            <a:xfrm>
              <a:off x="759498" y="2062118"/>
              <a:ext cx="1021201" cy="495194"/>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SB</a:t>
              </a:r>
              <a:endParaRPr/>
            </a:p>
          </p:txBody>
        </p:sp>
        <p:sp>
          <p:nvSpPr>
            <p:cNvPr id="259" name="Google Shape;259;p9"/>
            <p:cNvSpPr/>
            <p:nvPr/>
          </p:nvSpPr>
          <p:spPr>
            <a:xfrm rot="-3793038">
              <a:off x="1255467" y="1422480"/>
              <a:ext cx="1968135" cy="17473"/>
            </a:xfrm>
            <a:custGeom>
              <a:avLst/>
              <a:gdLst/>
              <a:ahLst/>
              <a:cxnLst/>
              <a:rect l="l" t="t" r="r" b="b"/>
              <a:pathLst>
                <a:path w="120000" h="120000" extrusionOk="0">
                  <a:moveTo>
                    <a:pt x="0" y="59997"/>
                  </a:moveTo>
                  <a:lnTo>
                    <a:pt x="120000" y="59997"/>
                  </a:lnTo>
                </a:path>
              </a:pathLst>
            </a:custGeom>
            <a:noFill/>
            <a:ln w="19050" cap="flat" cmpd="sng">
              <a:solidFill>
                <a:srgbClr val="0D4C6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txBox="1"/>
            <p:nvPr/>
          </p:nvSpPr>
          <p:spPr>
            <a:xfrm rot="-3793038">
              <a:off x="2190331" y="1382013"/>
              <a:ext cx="98406" cy="9840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700"/>
                <a:buFont typeface="Arial"/>
                <a:buNone/>
              </a:pPr>
              <a:endParaRPr sz="700">
                <a:solidFill>
                  <a:schemeClr val="dk1"/>
                </a:solidFill>
                <a:latin typeface="Arial"/>
                <a:ea typeface="Arial"/>
                <a:cs typeface="Arial"/>
                <a:sym typeface="Arial"/>
              </a:endParaRPr>
            </a:p>
          </p:txBody>
        </p:sp>
        <p:sp>
          <p:nvSpPr>
            <p:cNvPr id="261" name="Google Shape;261;p9"/>
            <p:cNvSpPr/>
            <p:nvPr/>
          </p:nvSpPr>
          <p:spPr>
            <a:xfrm>
              <a:off x="2682963" y="26766"/>
              <a:ext cx="1052013" cy="1051902"/>
            </a:xfrm>
            <a:prstGeom prst="roundRect">
              <a:avLst>
                <a:gd name="adj" fmla="val 10000"/>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txBox="1"/>
            <p:nvPr/>
          </p:nvSpPr>
          <p:spPr>
            <a:xfrm>
              <a:off x="2713772" y="57575"/>
              <a:ext cx="990395" cy="99028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GB" sz="900" dirty="0">
                  <a:solidFill>
                    <a:schemeClr val="lt1"/>
                  </a:solidFill>
                  <a:latin typeface="Arial"/>
                  <a:ea typeface="Arial"/>
                  <a:cs typeface="Arial"/>
                  <a:sym typeface="Arial"/>
                </a:rPr>
                <a:t>SB </a:t>
              </a:r>
              <a:r>
                <a:rPr lang="en-GB" sz="900" dirty="0" err="1">
                  <a:solidFill>
                    <a:schemeClr val="lt1"/>
                  </a:solidFill>
                  <a:latin typeface="Arial"/>
                  <a:ea typeface="Arial"/>
                  <a:cs typeface="Arial"/>
                  <a:sym typeface="Arial"/>
                </a:rPr>
                <a:t>este</a:t>
              </a:r>
              <a:r>
                <a:rPr lang="en-GB" sz="900" dirty="0">
                  <a:solidFill>
                    <a:schemeClr val="lt1"/>
                  </a:solidFill>
                  <a:latin typeface="Arial"/>
                  <a:ea typeface="Arial"/>
                  <a:cs typeface="Arial"/>
                  <a:sym typeface="Arial"/>
                </a:rPr>
                <a:t> invers </a:t>
              </a:r>
              <a:r>
                <a:rPr lang="en-GB" sz="900" dirty="0" err="1">
                  <a:solidFill>
                    <a:schemeClr val="lt1"/>
                  </a:solidFill>
                  <a:latin typeface="Arial"/>
                  <a:ea typeface="Arial"/>
                  <a:cs typeface="Arial"/>
                  <a:sym typeface="Arial"/>
                </a:rPr>
                <a:t>asociat</a:t>
              </a:r>
              <a:r>
                <a:rPr lang="en-GB" sz="900" dirty="0">
                  <a:solidFill>
                    <a:schemeClr val="lt1"/>
                  </a:solidFill>
                  <a:latin typeface="Arial"/>
                  <a:ea typeface="Arial"/>
                  <a:cs typeface="Arial"/>
                  <a:sym typeface="Arial"/>
                </a:rPr>
                <a:t> cu </a:t>
              </a:r>
              <a:r>
                <a:rPr lang="en-GB" sz="900" dirty="0" err="1">
                  <a:solidFill>
                    <a:schemeClr val="lt1"/>
                  </a:solidFill>
                  <a:latin typeface="Arial"/>
                  <a:ea typeface="Arial"/>
                  <a:cs typeface="Arial"/>
                  <a:sym typeface="Arial"/>
                </a:rPr>
                <a:t>performanța</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cognitivă</a:t>
              </a:r>
              <a:r>
                <a:rPr lang="en-GB" sz="900" dirty="0">
                  <a:solidFill>
                    <a:schemeClr val="lt1"/>
                  </a:solidFill>
                  <a:latin typeface="Arial"/>
                  <a:ea typeface="Arial"/>
                  <a:cs typeface="Arial"/>
                  <a:sym typeface="Arial"/>
                </a:rPr>
                <a:t>, cu </a:t>
              </a:r>
              <a:r>
                <a:rPr lang="en-GB" sz="900" dirty="0" err="1">
                  <a:solidFill>
                    <a:schemeClr val="lt1"/>
                  </a:solidFill>
                  <a:latin typeface="Arial"/>
                  <a:ea typeface="Arial"/>
                  <a:cs typeface="Arial"/>
                  <a:sym typeface="Arial"/>
                </a:rPr>
                <a:t>vitalitatea</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sociabilitatea</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și</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sănătatea</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mintală</a:t>
              </a:r>
              <a:endParaRPr sz="900" dirty="0">
                <a:solidFill>
                  <a:schemeClr val="lt1"/>
                </a:solidFill>
                <a:latin typeface="Arial"/>
                <a:ea typeface="Arial"/>
                <a:cs typeface="Arial"/>
                <a:sym typeface="Arial"/>
              </a:endParaRPr>
            </a:p>
          </p:txBody>
        </p:sp>
        <p:sp>
          <p:nvSpPr>
            <p:cNvPr id="263" name="Google Shape;263;p9"/>
            <p:cNvSpPr/>
            <p:nvPr/>
          </p:nvSpPr>
          <p:spPr>
            <a:xfrm rot="-959660">
              <a:off x="3714922" y="401236"/>
              <a:ext cx="1036102" cy="17473"/>
            </a:xfrm>
            <a:custGeom>
              <a:avLst/>
              <a:gdLst/>
              <a:ahLst/>
              <a:cxnLst/>
              <a:rect l="l" t="t" r="r" b="b"/>
              <a:pathLst>
                <a:path w="120000" h="120000" extrusionOk="0">
                  <a:moveTo>
                    <a:pt x="0" y="59997"/>
                  </a:moveTo>
                  <a:lnTo>
                    <a:pt x="120000" y="59997"/>
                  </a:lnTo>
                </a:path>
              </a:pathLst>
            </a:custGeom>
            <a:noFill/>
            <a:ln w="19050" cap="flat" cmpd="sng">
              <a:solidFill>
                <a:srgbClr val="1056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txBox="1"/>
            <p:nvPr/>
          </p:nvSpPr>
          <p:spPr>
            <a:xfrm rot="-959660">
              <a:off x="4207071" y="384070"/>
              <a:ext cx="51805" cy="5180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65" name="Google Shape;265;p9"/>
            <p:cNvSpPr/>
            <p:nvPr/>
          </p:nvSpPr>
          <p:spPr>
            <a:xfrm>
              <a:off x="4730970" y="4224"/>
              <a:ext cx="2448119" cy="526006"/>
            </a:xfrm>
            <a:prstGeom prst="roundRect">
              <a:avLst>
                <a:gd name="adj" fmla="val 10000"/>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txBox="1"/>
            <p:nvPr/>
          </p:nvSpPr>
          <p:spPr>
            <a:xfrm>
              <a:off x="4746376" y="19630"/>
              <a:ext cx="2417307" cy="495194"/>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GB" sz="900" dirty="0" err="1">
                  <a:solidFill>
                    <a:schemeClr val="lt1"/>
                  </a:solidFill>
                  <a:latin typeface="Arial"/>
                  <a:ea typeface="Arial"/>
                  <a:cs typeface="Arial"/>
                  <a:sym typeface="Arial"/>
                </a:rPr>
                <a:t>Persoanele</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în</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vârstă</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nesedentare</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prezintă</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indicatori</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mai</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scăzuți</a:t>
              </a:r>
              <a:r>
                <a:rPr lang="en-GB" sz="900" dirty="0">
                  <a:solidFill>
                    <a:schemeClr val="lt1"/>
                  </a:solidFill>
                  <a:latin typeface="Arial"/>
                  <a:ea typeface="Arial"/>
                  <a:cs typeface="Arial"/>
                  <a:sym typeface="Arial"/>
                </a:rPr>
                <a:t> de </a:t>
              </a:r>
              <a:r>
                <a:rPr lang="en-GB" sz="900" dirty="0" err="1">
                  <a:solidFill>
                    <a:schemeClr val="lt1"/>
                  </a:solidFill>
                  <a:latin typeface="Arial"/>
                  <a:ea typeface="Arial"/>
                  <a:cs typeface="Arial"/>
                  <a:sym typeface="Arial"/>
                </a:rPr>
                <a:t>depresie</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și</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demență</a:t>
              </a:r>
              <a:r>
                <a:rPr lang="en-GB" sz="900" dirty="0">
                  <a:solidFill>
                    <a:schemeClr val="lt1"/>
                  </a:solidFill>
                  <a:latin typeface="Arial"/>
                  <a:ea typeface="Arial"/>
                  <a:cs typeface="Arial"/>
                  <a:sym typeface="Arial"/>
                </a:rPr>
                <a:t> - </a:t>
              </a:r>
              <a:r>
                <a:rPr lang="en-GB" sz="900" dirty="0" err="1">
                  <a:solidFill>
                    <a:schemeClr val="lt1"/>
                  </a:solidFill>
                  <a:latin typeface="Arial"/>
                  <a:ea typeface="Arial"/>
                  <a:cs typeface="Arial"/>
                  <a:sym typeface="Arial"/>
                </a:rPr>
                <a:t>dovezi</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dintr</a:t>
              </a:r>
              <a:r>
                <a:rPr lang="en-GB" sz="900" dirty="0">
                  <a:solidFill>
                    <a:schemeClr val="lt1"/>
                  </a:solidFill>
                  <a:latin typeface="Arial"/>
                  <a:ea typeface="Arial"/>
                  <a:cs typeface="Arial"/>
                  <a:sym typeface="Arial"/>
                </a:rPr>
                <a:t>-un </a:t>
              </a:r>
              <a:r>
                <a:rPr lang="en-GB" sz="900" dirty="0" err="1">
                  <a:solidFill>
                    <a:schemeClr val="lt1"/>
                  </a:solidFill>
                  <a:latin typeface="Arial"/>
                  <a:ea typeface="Arial"/>
                  <a:cs typeface="Arial"/>
                  <a:sym typeface="Arial"/>
                </a:rPr>
                <a:t>studiu</a:t>
              </a:r>
              <a:r>
                <a:rPr lang="en-GB" sz="900" dirty="0">
                  <a:solidFill>
                    <a:schemeClr val="lt1"/>
                  </a:solidFill>
                  <a:latin typeface="Arial"/>
                  <a:ea typeface="Arial"/>
                  <a:cs typeface="Arial"/>
                  <a:sym typeface="Arial"/>
                </a:rPr>
                <a:t> cu 869 de </a:t>
              </a:r>
              <a:r>
                <a:rPr lang="en-GB" sz="900" dirty="0" err="1">
                  <a:solidFill>
                    <a:schemeClr val="lt1"/>
                  </a:solidFill>
                  <a:latin typeface="Arial"/>
                  <a:ea typeface="Arial"/>
                  <a:cs typeface="Arial"/>
                  <a:sym typeface="Arial"/>
                </a:rPr>
                <a:t>subiecți</a:t>
              </a:r>
              <a:r>
                <a:rPr lang="en-GB" sz="900" dirty="0">
                  <a:solidFill>
                    <a:schemeClr val="lt1"/>
                  </a:solidFill>
                  <a:latin typeface="Arial"/>
                  <a:ea typeface="Arial"/>
                  <a:cs typeface="Arial"/>
                  <a:sym typeface="Arial"/>
                </a:rPr>
                <a:t> (Benedetti et al., 2008)</a:t>
              </a:r>
              <a:endParaRPr sz="900" dirty="0">
                <a:solidFill>
                  <a:schemeClr val="lt1"/>
                </a:solidFill>
                <a:latin typeface="Arial"/>
                <a:ea typeface="Arial"/>
                <a:cs typeface="Arial"/>
                <a:sym typeface="Arial"/>
              </a:endParaRPr>
            </a:p>
          </p:txBody>
        </p:sp>
        <p:sp>
          <p:nvSpPr>
            <p:cNvPr id="267" name="Google Shape;267;p9"/>
            <p:cNvSpPr/>
            <p:nvPr/>
          </p:nvSpPr>
          <p:spPr>
            <a:xfrm rot="1067461">
              <a:off x="3709025" y="709791"/>
              <a:ext cx="1085338" cy="17473"/>
            </a:xfrm>
            <a:custGeom>
              <a:avLst/>
              <a:gdLst/>
              <a:ahLst/>
              <a:cxnLst/>
              <a:rect l="l" t="t" r="r" b="b"/>
              <a:pathLst>
                <a:path w="120000" h="120000" extrusionOk="0">
                  <a:moveTo>
                    <a:pt x="0" y="59997"/>
                  </a:moveTo>
                  <a:lnTo>
                    <a:pt x="120000" y="59997"/>
                  </a:lnTo>
                </a:path>
              </a:pathLst>
            </a:custGeom>
            <a:noFill/>
            <a:ln w="19050" cap="flat" cmpd="sng">
              <a:solidFill>
                <a:srgbClr val="1056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txBox="1"/>
            <p:nvPr/>
          </p:nvSpPr>
          <p:spPr>
            <a:xfrm rot="1067461">
              <a:off x="4224561" y="691394"/>
              <a:ext cx="54266" cy="5426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69" name="Google Shape;269;p9"/>
            <p:cNvSpPr/>
            <p:nvPr/>
          </p:nvSpPr>
          <p:spPr>
            <a:xfrm>
              <a:off x="4768411" y="621335"/>
              <a:ext cx="2409436" cy="526006"/>
            </a:xfrm>
            <a:prstGeom prst="roundRect">
              <a:avLst>
                <a:gd name="adj" fmla="val 10000"/>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txBox="1"/>
            <p:nvPr/>
          </p:nvSpPr>
          <p:spPr>
            <a:xfrm>
              <a:off x="4783817" y="636741"/>
              <a:ext cx="2378624" cy="495194"/>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GB" sz="900">
                  <a:solidFill>
                    <a:schemeClr val="lt1"/>
                  </a:solidFill>
                  <a:latin typeface="Arial"/>
                  <a:ea typeface="Arial"/>
                  <a:cs typeface="Arial"/>
                  <a:sym typeface="Arial"/>
                </a:rPr>
                <a:t>“Activitatea fizică este capabilă să reducă și/sau să întârzie riscurile de demență, deși nu se poate afirma că activitatea fizică evită demența” (idem)</a:t>
              </a:r>
              <a:endParaRPr sz="900">
                <a:solidFill>
                  <a:schemeClr val="lt1"/>
                </a:solidFill>
                <a:latin typeface="Arial"/>
                <a:ea typeface="Arial"/>
                <a:cs typeface="Arial"/>
                <a:sym typeface="Arial"/>
              </a:endParaRPr>
            </a:p>
          </p:txBody>
        </p:sp>
        <p:sp>
          <p:nvSpPr>
            <p:cNvPr id="271" name="Google Shape;271;p9"/>
            <p:cNvSpPr/>
            <p:nvPr/>
          </p:nvSpPr>
          <p:spPr>
            <a:xfrm rot="-2571737">
              <a:off x="1636563" y="1894525"/>
              <a:ext cx="1195033" cy="17473"/>
            </a:xfrm>
            <a:custGeom>
              <a:avLst/>
              <a:gdLst/>
              <a:ahLst/>
              <a:cxnLst/>
              <a:rect l="l" t="t" r="r" b="b"/>
              <a:pathLst>
                <a:path w="120000" h="120000" extrusionOk="0">
                  <a:moveTo>
                    <a:pt x="0" y="59997"/>
                  </a:moveTo>
                  <a:lnTo>
                    <a:pt x="120000" y="59997"/>
                  </a:lnTo>
                </a:path>
              </a:pathLst>
            </a:custGeom>
            <a:noFill/>
            <a:ln w="19050" cap="flat" cmpd="sng">
              <a:solidFill>
                <a:srgbClr val="0D4C6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txBox="1"/>
            <p:nvPr/>
          </p:nvSpPr>
          <p:spPr>
            <a:xfrm rot="-2571737">
              <a:off x="2204204" y="1873385"/>
              <a:ext cx="59751" cy="5975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73" name="Google Shape;273;p9"/>
            <p:cNvSpPr/>
            <p:nvPr/>
          </p:nvSpPr>
          <p:spPr>
            <a:xfrm>
              <a:off x="2672054" y="1233804"/>
              <a:ext cx="1052013" cy="526006"/>
            </a:xfrm>
            <a:prstGeom prst="roundRect">
              <a:avLst>
                <a:gd name="adj" fmla="val 10000"/>
              </a:avLst>
            </a:prstGeom>
            <a:solidFill>
              <a:srgbClr val="F6C5A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txBox="1"/>
            <p:nvPr/>
          </p:nvSpPr>
          <p:spPr>
            <a:xfrm>
              <a:off x="2687460" y="1249210"/>
              <a:ext cx="1021201" cy="49519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GB" sz="1200">
                  <a:solidFill>
                    <a:schemeClr val="lt1"/>
                  </a:solidFill>
                  <a:latin typeface="Arial"/>
                  <a:ea typeface="Arial"/>
                  <a:cs typeface="Arial"/>
                  <a:sym typeface="Arial"/>
                </a:rPr>
                <a:t>Dependența funcțională</a:t>
              </a:r>
              <a:endParaRPr sz="1200">
                <a:solidFill>
                  <a:schemeClr val="lt1"/>
                </a:solidFill>
                <a:latin typeface="Arial"/>
                <a:ea typeface="Arial"/>
                <a:cs typeface="Arial"/>
                <a:sym typeface="Arial"/>
              </a:endParaRPr>
            </a:p>
          </p:txBody>
        </p:sp>
        <p:sp>
          <p:nvSpPr>
            <p:cNvPr id="275" name="Google Shape;275;p9"/>
            <p:cNvSpPr/>
            <p:nvPr/>
          </p:nvSpPr>
          <p:spPr>
            <a:xfrm rot="510070">
              <a:off x="3717023" y="1582844"/>
              <a:ext cx="1282195" cy="17473"/>
            </a:xfrm>
            <a:custGeom>
              <a:avLst/>
              <a:gdLst/>
              <a:ahLst/>
              <a:cxnLst/>
              <a:rect l="l" t="t" r="r" b="b"/>
              <a:pathLst>
                <a:path w="120000" h="120000" extrusionOk="0">
                  <a:moveTo>
                    <a:pt x="0" y="59997"/>
                  </a:moveTo>
                  <a:lnTo>
                    <a:pt x="120000" y="59997"/>
                  </a:lnTo>
                </a:path>
              </a:pathLst>
            </a:custGeom>
            <a:noFill/>
            <a:ln w="19050" cap="flat" cmpd="sng">
              <a:solidFill>
                <a:srgbClr val="1056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txBox="1"/>
            <p:nvPr/>
          </p:nvSpPr>
          <p:spPr>
            <a:xfrm rot="510070">
              <a:off x="4326066" y="1559526"/>
              <a:ext cx="64109" cy="6410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77" name="Google Shape;277;p9"/>
            <p:cNvSpPr/>
            <p:nvPr/>
          </p:nvSpPr>
          <p:spPr>
            <a:xfrm>
              <a:off x="4992175" y="1311819"/>
              <a:ext cx="1971399" cy="749070"/>
            </a:xfrm>
            <a:prstGeom prst="roundRect">
              <a:avLst>
                <a:gd name="adj" fmla="val 10000"/>
              </a:avLst>
            </a:prstGeom>
            <a:solidFill>
              <a:srgbClr val="F6C5A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txBox="1"/>
            <p:nvPr/>
          </p:nvSpPr>
          <p:spPr>
            <a:xfrm>
              <a:off x="5014115" y="1333759"/>
              <a:ext cx="1927519" cy="70519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GB" sz="900" dirty="0" err="1">
                  <a:solidFill>
                    <a:schemeClr val="lt1"/>
                  </a:solidFill>
                  <a:latin typeface="Arial"/>
                  <a:ea typeface="Arial"/>
                  <a:cs typeface="Arial"/>
                  <a:sym typeface="Arial"/>
                </a:rPr>
                <a:t>Dependența</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poate</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apărea</a:t>
              </a:r>
              <a:r>
                <a:rPr lang="en-GB" sz="900" dirty="0">
                  <a:solidFill>
                    <a:schemeClr val="lt1"/>
                  </a:solidFill>
                  <a:latin typeface="Arial"/>
                  <a:ea typeface="Arial"/>
                  <a:cs typeface="Arial"/>
                  <a:sym typeface="Arial"/>
                </a:rPr>
                <a:t> la </a:t>
              </a:r>
              <a:r>
                <a:rPr lang="en-GB" sz="900" dirty="0" err="1">
                  <a:solidFill>
                    <a:schemeClr val="lt1"/>
                  </a:solidFill>
                  <a:latin typeface="Arial"/>
                  <a:ea typeface="Arial"/>
                  <a:cs typeface="Arial"/>
                  <a:sym typeface="Arial"/>
                </a:rPr>
                <a:t>persoanele</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în</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vârstă</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dacă</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acestea</a:t>
              </a:r>
              <a:r>
                <a:rPr lang="en-GB" sz="900" dirty="0">
                  <a:solidFill>
                    <a:schemeClr val="lt1"/>
                  </a:solidFill>
                  <a:latin typeface="Arial"/>
                  <a:ea typeface="Arial"/>
                  <a:cs typeface="Arial"/>
                  <a:sym typeface="Arial"/>
                </a:rPr>
                <a:t> nu </a:t>
              </a:r>
              <a:r>
                <a:rPr lang="en-GB" sz="900" dirty="0" err="1">
                  <a:solidFill>
                    <a:schemeClr val="lt1"/>
                  </a:solidFill>
                  <a:latin typeface="Arial"/>
                  <a:ea typeface="Arial"/>
                  <a:cs typeface="Arial"/>
                  <a:sym typeface="Arial"/>
                </a:rPr>
                <a:t>practică</a:t>
              </a:r>
              <a:r>
                <a:rPr lang="en-GB" sz="900" dirty="0">
                  <a:solidFill>
                    <a:schemeClr val="lt1"/>
                  </a:solidFill>
                  <a:latin typeface="Arial"/>
                  <a:ea typeface="Arial"/>
                  <a:cs typeface="Arial"/>
                  <a:sym typeface="Arial"/>
                </a:rPr>
                <a:t> AP </a:t>
              </a:r>
              <a:r>
                <a:rPr lang="en-GB" sz="900" dirty="0" err="1">
                  <a:solidFill>
                    <a:schemeClr val="lt1"/>
                  </a:solidFill>
                  <a:latin typeface="Arial"/>
                  <a:ea typeface="Arial"/>
                  <a:cs typeface="Arial"/>
                  <a:sym typeface="Arial"/>
                </a:rPr>
                <a:t>și</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dacă</a:t>
              </a:r>
              <a:r>
                <a:rPr lang="en-GB" sz="900" dirty="0">
                  <a:solidFill>
                    <a:schemeClr val="lt1"/>
                  </a:solidFill>
                  <a:latin typeface="Arial"/>
                  <a:ea typeface="Arial"/>
                  <a:cs typeface="Arial"/>
                  <a:sym typeface="Arial"/>
                </a:rPr>
                <a:t> nu au </a:t>
              </a:r>
              <a:r>
                <a:rPr lang="en-GB" sz="900" dirty="0" err="1">
                  <a:solidFill>
                    <a:schemeClr val="lt1"/>
                  </a:solidFill>
                  <a:latin typeface="Arial"/>
                  <a:ea typeface="Arial"/>
                  <a:cs typeface="Arial"/>
                  <a:sym typeface="Arial"/>
                </a:rPr>
                <a:t>fost</a:t>
              </a:r>
              <a:r>
                <a:rPr lang="en-GB" sz="900" dirty="0">
                  <a:solidFill>
                    <a:schemeClr val="lt1"/>
                  </a:solidFill>
                  <a:latin typeface="Arial"/>
                  <a:ea typeface="Arial"/>
                  <a:cs typeface="Arial"/>
                  <a:sym typeface="Arial"/>
                </a:rPr>
                <a:t> active </a:t>
              </a:r>
              <a:r>
                <a:rPr lang="en-GB" sz="900" dirty="0" err="1">
                  <a:solidFill>
                    <a:schemeClr val="lt1"/>
                  </a:solidFill>
                  <a:latin typeface="Arial"/>
                  <a:ea typeface="Arial"/>
                  <a:cs typeface="Arial"/>
                  <a:sym typeface="Arial"/>
                </a:rPr>
                <a:t>în</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timpul</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vârstei</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mijlocii</a:t>
              </a:r>
              <a:r>
                <a:rPr lang="en-GB" sz="900" dirty="0">
                  <a:solidFill>
                    <a:schemeClr val="lt1"/>
                  </a:solidFill>
                  <a:latin typeface="Arial"/>
                  <a:ea typeface="Arial"/>
                  <a:cs typeface="Arial"/>
                  <a:sym typeface="Arial"/>
                </a:rPr>
                <a:t> (Dogra </a:t>
              </a:r>
              <a:r>
                <a:rPr lang="en-GB" sz="900" dirty="0" err="1">
                  <a:solidFill>
                    <a:schemeClr val="lt1"/>
                  </a:solidFill>
                  <a:latin typeface="Arial"/>
                  <a:ea typeface="Arial"/>
                  <a:cs typeface="Arial"/>
                  <a:sym typeface="Arial"/>
                </a:rPr>
                <a:t>și</a:t>
              </a:r>
              <a:r>
                <a:rPr lang="en-GB" sz="900" dirty="0">
                  <a:solidFill>
                    <a:schemeClr val="lt1"/>
                  </a:solidFill>
                  <a:latin typeface="Arial"/>
                  <a:ea typeface="Arial"/>
                  <a:cs typeface="Arial"/>
                  <a:sym typeface="Arial"/>
                </a:rPr>
                <a:t> </a:t>
              </a:r>
              <a:r>
                <a:rPr lang="en-GB" sz="900" dirty="0" err="1">
                  <a:solidFill>
                    <a:schemeClr val="lt1"/>
                  </a:solidFill>
                  <a:latin typeface="Arial"/>
                  <a:ea typeface="Arial"/>
                  <a:cs typeface="Arial"/>
                  <a:sym typeface="Arial"/>
                </a:rPr>
                <a:t>Stathokostas</a:t>
              </a:r>
              <a:r>
                <a:rPr lang="en-GB" sz="900" dirty="0">
                  <a:solidFill>
                    <a:schemeClr val="lt1"/>
                  </a:solidFill>
                  <a:latin typeface="Arial"/>
                  <a:ea typeface="Arial"/>
                  <a:cs typeface="Arial"/>
                  <a:sym typeface="Arial"/>
                </a:rPr>
                <a:t> 2012; Marques et al. 2014).</a:t>
              </a:r>
              <a:endParaRPr sz="900" dirty="0">
                <a:solidFill>
                  <a:schemeClr val="lt1"/>
                </a:solidFill>
                <a:latin typeface="Arial"/>
                <a:ea typeface="Arial"/>
                <a:cs typeface="Arial"/>
                <a:sym typeface="Arial"/>
              </a:endParaRPr>
            </a:p>
          </p:txBody>
        </p:sp>
        <p:sp>
          <p:nvSpPr>
            <p:cNvPr id="279" name="Google Shape;279;p9"/>
            <p:cNvSpPr/>
            <p:nvPr/>
          </p:nvSpPr>
          <p:spPr>
            <a:xfrm rot="263104">
              <a:off x="1794848" y="2333827"/>
              <a:ext cx="859243" cy="17473"/>
            </a:xfrm>
            <a:custGeom>
              <a:avLst/>
              <a:gdLst/>
              <a:ahLst/>
              <a:cxnLst/>
              <a:rect l="l" t="t" r="r" b="b"/>
              <a:pathLst>
                <a:path w="120000" h="120000" extrusionOk="0">
                  <a:moveTo>
                    <a:pt x="0" y="59997"/>
                  </a:moveTo>
                  <a:lnTo>
                    <a:pt x="120000" y="59997"/>
                  </a:lnTo>
                </a:path>
              </a:pathLst>
            </a:custGeom>
            <a:noFill/>
            <a:ln w="19050" cap="flat" cmpd="sng">
              <a:solidFill>
                <a:srgbClr val="0D4C6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txBox="1"/>
            <p:nvPr/>
          </p:nvSpPr>
          <p:spPr>
            <a:xfrm rot="263104">
              <a:off x="2202988" y="2321083"/>
              <a:ext cx="42962" cy="429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81" name="Google Shape;281;p9"/>
            <p:cNvSpPr/>
            <p:nvPr/>
          </p:nvSpPr>
          <p:spPr>
            <a:xfrm>
              <a:off x="2652834" y="2016399"/>
              <a:ext cx="1786623" cy="718025"/>
            </a:xfrm>
            <a:prstGeom prst="roundRect">
              <a:avLst>
                <a:gd name="adj" fmla="val 10000"/>
              </a:avLst>
            </a:prstGeom>
            <a:solidFill>
              <a:srgbClr val="92D05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txBox="1"/>
            <p:nvPr/>
          </p:nvSpPr>
          <p:spPr>
            <a:xfrm>
              <a:off x="2673864" y="2037429"/>
              <a:ext cx="1744563" cy="675965"/>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GB" sz="1200" dirty="0" err="1">
                  <a:solidFill>
                    <a:schemeClr val="lt1"/>
                  </a:solidFill>
                  <a:latin typeface="Arial"/>
                  <a:ea typeface="Arial"/>
                  <a:cs typeface="Arial"/>
                  <a:sym typeface="Arial"/>
                </a:rPr>
                <a:t>Sănătate</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musculo-scheletală-sarcopenie</a:t>
              </a:r>
              <a:r>
                <a:rPr lang="en-GB" sz="1200" dirty="0">
                  <a:solidFill>
                    <a:schemeClr val="lt1"/>
                  </a:solidFill>
                  <a:latin typeface="Arial"/>
                  <a:ea typeface="Arial"/>
                  <a:cs typeface="Arial"/>
                  <a:sym typeface="Arial"/>
                </a:rPr>
                <a:t> </a:t>
              </a:r>
              <a:endParaRPr sz="1200" dirty="0">
                <a:solidFill>
                  <a:schemeClr val="lt1"/>
                </a:solidFill>
                <a:latin typeface="Arial"/>
                <a:ea typeface="Arial"/>
                <a:cs typeface="Arial"/>
                <a:sym typeface="Arial"/>
              </a:endParaRPr>
            </a:p>
          </p:txBody>
        </p:sp>
        <p:sp>
          <p:nvSpPr>
            <p:cNvPr id="283" name="Google Shape;283;p9"/>
            <p:cNvSpPr/>
            <p:nvPr/>
          </p:nvSpPr>
          <p:spPr>
            <a:xfrm rot="2767974">
              <a:off x="1606329" y="2746627"/>
              <a:ext cx="1236281" cy="17473"/>
            </a:xfrm>
            <a:custGeom>
              <a:avLst/>
              <a:gdLst/>
              <a:ahLst/>
              <a:cxnLst/>
              <a:rect l="l" t="t" r="r" b="b"/>
              <a:pathLst>
                <a:path w="120000" h="120000" extrusionOk="0">
                  <a:moveTo>
                    <a:pt x="0" y="59997"/>
                  </a:moveTo>
                  <a:lnTo>
                    <a:pt x="120000" y="59997"/>
                  </a:lnTo>
                </a:path>
              </a:pathLst>
            </a:custGeom>
            <a:noFill/>
            <a:ln w="19050" cap="flat" cmpd="sng">
              <a:solidFill>
                <a:srgbClr val="0D4C6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txBox="1"/>
            <p:nvPr/>
          </p:nvSpPr>
          <p:spPr>
            <a:xfrm rot="2767974">
              <a:off x="2193563" y="2724456"/>
              <a:ext cx="61814" cy="6181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85" name="Google Shape;285;p9"/>
            <p:cNvSpPr/>
            <p:nvPr/>
          </p:nvSpPr>
          <p:spPr>
            <a:xfrm>
              <a:off x="2652834" y="2802879"/>
              <a:ext cx="2001550" cy="796263"/>
            </a:xfrm>
            <a:prstGeom prst="roundRect">
              <a:avLst>
                <a:gd name="adj" fmla="val 10000"/>
              </a:avLst>
            </a:prstGeom>
            <a:solidFill>
              <a:srgbClr val="92D05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txBox="1"/>
            <p:nvPr/>
          </p:nvSpPr>
          <p:spPr>
            <a:xfrm>
              <a:off x="2676156" y="2826201"/>
              <a:ext cx="1954906" cy="749619"/>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GB" sz="1200">
                  <a:solidFill>
                    <a:schemeClr val="lt1"/>
                  </a:solidFill>
                  <a:latin typeface="Arial"/>
                  <a:ea typeface="Arial"/>
                  <a:cs typeface="Arial"/>
                  <a:sym typeface="Arial"/>
                </a:rPr>
                <a:t>Sănătatea oaselor - conținut redus de minerale osoase și risc crescut de osteoporoză</a:t>
              </a:r>
              <a:endParaRPr sz="1200">
                <a:solidFill>
                  <a:schemeClr val="lt1"/>
                </a:solidFill>
                <a:latin typeface="Arial"/>
                <a:ea typeface="Arial"/>
                <a:cs typeface="Arial"/>
                <a:sym typeface="Arial"/>
              </a:endParaRPr>
            </a:p>
          </p:txBody>
        </p:sp>
        <p:sp>
          <p:nvSpPr>
            <p:cNvPr id="287" name="Google Shape;287;p9"/>
            <p:cNvSpPr/>
            <p:nvPr/>
          </p:nvSpPr>
          <p:spPr>
            <a:xfrm rot="-696356">
              <a:off x="4643008" y="3080338"/>
              <a:ext cx="1112806" cy="17473"/>
            </a:xfrm>
            <a:custGeom>
              <a:avLst/>
              <a:gdLst/>
              <a:ahLst/>
              <a:cxnLst/>
              <a:rect l="l" t="t" r="r" b="b"/>
              <a:pathLst>
                <a:path w="120000" h="120000" extrusionOk="0">
                  <a:moveTo>
                    <a:pt x="0" y="59997"/>
                  </a:moveTo>
                  <a:lnTo>
                    <a:pt x="120000" y="59997"/>
                  </a:lnTo>
                </a:path>
              </a:pathLst>
            </a:custGeom>
            <a:noFill/>
            <a:ln w="19050" cap="flat" cmpd="sng">
              <a:solidFill>
                <a:srgbClr val="1056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9"/>
            <p:cNvSpPr txBox="1"/>
            <p:nvPr/>
          </p:nvSpPr>
          <p:spPr>
            <a:xfrm rot="-696356">
              <a:off x="5171591" y="3061254"/>
              <a:ext cx="55640" cy="556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89" name="Google Shape;289;p9"/>
            <p:cNvSpPr/>
            <p:nvPr/>
          </p:nvSpPr>
          <p:spPr>
            <a:xfrm>
              <a:off x="5744438" y="2217563"/>
              <a:ext cx="2839100" cy="1519149"/>
            </a:xfrm>
            <a:prstGeom prst="roundRect">
              <a:avLst>
                <a:gd name="adj" fmla="val 10000"/>
              </a:avLst>
            </a:prstGeom>
            <a:solidFill>
              <a:srgbClr val="92D05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txBox="1"/>
            <p:nvPr/>
          </p:nvSpPr>
          <p:spPr>
            <a:xfrm>
              <a:off x="5788932" y="2262057"/>
              <a:ext cx="2750112" cy="1430161"/>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Efectul</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negativ</a:t>
              </a:r>
              <a:r>
                <a:rPr lang="en-GB" sz="1200" dirty="0">
                  <a:solidFill>
                    <a:schemeClr val="lt1"/>
                  </a:solidFill>
                  <a:latin typeface="Arial"/>
                  <a:ea typeface="Arial"/>
                  <a:cs typeface="Arial"/>
                  <a:sym typeface="Arial"/>
                </a:rPr>
                <a:t> al </a:t>
              </a:r>
              <a:r>
                <a:rPr lang="en-GB" sz="1200" dirty="0" err="1">
                  <a:solidFill>
                    <a:schemeClr val="lt1"/>
                  </a:solidFill>
                  <a:latin typeface="Arial"/>
                  <a:ea typeface="Arial"/>
                  <a:cs typeface="Arial"/>
                  <a:sym typeface="Arial"/>
                </a:rPr>
                <a:t>expunerii</a:t>
              </a:r>
              <a:r>
                <a:rPr lang="en-GB" sz="1200" dirty="0">
                  <a:solidFill>
                    <a:schemeClr val="lt1"/>
                  </a:solidFill>
                  <a:latin typeface="Arial"/>
                  <a:ea typeface="Arial"/>
                  <a:cs typeface="Arial"/>
                  <a:sym typeface="Arial"/>
                </a:rPr>
                <a:t> la </a:t>
              </a:r>
              <a:r>
                <a:rPr lang="en-GB" sz="1200" dirty="0" err="1">
                  <a:solidFill>
                    <a:schemeClr val="lt1"/>
                  </a:solidFill>
                  <a:latin typeface="Arial"/>
                  <a:ea typeface="Arial"/>
                  <a:cs typeface="Arial"/>
                  <a:sym typeface="Arial"/>
                </a:rPr>
                <a:t>televizor</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pentru</a:t>
              </a:r>
              <a:r>
                <a:rPr lang="en-GB" sz="1200" dirty="0">
                  <a:solidFill>
                    <a:schemeClr val="lt1"/>
                  </a:solidFill>
                  <a:latin typeface="Arial"/>
                  <a:ea typeface="Arial"/>
                  <a:cs typeface="Arial"/>
                  <a:sym typeface="Arial"/>
                </a:rPr>
                <a:t> o </a:t>
              </a:r>
              <a:r>
                <a:rPr lang="en-GB" sz="1200" dirty="0" err="1">
                  <a:solidFill>
                    <a:schemeClr val="lt1"/>
                  </a:solidFill>
                  <a:latin typeface="Arial"/>
                  <a:ea typeface="Arial"/>
                  <a:cs typeface="Arial"/>
                  <a:sym typeface="Arial"/>
                </a:rPr>
                <a:t>perioadă</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lungă</a:t>
              </a:r>
              <a:r>
                <a:rPr lang="en-GB" sz="1200" dirty="0">
                  <a:solidFill>
                    <a:schemeClr val="lt1"/>
                  </a:solidFill>
                  <a:latin typeface="Arial"/>
                  <a:ea typeface="Arial"/>
                  <a:cs typeface="Arial"/>
                  <a:sym typeface="Arial"/>
                </a:rPr>
                <a:t> de </a:t>
              </a:r>
              <a:r>
                <a:rPr lang="en-GB" sz="1200" dirty="0" err="1">
                  <a:solidFill>
                    <a:schemeClr val="lt1"/>
                  </a:solidFill>
                  <a:latin typeface="Arial"/>
                  <a:ea typeface="Arial"/>
                  <a:cs typeface="Arial"/>
                  <a:sym typeface="Arial"/>
                </a:rPr>
                <a:t>timp</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pe</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zi</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ar</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putea</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rezulta</a:t>
              </a:r>
              <a:r>
                <a:rPr lang="en-GB" sz="1200" dirty="0">
                  <a:solidFill>
                    <a:schemeClr val="lt1"/>
                  </a:solidFill>
                  <a:latin typeface="Arial"/>
                  <a:ea typeface="Arial"/>
                  <a:cs typeface="Arial"/>
                  <a:sym typeface="Arial"/>
                </a:rPr>
                <a:t> din </a:t>
              </a:r>
              <a:r>
                <a:rPr lang="en-GB" sz="1200" dirty="0" err="1">
                  <a:solidFill>
                    <a:schemeClr val="lt1"/>
                  </a:solidFill>
                  <a:latin typeface="Arial"/>
                  <a:ea typeface="Arial"/>
                  <a:cs typeface="Arial"/>
                  <a:sym typeface="Arial"/>
                </a:rPr>
                <a:t>scăderea</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cheltuielilor</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energetice</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coroborată</a:t>
              </a:r>
              <a:r>
                <a:rPr lang="en-GB" sz="1200" dirty="0">
                  <a:solidFill>
                    <a:schemeClr val="lt1"/>
                  </a:solidFill>
                  <a:latin typeface="Arial"/>
                  <a:ea typeface="Arial"/>
                  <a:cs typeface="Arial"/>
                  <a:sym typeface="Arial"/>
                </a:rPr>
                <a:t> cu </a:t>
              </a:r>
              <a:r>
                <a:rPr lang="en-GB" sz="1200" dirty="0" err="1">
                  <a:solidFill>
                    <a:schemeClr val="lt1"/>
                  </a:solidFill>
                  <a:latin typeface="Arial"/>
                  <a:ea typeface="Arial"/>
                  <a:cs typeface="Arial"/>
                  <a:sym typeface="Arial"/>
                </a:rPr>
                <a:t>comportamente</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alimentare</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nesănătoase</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în</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timpul</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vizionării</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televizorului</a:t>
              </a:r>
              <a:r>
                <a:rPr lang="en-GB" sz="1200" dirty="0">
                  <a:solidFill>
                    <a:schemeClr val="lt1"/>
                  </a:solidFill>
                  <a:latin typeface="Arial"/>
                  <a:ea typeface="Arial"/>
                  <a:cs typeface="Arial"/>
                  <a:sym typeface="Arial"/>
                </a:rPr>
                <a:t> (</a:t>
              </a:r>
              <a:r>
                <a:rPr lang="en-GB" sz="1200" dirty="0" err="1">
                  <a:solidFill>
                    <a:schemeClr val="lt1"/>
                  </a:solidFill>
                  <a:latin typeface="Arial"/>
                  <a:ea typeface="Arial"/>
                  <a:cs typeface="Arial"/>
                  <a:sym typeface="Arial"/>
                </a:rPr>
                <a:t>Wullems</a:t>
              </a:r>
              <a:r>
                <a:rPr lang="en-GB" sz="1200" dirty="0">
                  <a:solidFill>
                    <a:schemeClr val="lt1"/>
                  </a:solidFill>
                  <a:latin typeface="Arial"/>
                  <a:ea typeface="Arial"/>
                  <a:cs typeface="Arial"/>
                  <a:sym typeface="Arial"/>
                </a:rPr>
                <a:t>, p.557).</a:t>
              </a:r>
              <a:endParaRPr sz="1200" dirty="0">
                <a:solidFill>
                  <a:schemeClr val="lt1"/>
                </a:solidFill>
                <a:latin typeface="Arial"/>
                <a:ea typeface="Arial"/>
                <a:cs typeface="Arial"/>
                <a:sym typeface="Arial"/>
              </a:endParaRPr>
            </a:p>
          </p:txBody>
        </p:sp>
        <p:sp>
          <p:nvSpPr>
            <p:cNvPr id="291" name="Google Shape;291;p9"/>
            <p:cNvSpPr/>
            <p:nvPr/>
          </p:nvSpPr>
          <p:spPr>
            <a:xfrm rot="4219433">
              <a:off x="952237" y="3498927"/>
              <a:ext cx="2544464" cy="17473"/>
            </a:xfrm>
            <a:custGeom>
              <a:avLst/>
              <a:gdLst/>
              <a:ahLst/>
              <a:cxnLst/>
              <a:rect l="l" t="t" r="r" b="b"/>
              <a:pathLst>
                <a:path w="120000" h="120000" extrusionOk="0">
                  <a:moveTo>
                    <a:pt x="0" y="59997"/>
                  </a:moveTo>
                  <a:lnTo>
                    <a:pt x="120000" y="59997"/>
                  </a:lnTo>
                </a:path>
              </a:pathLst>
            </a:custGeom>
            <a:noFill/>
            <a:ln w="19050" cap="flat" cmpd="sng">
              <a:solidFill>
                <a:srgbClr val="0D4C6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txBox="1"/>
            <p:nvPr/>
          </p:nvSpPr>
          <p:spPr>
            <a:xfrm rot="4219433">
              <a:off x="2160858" y="3444052"/>
              <a:ext cx="127223" cy="12722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Arial"/>
                <a:buNone/>
              </a:pPr>
              <a:endParaRPr sz="900">
                <a:solidFill>
                  <a:schemeClr val="dk1"/>
                </a:solidFill>
                <a:latin typeface="Arial"/>
                <a:ea typeface="Arial"/>
                <a:cs typeface="Arial"/>
                <a:sym typeface="Arial"/>
              </a:endParaRPr>
            </a:p>
          </p:txBody>
        </p:sp>
        <p:sp>
          <p:nvSpPr>
            <p:cNvPr id="293" name="Google Shape;293;p9"/>
            <p:cNvSpPr/>
            <p:nvPr/>
          </p:nvSpPr>
          <p:spPr>
            <a:xfrm>
              <a:off x="2652834" y="4132214"/>
              <a:ext cx="1052013" cy="1146794"/>
            </a:xfrm>
            <a:prstGeom prst="roundRect">
              <a:avLst>
                <a:gd name="adj" fmla="val 10000"/>
              </a:avLst>
            </a:prstGeom>
            <a:solidFill>
              <a:srgbClr val="C0000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txBox="1"/>
            <p:nvPr/>
          </p:nvSpPr>
          <p:spPr>
            <a:xfrm>
              <a:off x="2683646" y="4163026"/>
              <a:ext cx="990389" cy="108517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GB" sz="1050" dirty="0" err="1">
                  <a:solidFill>
                    <a:schemeClr val="lt1"/>
                  </a:solidFill>
                  <a:latin typeface="Arial"/>
                  <a:ea typeface="Arial"/>
                  <a:cs typeface="Arial"/>
                  <a:sym typeface="Arial"/>
                </a:rPr>
                <a:t>Sănătate</a:t>
              </a:r>
              <a:r>
                <a:rPr lang="en-GB" sz="1050" dirty="0">
                  <a:solidFill>
                    <a:schemeClr val="lt1"/>
                  </a:solidFill>
                  <a:latin typeface="Arial"/>
                  <a:ea typeface="Arial"/>
                  <a:cs typeface="Arial"/>
                  <a:sym typeface="Arial"/>
                </a:rPr>
                <a:t> cardio-</a:t>
              </a:r>
              <a:r>
                <a:rPr lang="en-GB" sz="1050" dirty="0" err="1">
                  <a:solidFill>
                    <a:schemeClr val="lt1"/>
                  </a:solidFill>
                  <a:latin typeface="Arial"/>
                  <a:ea typeface="Arial"/>
                  <a:cs typeface="Arial"/>
                  <a:sym typeface="Arial"/>
                </a:rPr>
                <a:t>metabolică</a:t>
              </a:r>
              <a:r>
                <a:rPr lang="en-GB" sz="1050" dirty="0">
                  <a:solidFill>
                    <a:schemeClr val="lt1"/>
                  </a:solidFill>
                  <a:latin typeface="Arial"/>
                  <a:ea typeface="Arial"/>
                  <a:cs typeface="Arial"/>
                  <a:sym typeface="Arial"/>
                </a:rPr>
                <a:t>-</a:t>
              </a:r>
              <a:r>
                <a:rPr lang="en-GB" sz="1050" dirty="0" err="1">
                  <a:solidFill>
                    <a:schemeClr val="lt1"/>
                  </a:solidFill>
                  <a:latin typeface="Arial"/>
                  <a:ea typeface="Arial"/>
                  <a:cs typeface="Arial"/>
                  <a:sym typeface="Arial"/>
                </a:rPr>
                <a:t>obezitate</a:t>
              </a:r>
              <a:r>
                <a:rPr lang="en-GB" sz="1050" dirty="0">
                  <a:solidFill>
                    <a:schemeClr val="lt1"/>
                  </a:solidFill>
                  <a:latin typeface="Arial"/>
                  <a:ea typeface="Arial"/>
                  <a:cs typeface="Arial"/>
                  <a:sym typeface="Arial"/>
                </a:rPr>
                <a:t>, </a:t>
              </a:r>
              <a:r>
                <a:rPr lang="en-GB" sz="1050" dirty="0" err="1">
                  <a:solidFill>
                    <a:schemeClr val="lt1"/>
                  </a:solidFill>
                  <a:latin typeface="Arial"/>
                  <a:ea typeface="Arial"/>
                  <a:cs typeface="Arial"/>
                  <a:sym typeface="Arial"/>
                </a:rPr>
                <a:t>hipertensiune</a:t>
              </a:r>
              <a:r>
                <a:rPr lang="en-GB" sz="1050" dirty="0">
                  <a:solidFill>
                    <a:schemeClr val="lt1"/>
                  </a:solidFill>
                  <a:latin typeface="Arial"/>
                  <a:ea typeface="Arial"/>
                  <a:cs typeface="Arial"/>
                  <a:sym typeface="Arial"/>
                </a:rPr>
                <a:t> </a:t>
              </a:r>
              <a:r>
                <a:rPr lang="en-GB" sz="1050" dirty="0" err="1">
                  <a:solidFill>
                    <a:schemeClr val="lt1"/>
                  </a:solidFill>
                  <a:latin typeface="Arial"/>
                  <a:ea typeface="Arial"/>
                  <a:cs typeface="Arial"/>
                  <a:sym typeface="Arial"/>
                </a:rPr>
                <a:t>arterială</a:t>
              </a:r>
              <a:r>
                <a:rPr lang="en-GB" sz="1050" dirty="0">
                  <a:solidFill>
                    <a:schemeClr val="lt1"/>
                  </a:solidFill>
                  <a:latin typeface="Arial"/>
                  <a:ea typeface="Arial"/>
                  <a:cs typeface="Arial"/>
                  <a:sym typeface="Arial"/>
                </a:rPr>
                <a:t>, </a:t>
              </a:r>
              <a:r>
                <a:rPr lang="en-GB" sz="1050" dirty="0" err="1">
                  <a:solidFill>
                    <a:schemeClr val="lt1"/>
                  </a:solidFill>
                  <a:latin typeface="Arial"/>
                  <a:ea typeface="Arial"/>
                  <a:cs typeface="Arial"/>
                  <a:sym typeface="Arial"/>
                </a:rPr>
                <a:t>intoleranță</a:t>
              </a:r>
              <a:r>
                <a:rPr lang="en-GB" sz="1050" dirty="0">
                  <a:solidFill>
                    <a:schemeClr val="lt1"/>
                  </a:solidFill>
                  <a:latin typeface="Arial"/>
                  <a:ea typeface="Arial"/>
                  <a:cs typeface="Arial"/>
                  <a:sym typeface="Arial"/>
                </a:rPr>
                <a:t> la </a:t>
              </a:r>
              <a:r>
                <a:rPr lang="en-GB" sz="1050" dirty="0" err="1">
                  <a:solidFill>
                    <a:schemeClr val="lt1"/>
                  </a:solidFill>
                  <a:latin typeface="Arial"/>
                  <a:ea typeface="Arial"/>
                  <a:cs typeface="Arial"/>
                  <a:sym typeface="Arial"/>
                </a:rPr>
                <a:t>glucoză</a:t>
              </a:r>
              <a:r>
                <a:rPr lang="en-GB" sz="1050" dirty="0">
                  <a:solidFill>
                    <a:schemeClr val="lt1"/>
                  </a:solidFill>
                  <a:latin typeface="Arial"/>
                  <a:ea typeface="Arial"/>
                  <a:cs typeface="Arial"/>
                  <a:sym typeface="Arial"/>
                </a:rPr>
                <a:t> etc. </a:t>
              </a:r>
              <a:endParaRPr sz="1050" dirty="0">
                <a:solidFill>
                  <a:schemeClr val="lt1"/>
                </a:solidFill>
                <a:latin typeface="Arial"/>
                <a:ea typeface="Arial"/>
                <a:cs typeface="Arial"/>
                <a:sym typeface="Arial"/>
              </a:endParaRPr>
            </a:p>
          </p:txBody>
        </p:sp>
        <p:sp>
          <p:nvSpPr>
            <p:cNvPr id="295" name="Google Shape;295;p9"/>
            <p:cNvSpPr/>
            <p:nvPr/>
          </p:nvSpPr>
          <p:spPr>
            <a:xfrm rot="-228564">
              <a:off x="3703670" y="4661490"/>
              <a:ext cx="1065192" cy="17473"/>
            </a:xfrm>
            <a:custGeom>
              <a:avLst/>
              <a:gdLst/>
              <a:ahLst/>
              <a:cxnLst/>
              <a:rect l="l" t="t" r="r" b="b"/>
              <a:pathLst>
                <a:path w="120000" h="120000" extrusionOk="0">
                  <a:moveTo>
                    <a:pt x="0" y="59997"/>
                  </a:moveTo>
                  <a:lnTo>
                    <a:pt x="120000" y="59997"/>
                  </a:lnTo>
                </a:path>
              </a:pathLst>
            </a:custGeom>
            <a:noFill/>
            <a:ln w="19050" cap="flat" cmpd="sng">
              <a:solidFill>
                <a:srgbClr val="1056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txBox="1"/>
            <p:nvPr/>
          </p:nvSpPr>
          <p:spPr>
            <a:xfrm rot="-228564">
              <a:off x="4209636" y="4643597"/>
              <a:ext cx="53259" cy="5325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97" name="Google Shape;297;p9"/>
            <p:cNvSpPr/>
            <p:nvPr/>
          </p:nvSpPr>
          <p:spPr>
            <a:xfrm>
              <a:off x="4767686" y="3965394"/>
              <a:ext cx="2379170" cy="1338897"/>
            </a:xfrm>
            <a:prstGeom prst="roundRect">
              <a:avLst>
                <a:gd name="adj" fmla="val 10000"/>
              </a:avLst>
            </a:prstGeom>
            <a:solidFill>
              <a:srgbClr val="C0000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txBox="1"/>
            <p:nvPr/>
          </p:nvSpPr>
          <p:spPr>
            <a:xfrm>
              <a:off x="4806901" y="4004609"/>
              <a:ext cx="2300740" cy="1260467"/>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GB" sz="1100">
                  <a:solidFill>
                    <a:schemeClr val="lt1"/>
                  </a:solidFill>
                  <a:latin typeface="Arial"/>
                  <a:ea typeface="Arial"/>
                  <a:cs typeface="Arial"/>
                  <a:sym typeface="Arial"/>
                </a:rPr>
                <a:t>Vizionarea TV și SB autodeclarate sunt asociate pozitiv cu (1) dislipidemia, (2) obezitatea, (3) hipertensiunea, (4) intoleranța la glucoză (numai la femei) și (5) indicele de colesterol și (6) prevalența diabetului (apud Wullems, 2016, p 558-561)</a:t>
              </a:r>
              <a:endParaRPr sz="1100">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2310</Words>
  <Application>Microsoft Office PowerPoint</Application>
  <PresentationFormat>Ecran lat</PresentationFormat>
  <Paragraphs>120</Paragraphs>
  <Slides>19</Slides>
  <Notes>19</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19</vt:i4>
      </vt:variant>
    </vt:vector>
  </HeadingPairs>
  <TitlesOfParts>
    <vt:vector size="26" baseType="lpstr">
      <vt:lpstr>Play</vt:lpstr>
      <vt:lpstr>Arial</vt:lpstr>
      <vt:lpstr>Noto Sans Symbols</vt:lpstr>
      <vt:lpstr>Calibri</vt:lpstr>
      <vt:lpstr>Batang</vt:lpstr>
      <vt:lpstr>Open Sans</vt:lpstr>
      <vt:lpstr>Office Theme</vt:lpstr>
      <vt:lpstr>Prezentare PowerPoint</vt:lpstr>
      <vt:lpstr>Prezentare PowerPoint</vt:lpstr>
      <vt:lpstr>Prezentare PowerPoint</vt:lpstr>
      <vt:lpstr>Datele prezentate mai sus pentru cele patru țări ale organizațiilor partenere ale proiectului (Bulgaria, România, Italia, Spania) sunt, de asemenea, confirmate în documentul complex Physical activity factsheets, 2018. Rata adulților de peste 55 de ani care nu practică sport sau mișcare este chiar mai mare decât rata adulților.</vt:lpstr>
      <vt:lpstr>    România și Bulgaria au rate mai mari de populație pentru ambele categorii analizate (persoane care nu practică niciodată/rareori sport sau persoane care nu practică nicio altă activitate fizică), comparativ cu Italia sau Spania. Cel mai ridicat nivel de activitate fizică suficientă monitorizat la adulți este înregistrat în Spania, cu 66% pentru adulții cu vârste cuprinse între 18-69 de ani și cu 68% pentru adulții în vârstă de 60-69 de ani (a se vedea figura 2.1), similar cu Suedia 67% pentru adulți și 55% pentru adulții în vârstă din Suedia. * Situație similară întâlnită la nivel mondial - 27,5% dintre adulții americani de 50 de ani și peste (aproximativ 31 de milioane de persoane) s-au declarat inactivi  </vt:lpstr>
      <vt:lpstr>Rata adulților care nu se implică niciodată sau rareori în alte activități fizice (în afara sportului), cum ar fi mersul cu bicicleta dintr-un loc în altul, dansul, grădinăritul, este în general mai scăzută pentru cele 4 țări, comparativ cu rata populației adulte care practică sporturi specifice.CONCLUZIE: Acest rezultat ar putea contura o strategie de combatere a sedentarismului în rândul persoanelor în vârstă din cele 4 țări menționate, care ar include activități fizice ușoare (dans, grădinărit etc.) mai degrabă decât sporturi specifice.  </vt:lpstr>
      <vt:lpstr> IMPACTUL SB: riscul de cădere la depresie și reducerea capacității de funcționare - Căderile sunt cauze majore de mortalitate, morbiditate și plasare prematură în centre de îngrijire pentru adulții în vârstă.  - Depresia este mai frecventă în rândul adulților în vârstă decât la vârsta adultă din cauza pierderii sensului și scopului vieții (adesea ca o consecință a pensionării) și „le crește riscul de suicid, demență și declin funcțional” (Kanamori et al, 2018).  - Aproape 50 % dintre adulții în vârstă care sunt rezidenți ai unui azil de bătrâni prezintă declin funcțional (FD) pe durata instituționalizării (în 1 an, între 38,9 % și 50,6 % dintre rezidenții din studiu au prezentat declin funcțional, Moreno-Martin e.a, 2022).  inactivitatea fizică este considerată „al patrulea factor de risc principal pentru mortalitatea globală și un factor major care contribuie la dizabilitate și la rezultatele slabe ale sănătății”, inclusiv fragilitatea la persoanele în vârstă (Gomes et al, 2017, p.72).   </vt:lpstr>
      <vt:lpstr>O meta-analiză a literaturii specifice (alte 94 de articole relevante) care analizează asociațiile identificate și sugerate între SB și rezultatele de sănătate la adulții în vârstă. Asociațiile negative sunt copleșitoare în comparație cu puținele asociații pozitive care nu pot fi explicate doar prin SB, intervenind și alți factori de influență</vt:lpstr>
      <vt:lpstr>Detalierea asociațiilor identificate între SB și rezultatele pentru sănătate din literatura de ansamblu </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În loc de concluzii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Maroussia Terrana Euroform RFS</dc:creator>
  <cp:lastModifiedBy>global help</cp:lastModifiedBy>
  <cp:revision>6</cp:revision>
  <dcterms:created xsi:type="dcterms:W3CDTF">2023-11-20T16:36:50Z</dcterms:created>
  <dcterms:modified xsi:type="dcterms:W3CDTF">2024-09-17T14:37:43Z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0x010100704A577B069DD443BDB0C16D2EF8AD49</vt:lpwstr>
  </property>
</Properties>
</file>