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Open Sans" panose="020B0606030504020204" pitchFamily="34" charset="0"/>
      <p:regular r:id="rId34"/>
      <p:bold r:id="rId35"/>
      <p:italic r:id="rId36"/>
      <p:boldItalic r:id="rId37"/>
    </p:embeddedFont>
    <p:embeddedFont>
      <p:font typeface="Play"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hffASWpqhWc9qSOmUsik91xrWS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rica Mire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17T05:23:33.951" idx="1">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UjLYqv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1034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extLst>
      <p:ext uri="{BB962C8B-B14F-4D97-AF65-F5344CB8AC3E}">
        <p14:creationId xmlns:p14="http://schemas.microsoft.com/office/powerpoint/2010/main" val="184433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extLst>
      <p:ext uri="{BB962C8B-B14F-4D97-AF65-F5344CB8AC3E}">
        <p14:creationId xmlns:p14="http://schemas.microsoft.com/office/powerpoint/2010/main" val="115427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extLst>
      <p:ext uri="{BB962C8B-B14F-4D97-AF65-F5344CB8AC3E}">
        <p14:creationId xmlns:p14="http://schemas.microsoft.com/office/powerpoint/2010/main" val="8188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extLst>
      <p:ext uri="{BB962C8B-B14F-4D97-AF65-F5344CB8AC3E}">
        <p14:creationId xmlns:p14="http://schemas.microsoft.com/office/powerpoint/2010/main" val="170558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extLst>
      <p:ext uri="{BB962C8B-B14F-4D97-AF65-F5344CB8AC3E}">
        <p14:creationId xmlns:p14="http://schemas.microsoft.com/office/powerpoint/2010/main" val="182968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extLst>
      <p:ext uri="{BB962C8B-B14F-4D97-AF65-F5344CB8AC3E}">
        <p14:creationId xmlns:p14="http://schemas.microsoft.com/office/powerpoint/2010/main" val="1647008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extLst>
      <p:ext uri="{BB962C8B-B14F-4D97-AF65-F5344CB8AC3E}">
        <p14:creationId xmlns:p14="http://schemas.microsoft.com/office/powerpoint/2010/main" val="222089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extLst>
      <p:ext uri="{BB962C8B-B14F-4D97-AF65-F5344CB8AC3E}">
        <p14:creationId xmlns:p14="http://schemas.microsoft.com/office/powerpoint/2010/main" val="143316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extLst>
      <p:ext uri="{BB962C8B-B14F-4D97-AF65-F5344CB8AC3E}">
        <p14:creationId xmlns:p14="http://schemas.microsoft.com/office/powerpoint/2010/main" val="338123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extLst>
      <p:ext uri="{BB962C8B-B14F-4D97-AF65-F5344CB8AC3E}">
        <p14:creationId xmlns:p14="http://schemas.microsoft.com/office/powerpoint/2010/main" val="9943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extLst>
      <p:ext uri="{BB962C8B-B14F-4D97-AF65-F5344CB8AC3E}">
        <p14:creationId xmlns:p14="http://schemas.microsoft.com/office/powerpoint/2010/main" val="334463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extLst>
      <p:ext uri="{BB962C8B-B14F-4D97-AF65-F5344CB8AC3E}">
        <p14:creationId xmlns:p14="http://schemas.microsoft.com/office/powerpoint/2010/main" val="280159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20</a:t>
            </a:fld>
            <a:endParaRPr/>
          </a:p>
        </p:txBody>
      </p:sp>
    </p:spTree>
    <p:extLst>
      <p:ext uri="{BB962C8B-B14F-4D97-AF65-F5344CB8AC3E}">
        <p14:creationId xmlns:p14="http://schemas.microsoft.com/office/powerpoint/2010/main" val="391260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extLst>
      <p:ext uri="{BB962C8B-B14F-4D97-AF65-F5344CB8AC3E}">
        <p14:creationId xmlns:p14="http://schemas.microsoft.com/office/powerpoint/2010/main" val="372518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extLst>
      <p:ext uri="{BB962C8B-B14F-4D97-AF65-F5344CB8AC3E}">
        <p14:creationId xmlns:p14="http://schemas.microsoft.com/office/powerpoint/2010/main" val="283567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extLst>
      <p:ext uri="{BB962C8B-B14F-4D97-AF65-F5344CB8AC3E}">
        <p14:creationId xmlns:p14="http://schemas.microsoft.com/office/powerpoint/2010/main" val="4180465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24</a:t>
            </a:fld>
            <a:endParaRPr/>
          </a:p>
        </p:txBody>
      </p:sp>
    </p:spTree>
    <p:extLst>
      <p:ext uri="{BB962C8B-B14F-4D97-AF65-F5344CB8AC3E}">
        <p14:creationId xmlns:p14="http://schemas.microsoft.com/office/powerpoint/2010/main" val="3224806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extLst>
      <p:ext uri="{BB962C8B-B14F-4D97-AF65-F5344CB8AC3E}">
        <p14:creationId xmlns:p14="http://schemas.microsoft.com/office/powerpoint/2010/main" val="100268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26</a:t>
            </a:fld>
            <a:endParaRPr/>
          </a:p>
        </p:txBody>
      </p:sp>
    </p:spTree>
    <p:extLst>
      <p:ext uri="{BB962C8B-B14F-4D97-AF65-F5344CB8AC3E}">
        <p14:creationId xmlns:p14="http://schemas.microsoft.com/office/powerpoint/2010/main" val="240654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27</a:t>
            </a:fld>
            <a:endParaRPr/>
          </a:p>
        </p:txBody>
      </p:sp>
    </p:spTree>
    <p:extLst>
      <p:ext uri="{BB962C8B-B14F-4D97-AF65-F5344CB8AC3E}">
        <p14:creationId xmlns:p14="http://schemas.microsoft.com/office/powerpoint/2010/main" val="3408852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28</a:t>
            </a:fld>
            <a:endParaRPr/>
          </a:p>
        </p:txBody>
      </p:sp>
    </p:spTree>
    <p:extLst>
      <p:ext uri="{BB962C8B-B14F-4D97-AF65-F5344CB8AC3E}">
        <p14:creationId xmlns:p14="http://schemas.microsoft.com/office/powerpoint/2010/main" val="1834393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29</a:t>
            </a:fld>
            <a:endParaRPr/>
          </a:p>
        </p:txBody>
      </p:sp>
    </p:spTree>
    <p:extLst>
      <p:ext uri="{BB962C8B-B14F-4D97-AF65-F5344CB8AC3E}">
        <p14:creationId xmlns:p14="http://schemas.microsoft.com/office/powerpoint/2010/main" val="272692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extLst>
      <p:ext uri="{BB962C8B-B14F-4D97-AF65-F5344CB8AC3E}">
        <p14:creationId xmlns:p14="http://schemas.microsoft.com/office/powerpoint/2010/main" val="3285061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30</a:t>
            </a:fld>
            <a:endParaRPr/>
          </a:p>
        </p:txBody>
      </p:sp>
    </p:spTree>
    <p:extLst>
      <p:ext uri="{BB962C8B-B14F-4D97-AF65-F5344CB8AC3E}">
        <p14:creationId xmlns:p14="http://schemas.microsoft.com/office/powerpoint/2010/main" val="370205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31</a:t>
            </a:fld>
            <a:endParaRPr/>
          </a:p>
        </p:txBody>
      </p:sp>
    </p:spTree>
    <p:extLst>
      <p:ext uri="{BB962C8B-B14F-4D97-AF65-F5344CB8AC3E}">
        <p14:creationId xmlns:p14="http://schemas.microsoft.com/office/powerpoint/2010/main" val="375707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extLst>
      <p:ext uri="{BB962C8B-B14F-4D97-AF65-F5344CB8AC3E}">
        <p14:creationId xmlns:p14="http://schemas.microsoft.com/office/powerpoint/2010/main" val="293920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extLst>
      <p:ext uri="{BB962C8B-B14F-4D97-AF65-F5344CB8AC3E}">
        <p14:creationId xmlns:p14="http://schemas.microsoft.com/office/powerpoint/2010/main" val="161976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extLst>
      <p:ext uri="{BB962C8B-B14F-4D97-AF65-F5344CB8AC3E}">
        <p14:creationId xmlns:p14="http://schemas.microsoft.com/office/powerpoint/2010/main" val="336223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extLst>
      <p:ext uri="{BB962C8B-B14F-4D97-AF65-F5344CB8AC3E}">
        <p14:creationId xmlns:p14="http://schemas.microsoft.com/office/powerpoint/2010/main" val="77375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extLst>
      <p:ext uri="{BB962C8B-B14F-4D97-AF65-F5344CB8AC3E}">
        <p14:creationId xmlns:p14="http://schemas.microsoft.com/office/powerpoint/2010/main" val="252130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extLst>
      <p:ext uri="{BB962C8B-B14F-4D97-AF65-F5344CB8AC3E}">
        <p14:creationId xmlns:p14="http://schemas.microsoft.com/office/powerpoint/2010/main" val="2012810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33"/>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33"/>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33"/>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es-ES"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33"/>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33"/>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a:spLocks noGrp="1"/>
          </p:cNvSpPr>
          <p:nvPr>
            <p:ph type="pic" idx="2"/>
          </p:nvPr>
        </p:nvSpPr>
        <p:spPr>
          <a:xfrm>
            <a:off x="5183188" y="987425"/>
            <a:ext cx="6172200" cy="4873625"/>
          </a:xfrm>
          <a:prstGeom prst="rect">
            <a:avLst/>
          </a:prstGeom>
          <a:noFill/>
          <a:ln>
            <a:noFill/>
          </a:ln>
        </p:spPr>
      </p:sp>
      <p:sp>
        <p:nvSpPr>
          <p:cNvPr id="95" name="Google Shape;95;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11"/>
        <p:cNvGrpSpPr/>
        <p:nvPr/>
      </p:nvGrpSpPr>
      <p:grpSpPr>
        <a:xfrm>
          <a:off x="0" y="0"/>
          <a:ext cx="0" cy="0"/>
          <a:chOff x="0" y="0"/>
          <a:chExt cx="0" cy="0"/>
        </a:xfrm>
      </p:grpSpPr>
      <p:sp>
        <p:nvSpPr>
          <p:cNvPr id="112" name="Google Shape;112;p4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14" name="Google Shape;114;p4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4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20" name="Google Shape;120;p4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21"/>
        <p:cNvGrpSpPr/>
        <p:nvPr/>
      </p:nvGrpSpPr>
      <p:grpSpPr>
        <a:xfrm>
          <a:off x="0" y="0"/>
          <a:ext cx="0" cy="0"/>
          <a:chOff x="0" y="0"/>
          <a:chExt cx="0" cy="0"/>
        </a:xfrm>
      </p:grpSpPr>
      <p:sp>
        <p:nvSpPr>
          <p:cNvPr id="122" name="Google Shape;122;p4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23" name="Google Shape;123;p4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4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30" name="Google Shape;130;p4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31"/>
        <p:cNvGrpSpPr/>
        <p:nvPr/>
      </p:nvGrpSpPr>
      <p:grpSpPr>
        <a:xfrm>
          <a:off x="0" y="0"/>
          <a:ext cx="0" cy="0"/>
          <a:chOff x="0" y="0"/>
          <a:chExt cx="0" cy="0"/>
        </a:xfrm>
      </p:grpSpPr>
      <p:sp>
        <p:nvSpPr>
          <p:cNvPr id="132" name="Google Shape;132;p4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5" name="Google Shape;135;p48"/>
          <p:cNvSpPr>
            <a:spLocks noGrp="1"/>
          </p:cNvSpPr>
          <p:nvPr>
            <p:ph type="pic" idx="2"/>
          </p:nvPr>
        </p:nvSpPr>
        <p:spPr>
          <a:xfrm>
            <a:off x="5183188" y="457201"/>
            <a:ext cx="6172200" cy="5669282"/>
          </a:xfrm>
          <a:prstGeom prst="rect">
            <a:avLst/>
          </a:prstGeom>
          <a:noFill/>
          <a:ln>
            <a:noFill/>
          </a:ln>
        </p:spPr>
      </p:sp>
      <p:sp>
        <p:nvSpPr>
          <p:cNvPr id="136" name="Google Shape;136;p4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es-ES" sz="3200">
                <a:solidFill>
                  <a:schemeClr val="lt1"/>
                </a:solidFill>
                <a:latin typeface="Play"/>
                <a:ea typeface="Play"/>
                <a:cs typeface="Play"/>
                <a:sym typeface="Play"/>
              </a:rPr>
              <a:t>CLICK TO EDIT MASTER TITLE STYLE</a:t>
            </a:r>
            <a:endParaRPr/>
          </a:p>
        </p:txBody>
      </p:sp>
      <p:pic>
        <p:nvPicPr>
          <p:cNvPr id="138" name="Google Shape;138;p4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39" name="Google Shape;139;p4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40"/>
        <p:cNvGrpSpPr/>
        <p:nvPr/>
      </p:nvGrpSpPr>
      <p:grpSpPr>
        <a:xfrm>
          <a:off x="0" y="0"/>
          <a:ext cx="0" cy="0"/>
          <a:chOff x="0" y="0"/>
          <a:chExt cx="0" cy="0"/>
        </a:xfrm>
      </p:grpSpPr>
      <p:sp>
        <p:nvSpPr>
          <p:cNvPr id="141" name="Google Shape;141;p4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42" name="Google Shape;142;p49"/>
          <p:cNvSpPr>
            <a:spLocks noGrp="1"/>
          </p:cNvSpPr>
          <p:nvPr>
            <p:ph type="pic" idx="2"/>
          </p:nvPr>
        </p:nvSpPr>
        <p:spPr>
          <a:xfrm>
            <a:off x="662537" y="1402903"/>
            <a:ext cx="3284538" cy="3027362"/>
          </a:xfrm>
          <a:prstGeom prst="rect">
            <a:avLst/>
          </a:prstGeom>
          <a:noFill/>
          <a:ln>
            <a:noFill/>
          </a:ln>
        </p:spPr>
      </p:sp>
      <p:sp>
        <p:nvSpPr>
          <p:cNvPr id="143" name="Google Shape;143;p49"/>
          <p:cNvSpPr>
            <a:spLocks noGrp="1"/>
          </p:cNvSpPr>
          <p:nvPr>
            <p:ph type="pic" idx="3"/>
          </p:nvPr>
        </p:nvSpPr>
        <p:spPr>
          <a:xfrm>
            <a:off x="4453731" y="1402903"/>
            <a:ext cx="3284538" cy="3027362"/>
          </a:xfrm>
          <a:prstGeom prst="rect">
            <a:avLst/>
          </a:prstGeom>
          <a:noFill/>
          <a:ln>
            <a:noFill/>
          </a:ln>
        </p:spPr>
      </p:sp>
      <p:sp>
        <p:nvSpPr>
          <p:cNvPr id="144" name="Google Shape;144;p49"/>
          <p:cNvSpPr>
            <a:spLocks noGrp="1"/>
          </p:cNvSpPr>
          <p:nvPr>
            <p:ph type="pic" idx="4"/>
          </p:nvPr>
        </p:nvSpPr>
        <p:spPr>
          <a:xfrm>
            <a:off x="8244925" y="1402903"/>
            <a:ext cx="3284538" cy="3027362"/>
          </a:xfrm>
          <a:prstGeom prst="rect">
            <a:avLst/>
          </a:prstGeom>
          <a:noFill/>
          <a:ln>
            <a:noFill/>
          </a:ln>
        </p:spPr>
      </p:sp>
      <p:sp>
        <p:nvSpPr>
          <p:cNvPr id="145" name="Google Shape;145;p4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4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50" name="Google Shape;150;p4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4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53"/>
        <p:cNvGrpSpPr/>
        <p:nvPr/>
      </p:nvGrpSpPr>
      <p:grpSpPr>
        <a:xfrm>
          <a:off x="0" y="0"/>
          <a:ext cx="0" cy="0"/>
          <a:chOff x="0" y="0"/>
          <a:chExt cx="0" cy="0"/>
        </a:xfrm>
      </p:grpSpPr>
      <p:sp>
        <p:nvSpPr>
          <p:cNvPr id="154" name="Google Shape;154;p5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55" name="Google Shape;155;p5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Google Shape;160;p5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1" name="Google Shape;161;p5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p5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65" name="Google Shape;165;p5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34"/>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34"/>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4"/>
          <p:cNvGrpSpPr/>
          <p:nvPr/>
        </p:nvGrpSpPr>
        <p:grpSpPr>
          <a:xfrm>
            <a:off x="-380551" y="-774421"/>
            <a:ext cx="2375289" cy="2577455"/>
            <a:chOff x="0" y="0"/>
            <a:chExt cx="4746217" cy="5150176"/>
          </a:xfrm>
        </p:grpSpPr>
        <p:sp>
          <p:nvSpPr>
            <p:cNvPr id="34" name="Google Shape;34;p34"/>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34"/>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4"/>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4"/>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4"/>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4"/>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34"/>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7" name="Google Shape;5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
        <p:nvSpPr>
          <p:cNvPr id="15" name="Google Shape;15;p3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3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32"/>
          <p:cNvGrpSpPr/>
          <p:nvPr/>
        </p:nvGrpSpPr>
        <p:grpSpPr>
          <a:xfrm>
            <a:off x="-380551" y="-774421"/>
            <a:ext cx="2375289" cy="2577455"/>
            <a:chOff x="0" y="0"/>
            <a:chExt cx="4746217" cy="5150176"/>
          </a:xfrm>
        </p:grpSpPr>
        <p:sp>
          <p:nvSpPr>
            <p:cNvPr id="18" name="Google Shape;18;p3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1">
                <a:alphaModFix/>
              </a:blip>
              <a:stretch>
                <a:fillRect/>
              </a:stretch>
            </a:blipFill>
            <a:ln>
              <a:noFill/>
            </a:ln>
          </p:spPr>
        </p:sp>
        <p:sp>
          <p:nvSpPr>
            <p:cNvPr id="19" name="Google Shape;19;p3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2"/>
          <p:cNvPicPr preferRelativeResize="0"/>
          <p:nvPr/>
        </p:nvPicPr>
        <p:blipFill rotWithShape="1">
          <a:blip r:embed="rId22">
            <a:alphaModFix/>
          </a:blip>
          <a:srcRect/>
          <a:stretch/>
        </p:blipFill>
        <p:spPr>
          <a:xfrm>
            <a:off x="118872" y="6391656"/>
            <a:ext cx="1592010" cy="353780"/>
          </a:xfrm>
          <a:prstGeom prst="rect">
            <a:avLst/>
          </a:prstGeom>
          <a:noFill/>
          <a:ln>
            <a:noFill/>
          </a:ln>
        </p:spPr>
      </p:pic>
      <p:pic>
        <p:nvPicPr>
          <p:cNvPr id="23" name="Google Shape;23;p32"/>
          <p:cNvPicPr preferRelativeResize="0"/>
          <p:nvPr/>
        </p:nvPicPr>
        <p:blipFill rotWithShape="1">
          <a:blip r:embed="rId23">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p:nvPr/>
        </p:nvSpPr>
        <p:spPr>
          <a:xfrm>
            <a:off x="861289" y="1828815"/>
            <a:ext cx="9261857"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M              Aplicaciones prácticas en el desarrollo moral</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Actividades de voluntariado y participación en la comunidad </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Grupos de discusión ética y debates morales </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Participación en programas de formación continua </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p:txBody>
      </p:sp>
      <p:sp>
        <p:nvSpPr>
          <p:cNvPr id="237" name="Google Shape;237;p10"/>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8" name="Google Shape;238;p10"/>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p:nvPr/>
        </p:nvSpPr>
        <p:spPr>
          <a:xfrm>
            <a:off x="2650190" y="503197"/>
            <a:ext cx="7398327" cy="83625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      Actividad física: factor clave para construir una identidad de envejecimiento positiva.</a:t>
            </a:r>
            <a:endParaRPr sz="2400">
              <a:solidFill>
                <a:srgbClr val="044458"/>
              </a:solidFill>
              <a:latin typeface="Batang"/>
              <a:ea typeface="Batang"/>
              <a:cs typeface="Batang"/>
              <a:sym typeface="Batang"/>
            </a:endParaRPr>
          </a:p>
        </p:txBody>
      </p:sp>
      <p:sp>
        <p:nvSpPr>
          <p:cNvPr id="245" name="Google Shape;245;p11"/>
          <p:cNvSpPr txBox="1"/>
          <p:nvPr/>
        </p:nvSpPr>
        <p:spPr>
          <a:xfrm>
            <a:off x="870433" y="1801383"/>
            <a:ext cx="8346719"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La actividad física desempeña un papel esencial en la construcción de una identidad positiva durante el envejecimiento, ayudando a mantener la salud, la independencia y la autoestima. Ayuda a mantener un peso corporal saludable y a fortalecer el sistema cardiovascular, los músculos y los huesos. Aumentando su nivel de actividad física, los mayores pueden reducir el riesgo de enfermedades crónicas como la diabetes, las cardiopatías y la osteoporosis. 	</a:t>
            </a:r>
            <a:r>
              <a:rPr lang="es-ES" sz="1800" u="sng">
                <a:solidFill>
                  <a:schemeClr val="dk1"/>
                </a:solidFill>
                <a:latin typeface="Arial"/>
                <a:ea typeface="Arial"/>
                <a:cs typeface="Arial"/>
                <a:sym typeface="Arial"/>
              </a:rPr>
              <a:t>Una buena salud física contribuye a una identidad positiva y a una mayor satisfacción vital. </a:t>
            </a:r>
            <a:endParaRPr sz="1800" u="sng">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246" name="Google Shape;246;p11"/>
          <p:cNvPicPr preferRelativeResize="0"/>
          <p:nvPr/>
        </p:nvPicPr>
        <p:blipFill rotWithShape="1">
          <a:blip r:embed="rId3">
            <a:alphaModFix/>
          </a:blip>
          <a:srcRect/>
          <a:stretch/>
        </p:blipFill>
        <p:spPr>
          <a:xfrm>
            <a:off x="4059936" y="4601464"/>
            <a:ext cx="3384804" cy="22565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p:nvPr/>
        </p:nvSpPr>
        <p:spPr>
          <a:xfrm>
            <a:off x="840533" y="1402658"/>
            <a:ext cx="81363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	En el artículo "Sport participation and positive development in older persons", Joseph Baker y Jessica Fraser-Thomas destacan el hecho de que en la sociedad occidental prevalecen los estereotipos negativos hacia el envejecimiento y las personas mayores, y este aspecto puede generar la tendencia de los mayores a evitar la actividad física y el deporte. Algunos estudios sugieren que los mayores interiorizan estas actitudes y estereotipos negativos sobre la tercera edad, lo que les lleva a evitar las actividades deportivas, por considerarlas demasiado arriesgadas.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Algunos investigadores consideran que </a:t>
            </a:r>
            <a:r>
              <a:rPr lang="es-ES" sz="1800" u="sng">
                <a:solidFill>
                  <a:schemeClr val="dk1"/>
                </a:solidFill>
                <a:latin typeface="Arial"/>
                <a:ea typeface="Arial"/>
                <a:cs typeface="Arial"/>
                <a:sym typeface="Arial"/>
              </a:rPr>
              <a:t>el modelo de los deportistas de alto rendimiento puede representar un factor de motivación respecto a la decisión de hacer ejercicio, pero la respuesta de los mayores no fue del todo la esperada</a:t>
            </a:r>
            <a:r>
              <a:rPr lang="es-ES" sz="1800">
                <a:solidFill>
                  <a:schemeClr val="dk1"/>
                </a:solidFill>
                <a:latin typeface="Arial"/>
                <a:ea typeface="Arial"/>
                <a:cs typeface="Arial"/>
                <a:sym typeface="Arial"/>
              </a:rPr>
              <a:t>. La diferencia entre el objetivo propuesto -el atleta de alto rendimiento- y la autoimagen de la persona en cuestión era tan significativa que cualquier iniciativa para acercarse a ese objetivo quedaba erradicada. La sorprendente conclusión es que "</a:t>
            </a:r>
            <a:r>
              <a:rPr lang="es-ES" sz="1800" u="sng">
                <a:solidFill>
                  <a:schemeClr val="dk1"/>
                </a:solidFill>
                <a:latin typeface="Arial"/>
                <a:ea typeface="Arial"/>
                <a:cs typeface="Arial"/>
                <a:sym typeface="Arial"/>
              </a:rPr>
              <a:t>la imagen de un atleta puede considerarse bastante intimidatoria o inapropiada, incluso para las personas mayores que ya participan en actividades deportivas moderadas" </a:t>
            </a:r>
            <a:r>
              <a:rPr lang="es-ES" sz="1800">
                <a:solidFill>
                  <a:schemeClr val="dk1"/>
                </a:solidFill>
                <a:latin typeface="Arial"/>
                <a:ea typeface="Arial"/>
                <a:cs typeface="Arial"/>
                <a:sym typeface="Arial"/>
              </a:rPr>
              <a:t>(Baker e.a, 2009).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p:nvPr/>
        </p:nvSpPr>
        <p:spPr>
          <a:xfrm>
            <a:off x="796293" y="1376218"/>
            <a:ext cx="4846625"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b="1" u="sng">
                <a:solidFill>
                  <a:schemeClr val="dk1"/>
                </a:solidFill>
                <a:latin typeface="Arial"/>
                <a:ea typeface="Arial"/>
                <a:cs typeface="Arial"/>
                <a:sym typeface="Arial"/>
              </a:rPr>
              <a:t>En conclusión, los ejemplos de atletas deben utilizarse con precaución y las personas mayores prefieren imágenes con actividades de grupo fáciles, como desencadenante de la motivación </a:t>
            </a:r>
            <a:r>
              <a:rPr lang="es-ES" sz="1800" b="1">
                <a:solidFill>
                  <a:schemeClr val="dk1"/>
                </a:solidFill>
                <a:latin typeface="Arial"/>
                <a:ea typeface="Arial"/>
                <a:cs typeface="Arial"/>
                <a:sym typeface="Arial"/>
              </a:rPr>
              <a:t>(Baker e.a, 2009, p.8).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De ahí la necesidad de identificar la forma más adecuada de presentar la actividad física y establecer objetivos de la forma más realista posible.</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Los objetivos de actividad física deben ser definitivamente </a:t>
            </a:r>
            <a:r>
              <a:rPr lang="es-ES" sz="1800" b="1">
                <a:solidFill>
                  <a:schemeClr val="dk1"/>
                </a:solidFill>
                <a:latin typeface="Arial"/>
                <a:ea typeface="Arial"/>
                <a:cs typeface="Arial"/>
                <a:sym typeface="Arial"/>
              </a:rPr>
              <a:t>SMART</a:t>
            </a:r>
            <a:r>
              <a:rPr lang="es-ES" sz="1800">
                <a:solidFill>
                  <a:schemeClr val="dk1"/>
                </a:solidFill>
                <a:latin typeface="Arial"/>
                <a:ea typeface="Arial"/>
                <a:cs typeface="Arial"/>
                <a:sym typeface="Arial"/>
              </a:rPr>
              <a:t>:</a:t>
            </a:r>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Específico, </a:t>
            </a:r>
            <a:r>
              <a:rPr lang="es-ES" sz="1800">
                <a:solidFill>
                  <a:schemeClr val="dk1"/>
                </a:solidFill>
                <a:latin typeface="Arial"/>
                <a:ea typeface="Arial"/>
                <a:cs typeface="Arial"/>
                <a:sym typeface="Arial"/>
              </a:rPr>
              <a:t>definido de forma clara y precisa. Un objetivo específico responde a las preguntas ¿Quién?</a:t>
            </a:r>
            <a:endParaRPr sz="1800">
              <a:solidFill>
                <a:schemeClr val="dk1"/>
              </a:solidFill>
              <a:latin typeface="Arial"/>
              <a:ea typeface="Arial"/>
              <a:cs typeface="Arial"/>
              <a:sym typeface="Arial"/>
            </a:endParaRPr>
          </a:p>
        </p:txBody>
      </p:sp>
      <p:pic>
        <p:nvPicPr>
          <p:cNvPr id="259" name="Google Shape;259;p13" descr="A group of people holding a surfboard&#10;&#10;Description automatically generated"/>
          <p:cNvPicPr preferRelativeResize="0"/>
          <p:nvPr/>
        </p:nvPicPr>
        <p:blipFill rotWithShape="1">
          <a:blip r:embed="rId3">
            <a:alphaModFix/>
          </a:blip>
          <a:srcRect/>
          <a:stretch/>
        </p:blipFill>
        <p:spPr>
          <a:xfrm>
            <a:off x="5642919" y="741405"/>
            <a:ext cx="5999206" cy="59992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861289" y="1527063"/>
            <a:ext cx="782551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M</a:t>
            </a:r>
            <a:r>
              <a:rPr lang="es-ES" sz="1800">
                <a:solidFill>
                  <a:schemeClr val="dk1"/>
                </a:solidFill>
                <a:latin typeface="Arial"/>
                <a:ea typeface="Arial"/>
                <a:cs typeface="Arial"/>
                <a:sym typeface="Arial"/>
              </a:rPr>
              <a:t>ensurable, es decir, que puede medirse de forma objetiva. Por ejemplo, podemos fijarnos como objetivo aumentar la duración de la práctica de ejercicios deportivos de 10 minutos diarios a 15 minutos diarios.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A</a:t>
            </a:r>
            <a:r>
              <a:rPr lang="es-ES" sz="1800">
                <a:solidFill>
                  <a:schemeClr val="dk1"/>
                </a:solidFill>
                <a:latin typeface="Arial"/>
                <a:ea typeface="Arial"/>
                <a:cs typeface="Arial"/>
                <a:sym typeface="Arial"/>
              </a:rPr>
              <a:t>lcanzables, realistas posibles de lograr en el contexto en el que nos encontramos. Debemos tener en cuenta los recursos disponibles, las capacidades y las circunstancias actuales. Como en el ejemplo anterior, en el que la imagen del atleta de alto rendimiento (el objetivo muy difícil de alcanzar) puede disuadir a una persona mayor de intentar hacer ejercicio</a:t>
            </a:r>
            <a:r>
              <a:rPr lang="es-E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R</a:t>
            </a:r>
            <a:r>
              <a:rPr lang="es-ES" sz="1800">
                <a:solidFill>
                  <a:schemeClr val="dk1"/>
                </a:solidFill>
                <a:latin typeface="Arial"/>
                <a:ea typeface="Arial"/>
                <a:cs typeface="Arial"/>
                <a:sym typeface="Arial"/>
              </a:rPr>
              <a:t>elevante, debe estar relacionado con tus valores, necesidades personales, intereses y objetivos generales. Por ejemplo, si valoramos la salud y el bienestar, podemos fijarnos un objetivo relevante como "hacer ejercicio 3 veces por semana durante los próximos 6 meses".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Determinado en el </a:t>
            </a:r>
            <a:r>
              <a:rPr lang="es-ES" sz="1800" b="1">
                <a:solidFill>
                  <a:schemeClr val="dk1"/>
                </a:solidFill>
                <a:latin typeface="Arial"/>
                <a:ea typeface="Arial"/>
                <a:cs typeface="Arial"/>
                <a:sym typeface="Arial"/>
              </a:rPr>
              <a:t>t</a:t>
            </a:r>
            <a:r>
              <a:rPr lang="es-ES" sz="1800">
                <a:solidFill>
                  <a:schemeClr val="dk1"/>
                </a:solidFill>
                <a:latin typeface="Arial"/>
                <a:ea typeface="Arial"/>
                <a:cs typeface="Arial"/>
                <a:sym typeface="Arial"/>
              </a:rPr>
              <a:t>iempo: con un plazo o determinado en el tiempo. Los plazos nos dan un marco temporal y nos motivan para organizar nuestro tiempo y centrarnos en acciones concretas.</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p:nvPr/>
        </p:nvSpPr>
        <p:spPr>
          <a:xfrm>
            <a:off x="1874335" y="484724"/>
            <a:ext cx="8980978" cy="133402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Psicología motivacional aplicada al trabajo con personas mayores </a:t>
            </a:r>
            <a:endParaRPr/>
          </a:p>
          <a:p>
            <a:pPr marL="0" marR="0" lvl="0" indent="0" algn="ctr" rtl="0">
              <a:lnSpc>
                <a:spcPct val="107000"/>
              </a:lnSpc>
              <a:spcBef>
                <a:spcPts val="800"/>
              </a:spcBef>
              <a:spcAft>
                <a:spcPts val="0"/>
              </a:spcAft>
              <a:buNone/>
            </a:pPr>
            <a:r>
              <a:rPr lang="es-ES" sz="2400">
                <a:solidFill>
                  <a:srgbClr val="044458"/>
                </a:solidFill>
                <a:latin typeface="Batang"/>
                <a:ea typeface="Batang"/>
                <a:cs typeface="Batang"/>
                <a:sym typeface="Batang"/>
              </a:rPr>
              <a:t>Psicología motivacional - conceptos teóricos</a:t>
            </a:r>
            <a:endParaRPr sz="2400">
              <a:solidFill>
                <a:srgbClr val="044458"/>
              </a:solidFill>
              <a:latin typeface="Batang"/>
              <a:ea typeface="Batang"/>
              <a:cs typeface="Batang"/>
              <a:sym typeface="Batang"/>
            </a:endParaRPr>
          </a:p>
        </p:txBody>
      </p:sp>
      <p:sp>
        <p:nvSpPr>
          <p:cNvPr id="272" name="Google Shape;272;p15"/>
          <p:cNvSpPr txBox="1"/>
          <p:nvPr/>
        </p:nvSpPr>
        <p:spPr>
          <a:xfrm>
            <a:off x="870434" y="1801383"/>
            <a:ext cx="898097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	La psicología motivacional es una rama de la psicología que se ocupa del estudio de las razones y los procesos mentales que subyacen al comportamiento humano motivado. Explora los factores que influyen en los deseos, necesidades y objetivos de una persona y cómo determinan sus acciones y esfuerzos.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La psicología motivacional examina diversas teorías y modelos que explican la motivación humana. Puede tratarse de teorías como la teoría de las necesidades básicas de Maslow, la teoría de la autodeterminación de Deci y Ryan, la teoría de las metas de Locke y Latham, la teoría de las expectativas de Vroom o . </a:t>
            </a:r>
            <a:endParaRPr sz="1800">
              <a:solidFill>
                <a:schemeClr val="dk1"/>
              </a:solidFill>
              <a:latin typeface="Arial"/>
              <a:ea typeface="Arial"/>
              <a:cs typeface="Arial"/>
              <a:sym typeface="Arial"/>
            </a:endParaRPr>
          </a:p>
        </p:txBody>
      </p:sp>
      <p:pic>
        <p:nvPicPr>
          <p:cNvPr id="273" name="Google Shape;273;p15"/>
          <p:cNvPicPr preferRelativeResize="0"/>
          <p:nvPr/>
        </p:nvPicPr>
        <p:blipFill rotWithShape="1">
          <a:blip r:embed="rId3">
            <a:alphaModFix/>
          </a:blip>
          <a:srcRect/>
          <a:stretch/>
        </p:blipFill>
        <p:spPr>
          <a:xfrm>
            <a:off x="4794504" y="4109707"/>
            <a:ext cx="2602992" cy="26029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2650190" y="503197"/>
            <a:ext cx="5122210" cy="46698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b="1">
                <a:solidFill>
                  <a:schemeClr val="dk1"/>
                </a:solidFill>
                <a:latin typeface="Arial"/>
                <a:ea typeface="Arial"/>
                <a:cs typeface="Arial"/>
                <a:sym typeface="Arial"/>
              </a:rPr>
              <a:t>Maslow’s pyramid</a:t>
            </a:r>
            <a:endParaRPr sz="2400" b="1">
              <a:solidFill>
                <a:srgbClr val="044458"/>
              </a:solidFill>
              <a:latin typeface="Batang"/>
              <a:ea typeface="Batang"/>
              <a:cs typeface="Batang"/>
              <a:sym typeface="Batang"/>
            </a:endParaRPr>
          </a:p>
        </p:txBody>
      </p:sp>
      <p:sp>
        <p:nvSpPr>
          <p:cNvPr id="280" name="Google Shape;280;p16"/>
          <p:cNvSpPr txBox="1"/>
          <p:nvPr/>
        </p:nvSpPr>
        <p:spPr>
          <a:xfrm>
            <a:off x="870434" y="1801383"/>
            <a:ext cx="89809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	</a:t>
            </a:r>
            <a:endParaRPr/>
          </a:p>
        </p:txBody>
      </p:sp>
      <p:grpSp>
        <p:nvGrpSpPr>
          <p:cNvPr id="281" name="Google Shape;281;p16"/>
          <p:cNvGrpSpPr/>
          <p:nvPr/>
        </p:nvGrpSpPr>
        <p:grpSpPr>
          <a:xfrm>
            <a:off x="1115568" y="877824"/>
            <a:ext cx="7818120" cy="5586983"/>
            <a:chOff x="0" y="0"/>
            <a:chExt cx="7818120" cy="5586983"/>
          </a:xfrm>
        </p:grpSpPr>
        <p:sp>
          <p:nvSpPr>
            <p:cNvPr id="282" name="Google Shape;282;p16"/>
            <p:cNvSpPr/>
            <p:nvPr/>
          </p:nvSpPr>
          <p:spPr>
            <a:xfrm>
              <a:off x="2474956" y="0"/>
              <a:ext cx="2833524" cy="2024893"/>
            </a:xfrm>
            <a:prstGeom prst="trapezoid">
              <a:avLst>
                <a:gd name="adj" fmla="val 69967"/>
              </a:avLst>
            </a:prstGeom>
            <a:gradFill>
              <a:gsLst>
                <a:gs pos="0">
                  <a:srgbClr val="47A9DE"/>
                </a:gs>
                <a:gs pos="50000">
                  <a:srgbClr val="00A2DF"/>
                </a:gs>
                <a:gs pos="100000">
                  <a:srgbClr val="0093C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txBox="1"/>
            <p:nvPr/>
          </p:nvSpPr>
          <p:spPr>
            <a:xfrm>
              <a:off x="3243870" y="567201"/>
              <a:ext cx="1295700" cy="1457700"/>
            </a:xfrm>
            <a:prstGeom prst="rect">
              <a:avLst/>
            </a:prstGeom>
            <a:noFill/>
            <a:ln>
              <a:noFill/>
            </a:ln>
          </p:spPr>
          <p:txBody>
            <a:bodyPr spcFirstLastPara="1" wrap="square" lIns="15225" tIns="15225" rIns="15225" bIns="15225" anchor="ctr" anchorCtr="0">
              <a:noAutofit/>
            </a:bodyPr>
            <a:lstStyle/>
            <a:p>
              <a:pPr marL="0" lvl="0" indent="0" algn="ctr" rtl="0">
                <a:lnSpc>
                  <a:spcPct val="90000"/>
                </a:lnSpc>
                <a:spcBef>
                  <a:spcPts val="420"/>
                </a:spcBef>
                <a:spcAft>
                  <a:spcPts val="0"/>
                </a:spcAft>
                <a:buClr>
                  <a:schemeClr val="dk1"/>
                </a:buClr>
                <a:buSzPts val="1100"/>
                <a:buFont typeface="Arial"/>
                <a:buNone/>
              </a:pPr>
              <a:r>
                <a:rPr lang="es-ES" sz="1000">
                  <a:solidFill>
                    <a:schemeClr val="lt1"/>
                  </a:solidFill>
                </a:rPr>
                <a:t>5. </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es-ES" sz="1000">
                  <a:solidFill>
                    <a:schemeClr val="lt1"/>
                  </a:solidFill>
                </a:rPr>
                <a:t>Autorrealización</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es-ES" sz="1000">
                  <a:solidFill>
                    <a:schemeClr val="lt1"/>
                  </a:solidFill>
                </a:rPr>
                <a:t>necesidades: </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es-ES" sz="1000">
                  <a:solidFill>
                    <a:schemeClr val="lt1"/>
                  </a:solidFill>
                </a:rPr>
                <a:t>para alcanzar tu plenitud </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es-ES" sz="1000">
                  <a:solidFill>
                    <a:schemeClr val="lt1"/>
                  </a:solidFill>
                </a:rPr>
                <a:t>potencial, para desarrollarse y perseguir</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es-ES" sz="1000">
                  <a:solidFill>
                    <a:schemeClr val="lt1"/>
                  </a:solidFill>
                </a:rPr>
                <a:t> tus pasiones, metas personales.</a:t>
              </a:r>
              <a:endParaRPr sz="1000">
                <a:solidFill>
                  <a:schemeClr val="lt1"/>
                </a:solidFill>
              </a:endParaRPr>
            </a:p>
            <a:p>
              <a:pPr marL="0" marR="0" lvl="0" indent="0" algn="ctr" rtl="0">
                <a:lnSpc>
                  <a:spcPct val="90000"/>
                </a:lnSpc>
                <a:spcBef>
                  <a:spcPts val="420"/>
                </a:spcBef>
                <a:spcAft>
                  <a:spcPts val="0"/>
                </a:spcAft>
                <a:buClr>
                  <a:schemeClr val="lt1"/>
                </a:buClr>
                <a:buSzPts val="1200"/>
                <a:buFont typeface="Arial"/>
                <a:buNone/>
              </a:pPr>
              <a:endParaRPr sz="1000">
                <a:solidFill>
                  <a:schemeClr val="lt1"/>
                </a:solidFill>
              </a:endParaRPr>
            </a:p>
          </p:txBody>
        </p:sp>
        <p:sp>
          <p:nvSpPr>
            <p:cNvPr id="284" name="Google Shape;284;p16"/>
            <p:cNvSpPr/>
            <p:nvPr/>
          </p:nvSpPr>
          <p:spPr>
            <a:xfrm>
              <a:off x="1719170" y="2024893"/>
              <a:ext cx="4379779" cy="1104984"/>
            </a:xfrm>
            <a:prstGeom prst="trapezoid">
              <a:avLst>
                <a:gd name="adj" fmla="val 69967"/>
              </a:avLst>
            </a:prstGeom>
            <a:gradFill>
              <a:gsLst>
                <a:gs pos="0">
                  <a:srgbClr val="485DCF"/>
                </a:gs>
                <a:gs pos="50000">
                  <a:srgbClr val="0B3ECE"/>
                </a:gs>
                <a:gs pos="100000">
                  <a:srgbClr val="0133B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txBox="1"/>
            <p:nvPr/>
          </p:nvSpPr>
          <p:spPr>
            <a:xfrm>
              <a:off x="2485631" y="2024893"/>
              <a:ext cx="2846856" cy="110498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b="1">
                  <a:solidFill>
                    <a:schemeClr val="lt1"/>
                  </a:solidFill>
                </a:rPr>
                <a:t>4. Necesidades de estima: necesidades de reconocimiento y aprecio de los demás, confianza en uno mismo, respeto y éxito personal.</a:t>
              </a:r>
              <a:endParaRPr/>
            </a:p>
          </p:txBody>
        </p:sp>
        <p:sp>
          <p:nvSpPr>
            <p:cNvPr id="286" name="Google Shape;286;p16"/>
            <p:cNvSpPr/>
            <p:nvPr/>
          </p:nvSpPr>
          <p:spPr>
            <a:xfrm>
              <a:off x="1093613" y="3129877"/>
              <a:ext cx="5630893" cy="894071"/>
            </a:xfrm>
            <a:prstGeom prst="trapezoid">
              <a:avLst>
                <a:gd name="adj" fmla="val 69967"/>
              </a:avLst>
            </a:prstGeom>
            <a:gradFill>
              <a:gsLst>
                <a:gs pos="0">
                  <a:srgbClr val="584AC3"/>
                </a:gs>
                <a:gs pos="50000">
                  <a:srgbClr val="3613C0"/>
                </a:gs>
                <a:gs pos="100000">
                  <a:srgbClr val="2A0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txBox="1"/>
            <p:nvPr/>
          </p:nvSpPr>
          <p:spPr>
            <a:xfrm>
              <a:off x="2079019" y="3129877"/>
              <a:ext cx="3660081" cy="8940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b="1">
                  <a:solidFill>
                    <a:schemeClr val="lt1"/>
                  </a:solidFill>
                </a:rPr>
                <a:t>3. Necesidades de pertenencia y cariño: necesidades de relaciones sociales, pertenencia a un grupo, amor y cariño por parte de otras personas.</a:t>
              </a:r>
              <a:endParaRPr/>
            </a:p>
          </p:txBody>
        </p:sp>
        <p:sp>
          <p:nvSpPr>
            <p:cNvPr id="288" name="Google Shape;288;p16"/>
            <p:cNvSpPr/>
            <p:nvPr/>
          </p:nvSpPr>
          <p:spPr>
            <a:xfrm>
              <a:off x="496646" y="4023948"/>
              <a:ext cx="6824827" cy="853208"/>
            </a:xfrm>
            <a:prstGeom prst="trapezoid">
              <a:avLst>
                <a:gd name="adj" fmla="val 69967"/>
              </a:avLst>
            </a:prstGeom>
            <a:gradFill>
              <a:gsLst>
                <a:gs pos="0">
                  <a:srgbClr val="8A4CB7"/>
                </a:gs>
                <a:gs pos="50000">
                  <a:srgbClr val="7E1AB2"/>
                </a:gs>
                <a:gs pos="100000">
                  <a:srgbClr val="7010A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txBox="1"/>
            <p:nvPr/>
          </p:nvSpPr>
          <p:spPr>
            <a:xfrm>
              <a:off x="1690990" y="4023948"/>
              <a:ext cx="4436138" cy="85320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b="1">
                  <a:solidFill>
                    <a:schemeClr val="lt1"/>
                  </a:solidFill>
                </a:rPr>
                <a:t>2. Necesidades de seguridad: la necesidad de un entorno seguro, protección contra peligros, seguridad financiera y salud.</a:t>
              </a:r>
              <a:endParaRPr/>
            </a:p>
          </p:txBody>
        </p:sp>
        <p:sp>
          <p:nvSpPr>
            <p:cNvPr id="290" name="Google Shape;290;p16"/>
            <p:cNvSpPr/>
            <p:nvPr/>
          </p:nvSpPr>
          <p:spPr>
            <a:xfrm>
              <a:off x="0" y="4877157"/>
              <a:ext cx="7818120" cy="709826"/>
            </a:xfrm>
            <a:prstGeom prst="trapezoid">
              <a:avLst>
                <a:gd name="adj" fmla="val 69967"/>
              </a:avLst>
            </a:prstGeom>
            <a:gradFill>
              <a:gsLst>
                <a:gs pos="0">
                  <a:srgbClr val="AA4F9E"/>
                </a:gs>
                <a:gs pos="50000">
                  <a:srgbClr val="A42296"/>
                </a:gs>
                <a:gs pos="100000">
                  <a:srgbClr val="96198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txBox="1"/>
            <p:nvPr/>
          </p:nvSpPr>
          <p:spPr>
            <a:xfrm>
              <a:off x="1368170" y="4877157"/>
              <a:ext cx="5081778" cy="70982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s-ES" sz="1200" b="1">
                  <a:solidFill>
                    <a:schemeClr val="lt1"/>
                  </a:solidFill>
                </a:rPr>
                <a:t>1. Necesidades fisiológicas: necesidad de alimento, agua, refugio, sueño y respiración.</a:t>
              </a:r>
              <a:endParaRPr sz="1200">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p:nvPr/>
        </p:nvSpPr>
        <p:spPr>
          <a:xfrm>
            <a:off x="897865" y="1399047"/>
            <a:ext cx="869097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                     Aplicaciones prácticas de la pirámide de Maslow</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1. Asegúrate de que tus necesidades fisiológicas están cubiertas antes de iniciar cualquier actividad. Para crear un ambiente positivo, puedes empezar las actividades reiterando que las necesidades fisiológicas están cubiertas: </a:t>
            </a:r>
            <a:r>
              <a:rPr lang="es-ES" sz="1800" b="1">
                <a:solidFill>
                  <a:schemeClr val="dk1"/>
                </a:solidFill>
                <a:latin typeface="Arial"/>
                <a:ea typeface="Arial"/>
                <a:cs typeface="Arial"/>
                <a:sym typeface="Arial"/>
              </a:rPr>
              <a:t>"Ahora que has descansado, podemos empezar una actividad en grupo" o "Como ya has servido la comida, podemos dar un paseo".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2. Asegure a sus beneficiarios que sus necesidades de seguridad están cubiertas: </a:t>
            </a:r>
            <a:r>
              <a:rPr lang="es-ES" sz="1800" b="1">
                <a:solidFill>
                  <a:schemeClr val="dk1"/>
                </a:solidFill>
                <a:latin typeface="Arial"/>
                <a:ea typeface="Arial"/>
                <a:cs typeface="Arial"/>
                <a:sym typeface="Arial"/>
              </a:rPr>
              <a:t>"Como lo hemos consultado con tu médico y tu salud lo permite, podemos probar estos ejercicios juntos", "Como tenemos esta máquina que controla tu salud, está bien que intentes levantarte tú solo".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98" name="Google Shape;298;p17"/>
          <p:cNvSpPr/>
          <p:nvPr/>
        </p:nvSpPr>
        <p:spPr>
          <a:xfrm>
            <a:off x="1089889" y="1499631"/>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9" name="Google Shape;299;p17"/>
          <p:cNvPicPr preferRelativeResize="0"/>
          <p:nvPr/>
        </p:nvPicPr>
        <p:blipFill rotWithShape="1">
          <a:blip r:embed="rId3">
            <a:alphaModFix/>
          </a:blip>
          <a:srcRect/>
          <a:stretch/>
        </p:blipFill>
        <p:spPr>
          <a:xfrm>
            <a:off x="5515866" y="5358384"/>
            <a:ext cx="2120897" cy="1413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p:nvPr/>
        </p:nvSpPr>
        <p:spPr>
          <a:xfrm>
            <a:off x="861289" y="1847103"/>
            <a:ext cx="9261857"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3. La necesidad de pertenencia puede ayudarnos a motivar a los beneficiarios para que participen en actividades de grupo, se integren y se valoren. En este sentido, se pueden crear diferentes grupos temáticos que además tengan un nombre, se pueden pavimentar los pasillos con trabajos personales, se pueden crear logotipos de los grupos de trabajo, camisetas personalizadas. La necesidad de afecto puede satisfacerse a través de y puede, a su vez, generar vínculos entre los miembros de los grupos de actividad.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4. La necesidad de estima hará que los beneficiarios se impliquen en actividades, que aporten su contribución en todo lo que emprendan. Para estimular estas cosas, se pueden organizar concursos con distintos premios que abarquen una amplia gama de talentos.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5. La necesidad de superación personal es lo que llevará a los beneficiarios a continuar el proceso de desarrollo, aprender e implicarse en nuevos proyectos.</a:t>
            </a:r>
            <a:endParaRPr sz="18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2844800" y="503197"/>
            <a:ext cx="8786368" cy="133402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Psicología motivacional aplicada al trabajo con personas mayores</a:t>
            </a:r>
            <a:endParaRPr/>
          </a:p>
          <a:p>
            <a:pPr marL="0" marR="0" lvl="0" indent="0" algn="ctr" rtl="0">
              <a:lnSpc>
                <a:spcPct val="107000"/>
              </a:lnSpc>
              <a:spcBef>
                <a:spcPts val="800"/>
              </a:spcBef>
              <a:spcAft>
                <a:spcPts val="0"/>
              </a:spcAft>
              <a:buNone/>
            </a:pPr>
            <a:r>
              <a:rPr lang="es-ES" sz="2400">
                <a:solidFill>
                  <a:srgbClr val="044458"/>
                </a:solidFill>
                <a:latin typeface="Batang"/>
                <a:ea typeface="Batang"/>
                <a:cs typeface="Batang"/>
                <a:sym typeface="Batang"/>
              </a:rPr>
              <a:t>El modelo ecológico para una vida activa </a:t>
            </a:r>
            <a:endParaRPr sz="2400">
              <a:solidFill>
                <a:srgbClr val="044458"/>
              </a:solidFill>
              <a:latin typeface="Batang"/>
              <a:ea typeface="Batang"/>
              <a:cs typeface="Batang"/>
              <a:sym typeface="Batang"/>
            </a:endParaRPr>
          </a:p>
        </p:txBody>
      </p:sp>
      <p:sp>
        <p:nvSpPr>
          <p:cNvPr id="312" name="Google Shape;312;p19"/>
          <p:cNvSpPr txBox="1"/>
          <p:nvPr/>
        </p:nvSpPr>
        <p:spPr>
          <a:xfrm>
            <a:off x="870434" y="1801383"/>
            <a:ext cx="898097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	La psicología motivacional es una rama de la psicología que se ocupa del estudio de las razones y los procesos mentales que subyacen al comportamiento humano motivado. Explora los factores que influyen en los deseos, necesidades y objetivos de una persona y cómo determinan sus acciones y esfuerzos.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La psicología motivacional examina diversas teorías y modelos que explican la motivación humana. Puede tratarse de teorías como la teoría de las necesidades básicas de Maslow, la teoría de la autodeterminación de Deci y Ryan, la teoría de las metas de Locke y Latham, la teoría de las expectativas de Vroom o . </a:t>
            </a:r>
            <a:endParaRPr sz="1800">
              <a:solidFill>
                <a:schemeClr val="dk1"/>
              </a:solidFill>
              <a:latin typeface="Arial"/>
              <a:ea typeface="Arial"/>
              <a:cs typeface="Arial"/>
              <a:sym typeface="Arial"/>
            </a:endParaRPr>
          </a:p>
        </p:txBody>
      </p:sp>
      <p:pic>
        <p:nvPicPr>
          <p:cNvPr id="313" name="Google Shape;313;p19"/>
          <p:cNvPicPr preferRelativeResize="0"/>
          <p:nvPr/>
        </p:nvPicPr>
        <p:blipFill rotWithShape="1">
          <a:blip r:embed="rId3">
            <a:alphaModFix/>
          </a:blip>
          <a:srcRect/>
          <a:stretch/>
        </p:blipFill>
        <p:spPr>
          <a:xfrm>
            <a:off x="4709160" y="4454116"/>
            <a:ext cx="2356104" cy="2356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p:nvPr/>
        </p:nvSpPr>
        <p:spPr>
          <a:xfrm>
            <a:off x="2650190" y="503197"/>
            <a:ext cx="7398327" cy="172919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MÓDULO 3</a:t>
            </a:r>
            <a:endParaRPr/>
          </a:p>
          <a:p>
            <a:pPr marL="0" marR="0" lvl="0" indent="0" algn="ctr" rtl="0">
              <a:lnSpc>
                <a:spcPct val="107000"/>
              </a:lnSpc>
              <a:spcBef>
                <a:spcPts val="800"/>
              </a:spcBef>
              <a:spcAft>
                <a:spcPts val="0"/>
              </a:spcAft>
              <a:buNone/>
            </a:pPr>
            <a:r>
              <a:rPr lang="es-ES" sz="2400">
                <a:solidFill>
                  <a:srgbClr val="044458"/>
                </a:solidFill>
                <a:latin typeface="Batang"/>
                <a:ea typeface="Batang"/>
                <a:cs typeface="Batang"/>
                <a:sym typeface="Batang"/>
              </a:rPr>
              <a:t>Psicología de las personas mayores y técnicas de motivación. Teoría de la conducta y cambio de hábitos.</a:t>
            </a:r>
            <a:endParaRPr sz="2400">
              <a:solidFill>
                <a:srgbClr val="044458"/>
              </a:solidFill>
              <a:latin typeface="Batang"/>
              <a:ea typeface="Batang"/>
              <a:cs typeface="Batang"/>
              <a:sym typeface="Batang"/>
            </a:endParaRPr>
          </a:p>
        </p:txBody>
      </p:sp>
      <p:sp>
        <p:nvSpPr>
          <p:cNvPr id="177" name="Google Shape;177;p2"/>
          <p:cNvSpPr txBox="1"/>
          <p:nvPr/>
        </p:nvSpPr>
        <p:spPr>
          <a:xfrm>
            <a:off x="870433" y="1801383"/>
            <a:ext cx="9261857"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La psicología de las edades se centra en cómo se desarrollan y cambian el pensamiento, el comportamiento, las emociones y las relaciones sociales durante las distintas etapas de la vida.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Las etapas del desarrollo implican en un enfoque holístico los siguientes aspectos: </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desarrollo físico </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desarrollo cognitivo </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desarrollo psicosocial </a:t>
            </a:r>
            <a:endParaRPr/>
          </a:p>
          <a:p>
            <a:pPr marL="285750" marR="0" lvl="0" indent="-285750" algn="l" rtl="0">
              <a:spcBef>
                <a:spcPts val="0"/>
              </a:spcBef>
              <a:spcAft>
                <a:spcPts val="0"/>
              </a:spcAft>
              <a:buClr>
                <a:schemeClr val="dk1"/>
              </a:buClr>
              <a:buSzPts val="1800"/>
              <a:buFont typeface="Noto Sans Symbols"/>
              <a:buChar char="✔"/>
            </a:pPr>
            <a:r>
              <a:rPr lang="es-ES" sz="1800">
                <a:solidFill>
                  <a:schemeClr val="dk1"/>
                </a:solidFill>
                <a:latin typeface="Arial"/>
                <a:ea typeface="Arial"/>
                <a:cs typeface="Arial"/>
                <a:sym typeface="Arial"/>
              </a:rPr>
              <a:t>desarrollo moral</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8" name="Google Shape;178;p2"/>
          <p:cNvPicPr preferRelativeResize="0"/>
          <p:nvPr/>
        </p:nvPicPr>
        <p:blipFill rotWithShape="1">
          <a:blip r:embed="rId3">
            <a:alphaModFix/>
          </a:blip>
          <a:srcRect/>
          <a:stretch/>
        </p:blipFill>
        <p:spPr>
          <a:xfrm>
            <a:off x="3931919" y="4353238"/>
            <a:ext cx="3757143" cy="25047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p:nvPr/>
        </p:nvSpPr>
        <p:spPr>
          <a:xfrm>
            <a:off x="916153" y="1720840"/>
            <a:ext cx="81089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                Aplicaciones prácticas de la psicología de la motivación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Para ofrecer ejemplos prácticos del modelo ecológico de vida activa, examinaremos cada nivel del modelo y cómo puede aplicarse en un contexto específico de las personas mayores: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es-ES" sz="1800">
                <a:solidFill>
                  <a:schemeClr val="dk1"/>
                </a:solidFill>
                <a:latin typeface="Arial"/>
                <a:ea typeface="Arial"/>
                <a:cs typeface="Arial"/>
                <a:sym typeface="Arial"/>
              </a:rPr>
              <a:t>El nivel individual: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Pueden establecer objetivos personales y planes de entrenamiento adaptados a la edad y la salud, en colaboración con un entrenador o especialista en fitness.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Pueden utilizar tecnología ponible, como pulseras de fitness o relojes inteligentes, para controlar la actividad física y recibir información en tiempo real, lo que puede ser una fuente de motivación.</a:t>
            </a:r>
            <a:endParaRPr sz="1800">
              <a:solidFill>
                <a:schemeClr val="dk1"/>
              </a:solidFill>
              <a:latin typeface="Arial"/>
              <a:ea typeface="Arial"/>
              <a:cs typeface="Arial"/>
              <a:sym typeface="Arial"/>
            </a:endParaRPr>
          </a:p>
        </p:txBody>
      </p:sp>
      <p:sp>
        <p:nvSpPr>
          <p:cNvPr id="320" name="Google Shape;320;p20"/>
          <p:cNvSpPr/>
          <p:nvPr/>
        </p:nvSpPr>
        <p:spPr>
          <a:xfrm>
            <a:off x="824713" y="1720840"/>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1" name="Google Shape;321;p20"/>
          <p:cNvPicPr preferRelativeResize="0"/>
          <p:nvPr/>
        </p:nvPicPr>
        <p:blipFill rotWithShape="1">
          <a:blip r:embed="rId3">
            <a:alphaModFix/>
          </a:blip>
          <a:srcRect/>
          <a:stretch/>
        </p:blipFill>
        <p:spPr>
          <a:xfrm>
            <a:off x="5184030" y="5137160"/>
            <a:ext cx="2452733" cy="16351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p:nvPr/>
        </p:nvSpPr>
        <p:spPr>
          <a:xfrm>
            <a:off x="944574" y="1603675"/>
            <a:ext cx="7852943"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2. Nivel social: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Pueden implicar a familiares, amigos o vecinos, a los empleados de la residencia de ancianos en actividades conjuntas, como paseos regulares por el barrio u organizar actividades deportivas en equipo; </a:t>
            </a:r>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Arial"/>
                <a:ea typeface="Arial"/>
                <a:cs typeface="Arial"/>
                <a:sym typeface="Arial"/>
              </a:rPr>
              <a:t>Pueden implicar a la comunidad local y a organizaciones locales para organizar eventos y programas de actividad física adecuados a la edad, como maratones benéficos o clases de baile en grupo.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3. Medio ambiente e infraestructuras: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Pueden explorar las instalaciones de la comunidad, como gimnasios adaptados a su edad o centros recreativos que ofrezcan programas diseñados específicamente para personas mayores.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Pueden utilizar los parques y zonas verdes cercanos para pasear o hacer ejercicios al aire libre.</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Pueden implicar a la dirección de la residencia, al gobierno local y a las organizaciones responsables para mejorar las infraestructuras.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2"/>
          <p:cNvSpPr txBox="1"/>
          <p:nvPr/>
        </p:nvSpPr>
        <p:spPr>
          <a:xfrm>
            <a:off x="2650190" y="503197"/>
            <a:ext cx="8980978" cy="83625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Comunicación eficaz y discurso positivo: conceptos teóricos y aplicaciones prácticas</a:t>
            </a:r>
            <a:endParaRPr sz="2400">
              <a:solidFill>
                <a:srgbClr val="044458"/>
              </a:solidFill>
              <a:latin typeface="Batang"/>
              <a:ea typeface="Batang"/>
              <a:cs typeface="Batang"/>
              <a:sym typeface="Batang"/>
            </a:endParaRPr>
          </a:p>
        </p:txBody>
      </p:sp>
      <p:sp>
        <p:nvSpPr>
          <p:cNvPr id="334" name="Google Shape;334;p22"/>
          <p:cNvSpPr txBox="1"/>
          <p:nvPr/>
        </p:nvSpPr>
        <p:spPr>
          <a:xfrm>
            <a:off x="870434" y="1801383"/>
            <a:ext cx="8904502" cy="4755661"/>
          </a:xfrm>
          <a:prstGeom prst="rect">
            <a:avLst/>
          </a:prstGeom>
          <a:noFill/>
          <a:ln>
            <a:noFill/>
          </a:ln>
        </p:spPr>
        <p:txBody>
          <a:bodyPr spcFirstLastPara="1" wrap="square" lIns="91425" tIns="45700" rIns="91425" bIns="45700" anchor="t" anchorCtr="0">
            <a:spAutoFit/>
          </a:bodyPr>
          <a:lstStyle/>
          <a:p>
            <a:pPr marL="0" marR="0" lvl="0" indent="449580" algn="just" rtl="0">
              <a:lnSpc>
                <a:spcPct val="107000"/>
              </a:lnSpc>
              <a:spcBef>
                <a:spcPts val="0"/>
              </a:spcBef>
              <a:spcAft>
                <a:spcPts val="0"/>
              </a:spcAft>
              <a:buNone/>
            </a:pPr>
            <a:r>
              <a:rPr lang="es-ES" sz="1800">
                <a:solidFill>
                  <a:schemeClr val="dk1"/>
                </a:solidFill>
                <a:latin typeface="Arial"/>
                <a:ea typeface="Arial"/>
                <a:cs typeface="Arial"/>
                <a:sym typeface="Arial"/>
              </a:rPr>
              <a:t>El discurso positivo se refiere al uso de palabras y frases que promueven el optimismo, el ánimo y la inspiración. Este tipo de discurso tiene un fuerte impacto en nuestro estado emocional y en la percepción que tenemos de nosotros mismos y del mundo que nos rodea. </a:t>
            </a:r>
            <a:endParaRPr/>
          </a:p>
          <a:p>
            <a:pPr marL="0" marR="0" lvl="0" indent="449580" algn="just" rtl="0">
              <a:lnSpc>
                <a:spcPct val="107000"/>
              </a:lnSpc>
              <a:spcBef>
                <a:spcPts val="800"/>
              </a:spcBef>
              <a:spcAft>
                <a:spcPts val="0"/>
              </a:spcAft>
              <a:buNone/>
            </a:pPr>
            <a:r>
              <a:rPr lang="es-ES" sz="1800">
                <a:solidFill>
                  <a:schemeClr val="dk1"/>
                </a:solidFill>
                <a:latin typeface="Arial"/>
                <a:ea typeface="Arial"/>
                <a:cs typeface="Arial"/>
                <a:sym typeface="Arial"/>
              </a:rPr>
              <a:t>He aquí algunos aspectos clave del discurso positivo: </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Evitar el lenguaje negativo</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Utilizar palabras alentadoras</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Centrarse en las soluciones</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Reconocimiento y agradecimiento</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Evitar frases como "Sí..., pero...".</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Utilizando el lenguaje de la responsabilidad, asumiendo la opinión personal como algo personal y no como una verdad indiscutible </a:t>
            </a:r>
            <a:endParaRPr/>
          </a:p>
          <a:p>
            <a:pPr marL="342900" marR="0" lvl="0" indent="-342900" algn="l" rtl="0">
              <a:lnSpc>
                <a:spcPct val="107000"/>
              </a:lnSpc>
              <a:spcBef>
                <a:spcPts val="80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Evitar empezar las preguntas con la expresión "¿por qué?"</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p:nvPr/>
        </p:nvSpPr>
        <p:spPr>
          <a:xfrm>
            <a:off x="870433" y="1801383"/>
            <a:ext cx="9261857"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                       Aplicaciones prácticas en el discurso positivo</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Reformule:</a:t>
            </a: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"No bajes por la escalera sin usar el pasamanos".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"Por tu seguridad es mejor que utilices la mano corriente al bajar la escalera“</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"Sí, hoy has hecho ejercicio, pero no los 20 minutos necesarios".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"En los próximos días alcanzaremos el objetivo de 20 minutos de ejercicio. Enhorabuena por hoy, vamos por buen camino".</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"Estás cansado, no puedes seguir haciendo pesas".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"Creo que estás cansado. ¿Lo está? ¿O todavía podemos intentar terminar los ejercicios con pesas? "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1" name="Google Shape;341;p23"/>
          <p:cNvSpPr/>
          <p:nvPr/>
        </p:nvSpPr>
        <p:spPr>
          <a:xfrm>
            <a:off x="1080745"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23"/>
          <p:cNvSpPr/>
          <p:nvPr/>
        </p:nvSpPr>
        <p:spPr>
          <a:xfrm>
            <a:off x="594360" y="262432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23"/>
          <p:cNvSpPr/>
          <p:nvPr/>
        </p:nvSpPr>
        <p:spPr>
          <a:xfrm>
            <a:off x="638556" y="3017520"/>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23"/>
          <p:cNvSpPr/>
          <p:nvPr/>
        </p:nvSpPr>
        <p:spPr>
          <a:xfrm>
            <a:off x="614401" y="3447273"/>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23"/>
          <p:cNvSpPr/>
          <p:nvPr/>
        </p:nvSpPr>
        <p:spPr>
          <a:xfrm>
            <a:off x="658597" y="3840465"/>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 name="Google Shape;346;p23"/>
          <p:cNvSpPr/>
          <p:nvPr/>
        </p:nvSpPr>
        <p:spPr>
          <a:xfrm>
            <a:off x="621488" y="449881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Google Shape;347;p23"/>
          <p:cNvSpPr/>
          <p:nvPr/>
        </p:nvSpPr>
        <p:spPr>
          <a:xfrm>
            <a:off x="665684" y="4892010"/>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0">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0">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0">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0">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0">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0">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0">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4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973836" y="2304303"/>
            <a:ext cx="926185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"Ni se te ocurra dejarlo ahora".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"¿Qué te parecería si intentaras continuar un poco más con la actividad?".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"¿Por qué no has comido nada?".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 Me he dado cuenta de que no has comido. ¿Te ha pasado algo? ¿Puedo ayudarte? "</a:t>
            </a:r>
            <a:endParaRPr sz="1800" b="1">
              <a:solidFill>
                <a:schemeClr val="dk1"/>
              </a:solidFill>
              <a:latin typeface="Arial"/>
              <a:ea typeface="Arial"/>
              <a:cs typeface="Arial"/>
              <a:sym typeface="Arial"/>
            </a:endParaRPr>
          </a:p>
        </p:txBody>
      </p:sp>
      <p:sp>
        <p:nvSpPr>
          <p:cNvPr id="354" name="Google Shape;354;p24"/>
          <p:cNvSpPr/>
          <p:nvPr/>
        </p:nvSpPr>
        <p:spPr>
          <a:xfrm>
            <a:off x="585216" y="2322591"/>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24"/>
          <p:cNvSpPr/>
          <p:nvPr/>
        </p:nvSpPr>
        <p:spPr>
          <a:xfrm>
            <a:off x="629412" y="2715783"/>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6" name="Google Shape;356;p24"/>
          <p:cNvSpPr/>
          <p:nvPr/>
        </p:nvSpPr>
        <p:spPr>
          <a:xfrm>
            <a:off x="585216" y="3116812"/>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24"/>
          <p:cNvSpPr/>
          <p:nvPr/>
        </p:nvSpPr>
        <p:spPr>
          <a:xfrm>
            <a:off x="629412" y="3510004"/>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8" name="Google Shape;358;p24"/>
          <p:cNvPicPr preferRelativeResize="0"/>
          <p:nvPr/>
        </p:nvPicPr>
        <p:blipFill rotWithShape="1">
          <a:blip r:embed="rId3">
            <a:alphaModFix/>
          </a:blip>
          <a:srcRect/>
          <a:stretch/>
        </p:blipFill>
        <p:spPr>
          <a:xfrm>
            <a:off x="4983480" y="4209288"/>
            <a:ext cx="2648712" cy="2648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p:nvPr/>
        </p:nvSpPr>
        <p:spPr>
          <a:xfrm>
            <a:off x="2677622" y="759229"/>
            <a:ext cx="8980978" cy="83625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Comunicación no verbal en el trabajo con personas mayores</a:t>
            </a:r>
            <a:endParaRPr sz="2400">
              <a:solidFill>
                <a:srgbClr val="044458"/>
              </a:solidFill>
              <a:latin typeface="Batang"/>
              <a:ea typeface="Batang"/>
              <a:cs typeface="Batang"/>
              <a:sym typeface="Batang"/>
            </a:endParaRPr>
          </a:p>
        </p:txBody>
      </p:sp>
      <p:sp>
        <p:nvSpPr>
          <p:cNvPr id="365" name="Google Shape;365;p25"/>
          <p:cNvSpPr txBox="1"/>
          <p:nvPr/>
        </p:nvSpPr>
        <p:spPr>
          <a:xfrm>
            <a:off x="1033272" y="2075703"/>
            <a:ext cx="758952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Arial"/>
                <a:ea typeface="Arial"/>
                <a:cs typeface="Arial"/>
                <a:sym typeface="Arial"/>
              </a:rPr>
              <a:t>	La comunicación no verbal puede observarse a través de distintos aspectos como la posición corporal, las expresiones faciales, los gestos y su interpretación. La interpretación de estos elementos de la comunicación no verbal implica una observación cuidadosa de la posición corporal, las expresiones faciales y los gestos, y puede ayudar a interpretar el estado emocional y las necesidades de las personas mayores.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La colaboración de la comunicación no verbal y paraverbal con la verbal, más concretamente con el propio mensaje transmitido a través de las palabras, conduce a una mejor comprensión y a evitar la descodificación errónea de los mensajes. </a:t>
            </a:r>
            <a:endParaRPr sz="1800">
              <a:solidFill>
                <a:schemeClr val="dk1"/>
              </a:solidFill>
              <a:latin typeface="Arial"/>
              <a:ea typeface="Arial"/>
              <a:cs typeface="Arial"/>
              <a:sym typeface="Arial"/>
            </a:endParaRPr>
          </a:p>
        </p:txBody>
      </p:sp>
      <p:pic>
        <p:nvPicPr>
          <p:cNvPr id="366" name="Google Shape;366;p25"/>
          <p:cNvPicPr preferRelativeResize="0"/>
          <p:nvPr/>
        </p:nvPicPr>
        <p:blipFill rotWithShape="1">
          <a:blip r:embed="rId3">
            <a:alphaModFix/>
          </a:blip>
          <a:srcRect/>
          <a:stretch/>
        </p:blipFill>
        <p:spPr>
          <a:xfrm>
            <a:off x="4562856" y="4906264"/>
            <a:ext cx="2927604" cy="1951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p:nvPr/>
        </p:nvSpPr>
        <p:spPr>
          <a:xfrm>
            <a:off x="588765" y="1024789"/>
            <a:ext cx="5748000" cy="541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es-ES" sz="1800" b="1">
                <a:solidFill>
                  <a:schemeClr val="dk1"/>
                </a:solidFill>
                <a:latin typeface="Arial"/>
                <a:ea typeface="Arial"/>
                <a:cs typeface="Arial"/>
                <a:sym typeface="Arial"/>
              </a:rPr>
              <a:t>Posición del cuerpo</a:t>
            </a:r>
            <a:endParaRPr sz="1800" b="1">
              <a:solidFill>
                <a:schemeClr val="dk1"/>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600"/>
              <a:buFont typeface="Arial"/>
              <a:buChar char="-"/>
            </a:pPr>
            <a:r>
              <a:rPr lang="es-ES" sz="1600">
                <a:solidFill>
                  <a:schemeClr val="dk1"/>
                </a:solidFill>
                <a:latin typeface="Arial"/>
                <a:ea typeface="Arial"/>
                <a:cs typeface="Arial"/>
                <a:sym typeface="Arial"/>
              </a:rPr>
              <a:t>1) Una posición inclinada hacia delante, con la espalda recta y los hombros relajados, puede indicar interés y atención en la comunicación. </a:t>
            </a:r>
            <a:endParaRPr sz="1600">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1600"/>
              <a:buFont typeface="Arial"/>
              <a:buChar char="-"/>
            </a:pPr>
            <a:r>
              <a:rPr lang="es-ES" sz="1600">
                <a:solidFill>
                  <a:schemeClr val="dk1"/>
                </a:solidFill>
                <a:latin typeface="Arial"/>
                <a:ea typeface="Arial"/>
                <a:cs typeface="Arial"/>
                <a:sym typeface="Arial"/>
              </a:rPr>
              <a:t>2) A bent and stiff posture may indicate physical or emotional discomfort and may require a more delicate and careful approach. </a:t>
            </a:r>
            <a:endParaRPr sz="1600">
              <a:solidFill>
                <a:schemeClr val="dk1"/>
              </a:solidFill>
              <a:latin typeface="Arial"/>
              <a:ea typeface="Arial"/>
              <a:cs typeface="Arial"/>
              <a:sym typeface="Arial"/>
            </a:endParaRPr>
          </a:p>
          <a:p>
            <a:pPr marL="0" marR="0" lvl="0" indent="0" algn="just" rtl="0">
              <a:lnSpc>
                <a:spcPct val="107000"/>
              </a:lnSpc>
              <a:spcBef>
                <a:spcPts val="800"/>
              </a:spcBef>
              <a:spcAft>
                <a:spcPts val="0"/>
              </a:spcAft>
              <a:buNone/>
            </a:pPr>
            <a:r>
              <a:rPr lang="es-ES" sz="1600">
                <a:solidFill>
                  <a:schemeClr val="dk1"/>
                </a:solidFill>
                <a:latin typeface="Arial"/>
                <a:ea typeface="Arial"/>
                <a:cs typeface="Arial"/>
                <a:sym typeface="Arial"/>
              </a:rPr>
              <a:t>   - 3) Cruzar los brazos puede ser un indicio de que la persona en cuestión cierra la colaboración, ya sea para defenderse, al sentirse en una situación peligrosa, desagradable, embarazosa, o porque quiere mostrar una actitud de superioridad, al sentir que el interlocutor no está a la altura de sus expectativas. </a:t>
            </a:r>
            <a:endParaRPr sz="1600">
              <a:solidFill>
                <a:schemeClr val="dk1"/>
              </a:solidFill>
              <a:latin typeface="Arial"/>
              <a:ea typeface="Arial"/>
              <a:cs typeface="Arial"/>
              <a:sym typeface="Arial"/>
            </a:endParaRPr>
          </a:p>
          <a:p>
            <a:pPr marL="0" marR="0" lvl="0" indent="449580" algn="just" rtl="0">
              <a:lnSpc>
                <a:spcPct val="107000"/>
              </a:lnSpc>
              <a:spcBef>
                <a:spcPts val="800"/>
              </a:spcBef>
              <a:spcAft>
                <a:spcPts val="0"/>
              </a:spcAft>
              <a:buNone/>
            </a:pPr>
            <a:r>
              <a:rPr lang="es-ES" sz="1600">
                <a:solidFill>
                  <a:schemeClr val="dk1"/>
                </a:solidFill>
                <a:latin typeface="Arial"/>
                <a:ea typeface="Arial"/>
                <a:cs typeface="Arial"/>
                <a:sym typeface="Arial"/>
              </a:rPr>
              <a:t>- 4) Evitar el contacto visual, inclinar la cabeza, pueden ser signos de un cierre intencionado o pueden ser gestos involuntarios, inconscientes, que, sin embargo, tienen la misma consecuencia, a saber, la interrupción o la dificultad de la comunicación, la colaboración. </a:t>
            </a:r>
            <a:endParaRPr sz="1800">
              <a:solidFill>
                <a:schemeClr val="dk1"/>
              </a:solidFill>
              <a:latin typeface="Arial"/>
              <a:ea typeface="Arial"/>
              <a:cs typeface="Arial"/>
              <a:sym typeface="Arial"/>
            </a:endParaRPr>
          </a:p>
        </p:txBody>
      </p:sp>
      <p:pic>
        <p:nvPicPr>
          <p:cNvPr id="373" name="Google Shape;373;p26" descr="A collage of images of people&#10;&#10;Description automatically generated"/>
          <p:cNvPicPr preferRelativeResize="0"/>
          <p:nvPr/>
        </p:nvPicPr>
        <p:blipFill rotWithShape="1">
          <a:blip r:embed="rId3">
            <a:alphaModFix/>
          </a:blip>
          <a:srcRect/>
          <a:stretch/>
        </p:blipFill>
        <p:spPr>
          <a:xfrm>
            <a:off x="6645874" y="1499286"/>
            <a:ext cx="4889157" cy="48891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p:nvPr/>
        </p:nvSpPr>
        <p:spPr>
          <a:xfrm>
            <a:off x="788137" y="1591071"/>
            <a:ext cx="8557031"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2. Imitación facial</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Una sonrisa cálida y luminosa puede transmitir calidez y afecto, mostrando que somos abiertos y amables.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Arial"/>
                <a:ea typeface="Arial"/>
                <a:cs typeface="Arial"/>
                <a:sym typeface="Arial"/>
              </a:rPr>
              <a:t>Un ceño fruncido o una expresión de confusión pueden indicar confusión o preocupación y pueden requerir más aclaraciones o explicaciones.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3. Gesto</a:t>
            </a:r>
            <a:endParaRPr sz="1800" b="1">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Arial"/>
                <a:ea typeface="Arial"/>
                <a:cs typeface="Arial"/>
                <a:sym typeface="Arial"/>
              </a:rPr>
              <a:t>Los gestos suaves y lentos, como ligeras caricias en la mano o movimientos de abrazo, pueden transmitir compasión y apoyo emocional.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Arial"/>
                <a:ea typeface="Arial"/>
                <a:cs typeface="Arial"/>
                <a:sym typeface="Arial"/>
              </a:rPr>
              <a:t>Los gestos bruscos, cortos y enérgicos pueden ser un indicador de irritación, del deseo de de atacar, ya sea para defenderse o para reforzar su posición.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80" name="Google Shape;380;p27"/>
          <p:cNvPicPr preferRelativeResize="0"/>
          <p:nvPr/>
        </p:nvPicPr>
        <p:blipFill rotWithShape="1">
          <a:blip r:embed="rId3">
            <a:alphaModFix/>
          </a:blip>
          <a:srcRect/>
          <a:stretch/>
        </p:blipFill>
        <p:spPr>
          <a:xfrm>
            <a:off x="3849624" y="4703274"/>
            <a:ext cx="2131428" cy="21314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p:nvPr/>
        </p:nvSpPr>
        <p:spPr>
          <a:xfrm>
            <a:off x="870433" y="1801383"/>
            <a:ext cx="7889519"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a:t>
            </a:r>
            <a:r>
              <a:rPr lang="es-ES" sz="1800" b="1">
                <a:solidFill>
                  <a:schemeClr val="dk1"/>
                </a:solidFill>
                <a:latin typeface="Arial"/>
                <a:ea typeface="Arial"/>
                <a:cs typeface="Arial"/>
                <a:sym typeface="Arial"/>
              </a:rPr>
              <a:t>Aplicaciones prácticas de la comunicación no verbal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Siempre que no estemos seguros de haber entendido correctamente un mensaje, transmitido a través de cualquiera de los métodos de comunicación enumerados anteriormente, debemos comprobar la realidad con el emisor del mensaje. También es importante evitar proyectar nuestros propios pensamientos, opiniones y experiencias en las personas con las que trabajamos y ser abiertos y curiosos en el proceso de comunicación. 	</a:t>
            </a:r>
            <a:endParaRPr sz="1800">
              <a:solidFill>
                <a:schemeClr val="dk1"/>
              </a:solidFill>
              <a:latin typeface="Arial"/>
              <a:ea typeface="Arial"/>
              <a:cs typeface="Arial"/>
              <a:sym typeface="Arial"/>
            </a:endParaRPr>
          </a:p>
        </p:txBody>
      </p:sp>
      <p:sp>
        <p:nvSpPr>
          <p:cNvPr id="387" name="Google Shape;387;p28"/>
          <p:cNvSpPr/>
          <p:nvPr/>
        </p:nvSpPr>
        <p:spPr>
          <a:xfrm>
            <a:off x="1080745"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8" name="Google Shape;388;p28"/>
          <p:cNvPicPr preferRelativeResize="0"/>
          <p:nvPr/>
        </p:nvPicPr>
        <p:blipFill rotWithShape="1">
          <a:blip r:embed="rId3">
            <a:alphaModFix/>
          </a:blip>
          <a:srcRect/>
          <a:stretch/>
        </p:blipFill>
        <p:spPr>
          <a:xfrm>
            <a:off x="5522976" y="4825632"/>
            <a:ext cx="1959216" cy="19592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descr="Two people with their arms crossed&#10;&#10;Description automatically generated"/>
          <p:cNvPicPr preferRelativeResize="0"/>
          <p:nvPr/>
        </p:nvPicPr>
        <p:blipFill rotWithShape="1">
          <a:blip r:embed="rId3">
            <a:alphaModFix/>
          </a:blip>
          <a:srcRect/>
          <a:stretch/>
        </p:blipFill>
        <p:spPr>
          <a:xfrm>
            <a:off x="2895600" y="228600"/>
            <a:ext cx="6629400" cy="662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p:nvPr/>
        </p:nvSpPr>
        <p:spPr>
          <a:xfrm>
            <a:off x="897865" y="1563639"/>
            <a:ext cx="926185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El desarrollo físico </a:t>
            </a:r>
            <a:r>
              <a:rPr lang="es-ES" sz="1800">
                <a:solidFill>
                  <a:schemeClr val="dk1"/>
                </a:solidFill>
                <a:latin typeface="Arial"/>
                <a:ea typeface="Arial"/>
                <a:cs typeface="Arial"/>
                <a:sym typeface="Arial"/>
              </a:rPr>
              <a:t>en la tercera edad es un aspecto que se centra en los cambios fisiológicos y el proceso de envejecimiento del cuerpo humano.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Aunque cada individuo tiene una experiencia única con el envejecimiento, existen ciertas características generales del desarrollo físico en las personas mayores, tales como:</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1. Cambios en el sistema cardiovascular</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2. Disminución de la masa muscular y de la densidad ósea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3. Cambios en el sistema nervioso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4. Cambios en las funciones sensoriales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5. Cambios en el sistema hormonal </a:t>
            </a:r>
            <a:endParaRPr sz="1800">
              <a:solidFill>
                <a:srgbClr val="000000"/>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4715256" y="4702960"/>
            <a:ext cx="3003804" cy="20025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p:nvPr/>
        </p:nvSpPr>
        <p:spPr>
          <a:xfrm>
            <a:off x="2522174" y="379167"/>
            <a:ext cx="7398327" cy="48746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ro-RO" sz="2400" b="1" dirty="0">
                <a:solidFill>
                  <a:srgbClr val="044458"/>
                </a:solidFill>
                <a:latin typeface="Batang"/>
                <a:ea typeface="Batang"/>
                <a:cs typeface="Batang"/>
                <a:sym typeface="Batang"/>
              </a:rPr>
              <a:t>C</a:t>
            </a:r>
            <a:r>
              <a:rPr lang="es-ES" sz="2400" b="1" dirty="0" err="1">
                <a:solidFill>
                  <a:srgbClr val="044458"/>
                </a:solidFill>
                <a:latin typeface="Batang"/>
                <a:ea typeface="Batang"/>
                <a:cs typeface="Batang"/>
                <a:sym typeface="Batang"/>
              </a:rPr>
              <a:t>onclusiones</a:t>
            </a:r>
            <a:endParaRPr sz="2400" b="1" dirty="0">
              <a:solidFill>
                <a:srgbClr val="044458"/>
              </a:solidFill>
              <a:latin typeface="Batang"/>
              <a:ea typeface="Batang"/>
              <a:cs typeface="Batang"/>
              <a:sym typeface="Batang"/>
            </a:endParaRPr>
          </a:p>
        </p:txBody>
      </p:sp>
      <p:sp>
        <p:nvSpPr>
          <p:cNvPr id="401" name="Google Shape;401;p30"/>
          <p:cNvSpPr txBox="1"/>
          <p:nvPr/>
        </p:nvSpPr>
        <p:spPr>
          <a:xfrm>
            <a:off x="870433" y="1801383"/>
            <a:ext cx="926185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402" name="Google Shape;402;p30"/>
          <p:cNvGrpSpPr/>
          <p:nvPr/>
        </p:nvGrpSpPr>
        <p:grpSpPr>
          <a:xfrm>
            <a:off x="2354046" y="747107"/>
            <a:ext cx="4813904" cy="5599568"/>
            <a:chOff x="1327886" y="-73143"/>
            <a:chExt cx="4813904" cy="5599568"/>
          </a:xfrm>
        </p:grpSpPr>
        <p:sp>
          <p:nvSpPr>
            <p:cNvPr id="403" name="Google Shape;403;p30"/>
            <p:cNvSpPr/>
            <p:nvPr/>
          </p:nvSpPr>
          <p:spPr>
            <a:xfrm>
              <a:off x="3533641" y="-73143"/>
              <a:ext cx="2608149" cy="260854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3308093" y="1252658"/>
              <a:ext cx="2157179"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txBox="1"/>
            <p:nvPr/>
          </p:nvSpPr>
          <p:spPr>
            <a:xfrm>
              <a:off x="3308093" y="1252658"/>
              <a:ext cx="2157179" cy="72447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s-ES" sz="1600">
                  <a:solidFill>
                    <a:schemeClr val="dk1"/>
                  </a:solidFill>
                  <a:latin typeface="Arial"/>
                  <a:ea typeface="Arial"/>
                  <a:cs typeface="Arial"/>
                  <a:sym typeface="Arial"/>
                </a:rPr>
                <a:t>Comprender los conceptos teóricos</a:t>
              </a:r>
              <a:endParaRPr sz="1600">
                <a:solidFill>
                  <a:schemeClr val="dk1"/>
                </a:solidFill>
                <a:latin typeface="Arial"/>
                <a:ea typeface="Arial"/>
                <a:cs typeface="Arial"/>
                <a:sym typeface="Arial"/>
              </a:endParaRPr>
            </a:p>
          </p:txBody>
        </p:sp>
        <p:sp>
          <p:nvSpPr>
            <p:cNvPr id="406" name="Google Shape;406;p30"/>
            <p:cNvSpPr/>
            <p:nvPr/>
          </p:nvSpPr>
          <p:spPr>
            <a:xfrm>
              <a:off x="1327886" y="1681688"/>
              <a:ext cx="2608149" cy="260854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1580887" y="2410695"/>
              <a:ext cx="2175266" cy="11490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txBox="1"/>
            <p:nvPr/>
          </p:nvSpPr>
          <p:spPr>
            <a:xfrm>
              <a:off x="1580887" y="2410695"/>
              <a:ext cx="2175266" cy="114903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s-ES" sz="1700">
                  <a:solidFill>
                    <a:schemeClr val="dk1"/>
                  </a:solidFill>
                  <a:latin typeface="Arial"/>
                  <a:ea typeface="Arial"/>
                  <a:cs typeface="Arial"/>
                  <a:sym typeface="Arial"/>
                </a:rPr>
                <a:t>Aplicar las sugerencias prácticas</a:t>
              </a:r>
              <a:endParaRPr sz="1700">
                <a:solidFill>
                  <a:schemeClr val="dk1"/>
                </a:solidFill>
                <a:latin typeface="Arial"/>
                <a:ea typeface="Arial"/>
                <a:cs typeface="Arial"/>
                <a:sym typeface="Arial"/>
              </a:endParaRPr>
            </a:p>
          </p:txBody>
        </p:sp>
        <p:sp>
          <p:nvSpPr>
            <p:cNvPr id="409" name="Google Shape;409;p30"/>
            <p:cNvSpPr/>
            <p:nvPr/>
          </p:nvSpPr>
          <p:spPr>
            <a:xfrm>
              <a:off x="3871993" y="3284723"/>
              <a:ext cx="2240804" cy="2241702"/>
            </a:xfrm>
            <a:prstGeom prst="blockArc">
              <a:avLst>
                <a:gd name="adj1" fmla="val 13500000"/>
                <a:gd name="adj2" fmla="val 10800000"/>
                <a:gd name="adj3" fmla="val 12740"/>
              </a:avLst>
            </a:prstGeom>
            <a:solidFill>
              <a:srgbClr val="0C9E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3750550" y="3529111"/>
              <a:ext cx="1449298"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txBox="1"/>
            <p:nvPr/>
          </p:nvSpPr>
          <p:spPr>
            <a:xfrm>
              <a:off x="3750550" y="3529111"/>
              <a:ext cx="1449298" cy="72447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1600"/>
                <a:buFont typeface="Arial"/>
                <a:buNone/>
              </a:pPr>
              <a:r>
                <a:rPr lang="es-ES" sz="1600">
                  <a:solidFill>
                    <a:schemeClr val="dk1"/>
                  </a:solidFill>
                  <a:latin typeface="Arial"/>
                  <a:ea typeface="Arial"/>
                  <a:cs typeface="Arial"/>
                  <a:sym typeface="Arial"/>
                </a:rPr>
                <a:t>Empatizar</a:t>
              </a:r>
              <a:endParaRPr sz="1600">
                <a:solidFill>
                  <a:schemeClr val="dk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p:nvPr/>
        </p:nvSpPr>
        <p:spPr>
          <a:xfrm>
            <a:off x="2650190" y="503197"/>
            <a:ext cx="7398327" cy="44108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400">
                <a:solidFill>
                  <a:srgbClr val="044458"/>
                </a:solidFill>
                <a:latin typeface="Batang"/>
                <a:ea typeface="Batang"/>
                <a:cs typeface="Batang"/>
                <a:sym typeface="Batang"/>
              </a:rPr>
              <a:t>.</a:t>
            </a:r>
            <a:endParaRPr/>
          </a:p>
        </p:txBody>
      </p:sp>
      <p:sp>
        <p:nvSpPr>
          <p:cNvPr id="418" name="Google Shape;418;p31"/>
          <p:cNvSpPr txBox="1"/>
          <p:nvPr/>
        </p:nvSpPr>
        <p:spPr>
          <a:xfrm>
            <a:off x="870433" y="1801383"/>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s-ES" sz="1800">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419" name="Google Shape;419;p31"/>
          <p:cNvPicPr preferRelativeResize="0"/>
          <p:nvPr/>
        </p:nvPicPr>
        <p:blipFill rotWithShape="1">
          <a:blip r:embed="rId3">
            <a:alphaModFix/>
          </a:blip>
          <a:srcRect/>
          <a:stretch/>
        </p:blipFill>
        <p:spPr>
          <a:xfrm>
            <a:off x="2628379" y="1801383"/>
            <a:ext cx="5745963" cy="38306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p:nvPr/>
        </p:nvSpPr>
        <p:spPr>
          <a:xfrm>
            <a:off x="870433" y="1801383"/>
            <a:ext cx="9261857"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                   Aplicaciones prácticas en el desarrollo físico</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es-ES" sz="1800">
                <a:solidFill>
                  <a:schemeClr val="dk1"/>
                </a:solidFill>
                <a:latin typeface="Arial"/>
                <a:ea typeface="Arial"/>
                <a:cs typeface="Arial"/>
                <a:sym typeface="Arial"/>
              </a:rPr>
              <a:t>Crear un entorno seguro y confortable</a:t>
            </a:r>
            <a:endParaRPr/>
          </a:p>
          <a:p>
            <a:pPr marL="342900" marR="0" lvl="0" indent="-342900" algn="l" rtl="0">
              <a:spcBef>
                <a:spcPts val="0"/>
              </a:spcBef>
              <a:spcAft>
                <a:spcPts val="0"/>
              </a:spcAft>
              <a:buClr>
                <a:schemeClr val="dk1"/>
              </a:buClr>
              <a:buSzPts val="1800"/>
              <a:buFont typeface="Arial"/>
              <a:buAutoNum type="arabicPeriod"/>
            </a:pPr>
            <a:r>
              <a:rPr lang="es-ES" sz="1800">
                <a:solidFill>
                  <a:schemeClr val="dk1"/>
                </a:solidFill>
                <a:latin typeface="Arial"/>
                <a:ea typeface="Arial"/>
                <a:cs typeface="Arial"/>
                <a:sym typeface="Arial"/>
              </a:rPr>
              <a:t>Supervisar la administración de la medicación y mantener un programa de tratamiento</a:t>
            </a:r>
            <a:endParaRPr/>
          </a:p>
          <a:p>
            <a:pPr marL="342900" marR="0" lvl="0" indent="-342900" algn="l" rtl="0">
              <a:spcBef>
                <a:spcPts val="0"/>
              </a:spcBef>
              <a:spcAft>
                <a:spcPts val="0"/>
              </a:spcAft>
              <a:buClr>
                <a:schemeClr val="dk1"/>
              </a:buClr>
              <a:buSzPts val="1800"/>
              <a:buFont typeface="Arial"/>
              <a:buAutoNum type="arabicPeriod"/>
            </a:pPr>
            <a:r>
              <a:rPr lang="es-ES" sz="1800">
                <a:solidFill>
                  <a:schemeClr val="dk1"/>
                </a:solidFill>
                <a:latin typeface="Arial"/>
                <a:ea typeface="Arial"/>
                <a:cs typeface="Arial"/>
                <a:sym typeface="Arial"/>
              </a:rPr>
              <a:t>Proporcionar una nutrición adecuada y un programa de ejercicio físico adaptado</a:t>
            </a:r>
            <a:endParaRPr/>
          </a:p>
          <a:p>
            <a:pPr marL="342900" marR="0" lvl="0" indent="-342900" algn="l" rtl="0">
              <a:spcBef>
                <a:spcPts val="0"/>
              </a:spcBef>
              <a:spcAft>
                <a:spcPts val="0"/>
              </a:spcAft>
              <a:buClr>
                <a:schemeClr val="dk1"/>
              </a:buClr>
              <a:buSzPts val="1800"/>
              <a:buFont typeface="Arial"/>
              <a:buAutoNum type="arabicPeriod"/>
            </a:pPr>
            <a:r>
              <a:rPr lang="es-ES" sz="1800">
                <a:solidFill>
                  <a:schemeClr val="dk1"/>
                </a:solidFill>
                <a:latin typeface="Arial"/>
                <a:ea typeface="Arial"/>
                <a:cs typeface="Arial"/>
                <a:sym typeface="Arial"/>
              </a:rPr>
              <a:t>Proporcionar apoyo emocional y social </a:t>
            </a:r>
            <a:r>
              <a:rPr lang="es-ES" sz="1800" b="1">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92" name="Google Shape;192;p4"/>
          <p:cNvPicPr preferRelativeResize="0"/>
          <p:nvPr/>
        </p:nvPicPr>
        <p:blipFill rotWithShape="1">
          <a:blip r:embed="rId3">
            <a:alphaModFix/>
          </a:blip>
          <a:srcRect/>
          <a:stretch/>
        </p:blipFill>
        <p:spPr>
          <a:xfrm>
            <a:off x="4828032" y="4899827"/>
            <a:ext cx="2808732" cy="1872488"/>
          </a:xfrm>
          <a:prstGeom prst="rect">
            <a:avLst/>
          </a:prstGeom>
          <a:noFill/>
          <a:ln>
            <a:noFill/>
          </a:ln>
        </p:spPr>
      </p:pic>
      <p:sp>
        <p:nvSpPr>
          <p:cNvPr id="193" name="Google Shape;193;p4"/>
          <p:cNvSpPr/>
          <p:nvPr/>
        </p:nvSpPr>
        <p:spPr>
          <a:xfrm>
            <a:off x="1109683" y="1731608"/>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p:nvPr/>
        </p:nvSpPr>
        <p:spPr>
          <a:xfrm>
            <a:off x="897865" y="1828815"/>
            <a:ext cx="9261857"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s-ES" sz="1800" b="1">
                <a:solidFill>
                  <a:schemeClr val="dk1"/>
                </a:solidFill>
                <a:latin typeface="Arial"/>
                <a:ea typeface="Arial"/>
                <a:cs typeface="Arial"/>
                <a:sym typeface="Arial"/>
              </a:rPr>
              <a:t>El desarrollo cognitivo </a:t>
            </a:r>
            <a:r>
              <a:rPr lang="es-ES" sz="1800">
                <a:solidFill>
                  <a:schemeClr val="dk1"/>
                </a:solidFill>
                <a:latin typeface="Arial"/>
                <a:ea typeface="Arial"/>
                <a:cs typeface="Arial"/>
                <a:sym typeface="Arial"/>
              </a:rPr>
              <a:t>en las personas mayores es un aspecto que hace referencia a los cambios y las transformaciones cognitivas que se producen con el envejecimiento. Algunos de los principales problemas a los que pueden enfrentarse las personas mayores en términos de desarrollo cognitivo pueden ser:</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Memoria</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Pensamiento y resolución de problemas</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Flexibilidad cognitiva</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Atención</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3">
            <a:alphaModFix/>
          </a:blip>
          <a:srcRect/>
          <a:stretch/>
        </p:blipFill>
        <p:spPr>
          <a:xfrm>
            <a:off x="5266944" y="4648200"/>
            <a:ext cx="2209800" cy="220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p:nvPr/>
        </p:nvSpPr>
        <p:spPr>
          <a:xfrm>
            <a:off x="870433" y="1801383"/>
            <a:ext cx="926185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                          Aplicaciones prácticas en el desarrollo cognitivo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Crear un entorno familiar y estructurado </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Comunicación clara y adaptada </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Estimulación cognitiva y actividades adecuadas</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Apoyo emocional y asistencia social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 name="Google Shape;207;p6"/>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8" name="Google Shape;208;p6"/>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6">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p:nvPr/>
        </p:nvSpPr>
        <p:spPr>
          <a:xfrm>
            <a:off x="828039" y="1810527"/>
            <a:ext cx="926185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El desarrollo psicosocial </a:t>
            </a:r>
            <a:r>
              <a:rPr lang="es-ES" sz="1800">
                <a:solidFill>
                  <a:schemeClr val="dk1"/>
                </a:solidFill>
                <a:latin typeface="Arial"/>
                <a:ea typeface="Arial"/>
                <a:cs typeface="Arial"/>
                <a:sym typeface="Arial"/>
              </a:rPr>
              <a:t>en las personas mayores se refiere a los cambios y las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y emocionales que se producen a medida que la persona envejece.</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He aquí algunos aspectos relevantes del desarrollo psicosocial en las personas mayores:</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Relaciones sociales</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Identidad personal</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Adaptación al cambio</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Desarrollo emocional</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Sabiduría y satisfacción vital</a:t>
            </a:r>
            <a:endParaRPr sz="1800">
              <a:solidFill>
                <a:schemeClr val="dk1"/>
              </a:solidFill>
              <a:latin typeface="Arial"/>
              <a:ea typeface="Arial"/>
              <a:cs typeface="Arial"/>
              <a:sym typeface="Arial"/>
            </a:endParaRPr>
          </a:p>
        </p:txBody>
      </p:sp>
      <p:pic>
        <p:nvPicPr>
          <p:cNvPr id="215" name="Google Shape;215;p7"/>
          <p:cNvPicPr preferRelativeResize="0"/>
          <p:nvPr/>
        </p:nvPicPr>
        <p:blipFill rotWithShape="1">
          <a:blip r:embed="rId3">
            <a:alphaModFix/>
          </a:blip>
          <a:srcRect/>
          <a:stretch/>
        </p:blipFill>
        <p:spPr>
          <a:xfrm>
            <a:off x="5458968" y="4576572"/>
            <a:ext cx="2162556" cy="2162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p:nvPr/>
        </p:nvSpPr>
        <p:spPr>
          <a:xfrm>
            <a:off x="852145" y="1828815"/>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s-ES" sz="1800">
                <a:solidFill>
                  <a:srgbClr val="000000"/>
                </a:solidFill>
                <a:latin typeface="Arial"/>
                <a:ea typeface="Arial"/>
                <a:cs typeface="Arial"/>
                <a:sym typeface="Arial"/>
              </a:rPr>
              <a:t>                  </a:t>
            </a:r>
            <a:r>
              <a:rPr lang="es-ES" sz="1800" b="1">
                <a:solidFill>
                  <a:schemeClr val="dk1"/>
                </a:solidFill>
                <a:latin typeface="Arial"/>
                <a:ea typeface="Arial"/>
                <a:cs typeface="Arial"/>
                <a:sym typeface="Arial"/>
              </a:rPr>
              <a:t>Aplicaciones prácticas en el desarrollo psicosocial</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Respeto de la autonomía y la independencia </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Mantenimiento de las conexiones y relaciones sociales </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Fomento de la actividad y la participación en intereses y aficiones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8"/>
          <p:cNvSpPr/>
          <p:nvPr/>
        </p:nvSpPr>
        <p:spPr>
          <a:xfrm>
            <a:off x="1059808" y="2010708"/>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3" name="Google Shape;223;p8"/>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p:nvPr/>
        </p:nvSpPr>
        <p:spPr>
          <a:xfrm>
            <a:off x="870433" y="1801383"/>
            <a:ext cx="9261857"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El desarrollo moral </a:t>
            </a:r>
            <a:r>
              <a:rPr lang="es-ES" sz="1800">
                <a:solidFill>
                  <a:schemeClr val="dk1"/>
                </a:solidFill>
                <a:latin typeface="Arial"/>
                <a:ea typeface="Arial"/>
                <a:cs typeface="Arial"/>
                <a:sym typeface="Arial"/>
              </a:rPr>
              <a:t>se refiere a los cambios y transformaciones en la conciencia moral </a:t>
            </a:r>
            <a:endParaRPr/>
          </a:p>
          <a:p>
            <a:pPr marL="0" marR="0" lvl="0" indent="0" algn="l" rtl="0">
              <a:spcBef>
                <a:spcPts val="0"/>
              </a:spcBef>
              <a:spcAft>
                <a:spcPts val="0"/>
              </a:spcAft>
              <a:buNone/>
            </a:pPr>
            <a:r>
              <a:rPr lang="es-ES" sz="1800">
                <a:solidFill>
                  <a:schemeClr val="dk1"/>
                </a:solidFill>
                <a:latin typeface="Arial"/>
                <a:ea typeface="Arial"/>
                <a:cs typeface="Arial"/>
                <a:sym typeface="Arial"/>
              </a:rPr>
              <a:t>y en la evaluación de los valores morales y el comportamiento a medida que una persona envejece. He aquí algunos aspectos relevantes del desarrollo moral en las personas mayores:</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Reflexión sobre valores y principios</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Sabiduría moral</a:t>
            </a:r>
            <a:endParaRPr/>
          </a:p>
          <a:p>
            <a:pPr marL="342900" marR="0" lvl="0" indent="-342900" algn="l" rtl="0">
              <a:spcBef>
                <a:spcPts val="0"/>
              </a:spcBef>
              <a:spcAft>
                <a:spcPts val="0"/>
              </a:spcAft>
              <a:buClr>
                <a:schemeClr val="dk1"/>
              </a:buClr>
              <a:buSzPts val="1800"/>
              <a:buFont typeface="Play"/>
              <a:buAutoNum type="arabicPeriod"/>
            </a:pPr>
            <a:r>
              <a:rPr lang="es-ES" sz="1800">
                <a:solidFill>
                  <a:schemeClr val="dk1"/>
                </a:solidFill>
                <a:latin typeface="Arial"/>
                <a:ea typeface="Arial"/>
                <a:cs typeface="Arial"/>
                <a:sym typeface="Arial"/>
              </a:rPr>
              <a:t>Empatía y compasión</a:t>
            </a:r>
            <a:endParaRPr sz="1800">
              <a:solidFill>
                <a:schemeClr val="dk1"/>
              </a:solidFill>
              <a:latin typeface="Arial"/>
              <a:ea typeface="Arial"/>
              <a:cs typeface="Arial"/>
              <a:sym typeface="Arial"/>
            </a:endParaRPr>
          </a:p>
        </p:txBody>
      </p:sp>
      <p:pic>
        <p:nvPicPr>
          <p:cNvPr id="230" name="Google Shape;230;p9"/>
          <p:cNvPicPr preferRelativeResize="0"/>
          <p:nvPr/>
        </p:nvPicPr>
        <p:blipFill rotWithShape="1">
          <a:blip r:embed="rId3">
            <a:alphaModFix/>
          </a:blip>
          <a:srcRect/>
          <a:stretch/>
        </p:blipFill>
        <p:spPr>
          <a:xfrm>
            <a:off x="4910328" y="4265676"/>
            <a:ext cx="2592324" cy="25923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2739</Words>
  <Application>Microsoft Office PowerPoint</Application>
  <PresentationFormat>Ecran lat</PresentationFormat>
  <Paragraphs>299</Paragraphs>
  <Slides>31</Slides>
  <Notes>31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31</vt:i4>
      </vt:variant>
    </vt:vector>
  </HeadingPairs>
  <TitlesOfParts>
    <vt:vector size="38" baseType="lpstr">
      <vt:lpstr>Batang</vt:lpstr>
      <vt:lpstr>Open Sans</vt:lpstr>
      <vt:lpstr>Arial</vt:lpstr>
      <vt:lpstr>Play</vt:lpstr>
      <vt:lpstr>Calibri</vt:lpstr>
      <vt:lpstr>Noto Sans Symbols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global help</cp:lastModifiedBy>
  <cp:revision>2</cp:revision>
  <dcterms:created xsi:type="dcterms:W3CDTF">2023-11-20T16:36:50Z</dcterms:created>
  <dcterms:modified xsi:type="dcterms:W3CDTF">2024-09-16T19:58:08Z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