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Open Sans" panose="020B0606030504020204" pitchFamily="34" charset="0"/>
      <p:regular r:id="rId22"/>
      <p:bold r:id="rId23"/>
      <p:italic r:id="rId24"/>
      <p:boldItalic r:id="rId25"/>
    </p:embeddedFont>
    <p:embeddedFont>
      <p:font typeface="Play"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XNmgHnZIMEKUeGvilad9akPRE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F341FC-2A5A-47D1-82D9-52C3A3DF8D5E}">
  <a:tblStyle styleId="{FFF341FC-2A5A-47D1-82D9-52C3A3DF8D5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94"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23152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203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10</a:t>
            </a:fld>
            <a:endParaRPr/>
          </a:p>
        </p:txBody>
      </p:sp>
    </p:spTree>
    <p:extLst>
      <p:ext uri="{BB962C8B-B14F-4D97-AF65-F5344CB8AC3E}">
        <p14:creationId xmlns:p14="http://schemas.microsoft.com/office/powerpoint/2010/main" val="187065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extLst>
      <p:ext uri="{BB962C8B-B14F-4D97-AF65-F5344CB8AC3E}">
        <p14:creationId xmlns:p14="http://schemas.microsoft.com/office/powerpoint/2010/main" val="24451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3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368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9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37" name="Google Shape;3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15</a:t>
            </a:fld>
            <a:endParaRPr/>
          </a:p>
        </p:txBody>
      </p:sp>
    </p:spTree>
    <p:extLst>
      <p:ext uri="{BB962C8B-B14F-4D97-AF65-F5344CB8AC3E}">
        <p14:creationId xmlns:p14="http://schemas.microsoft.com/office/powerpoint/2010/main" val="4259807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43" name="Google Shape;34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16</a:t>
            </a:fld>
            <a:endParaRPr/>
          </a:p>
        </p:txBody>
      </p:sp>
    </p:spTree>
    <p:extLst>
      <p:ext uri="{BB962C8B-B14F-4D97-AF65-F5344CB8AC3E}">
        <p14:creationId xmlns:p14="http://schemas.microsoft.com/office/powerpoint/2010/main" val="287811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49" name="Google Shape;34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17</a:t>
            </a:fld>
            <a:endParaRPr/>
          </a:p>
        </p:txBody>
      </p:sp>
    </p:spTree>
    <p:extLst>
      <p:ext uri="{BB962C8B-B14F-4D97-AF65-F5344CB8AC3E}">
        <p14:creationId xmlns:p14="http://schemas.microsoft.com/office/powerpoint/2010/main" val="3060673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55" name="Google Shape;35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18</a:t>
            </a:fld>
            <a:endParaRPr/>
          </a:p>
        </p:txBody>
      </p:sp>
    </p:spTree>
    <p:extLst>
      <p:ext uri="{BB962C8B-B14F-4D97-AF65-F5344CB8AC3E}">
        <p14:creationId xmlns:p14="http://schemas.microsoft.com/office/powerpoint/2010/main" val="1361939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62" name="Google Shape;3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19</a:t>
            </a:fld>
            <a:endParaRPr/>
          </a:p>
        </p:txBody>
      </p:sp>
    </p:spTree>
    <p:extLst>
      <p:ext uri="{BB962C8B-B14F-4D97-AF65-F5344CB8AC3E}">
        <p14:creationId xmlns:p14="http://schemas.microsoft.com/office/powerpoint/2010/main" val="66388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a:t>
            </a:fld>
            <a:endParaRPr/>
          </a:p>
        </p:txBody>
      </p:sp>
    </p:spTree>
    <p:extLst>
      <p:ext uri="{BB962C8B-B14F-4D97-AF65-F5344CB8AC3E}">
        <p14:creationId xmlns:p14="http://schemas.microsoft.com/office/powerpoint/2010/main" val="60683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extLst>
      <p:ext uri="{BB962C8B-B14F-4D97-AF65-F5344CB8AC3E}">
        <p14:creationId xmlns:p14="http://schemas.microsoft.com/office/powerpoint/2010/main" val="174691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extLst>
      <p:ext uri="{BB962C8B-B14F-4D97-AF65-F5344CB8AC3E}">
        <p14:creationId xmlns:p14="http://schemas.microsoft.com/office/powerpoint/2010/main" val="205142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extLst>
      <p:ext uri="{BB962C8B-B14F-4D97-AF65-F5344CB8AC3E}">
        <p14:creationId xmlns:p14="http://schemas.microsoft.com/office/powerpoint/2010/main" val="240232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extLst>
      <p:ext uri="{BB962C8B-B14F-4D97-AF65-F5344CB8AC3E}">
        <p14:creationId xmlns:p14="http://schemas.microsoft.com/office/powerpoint/2010/main" val="405403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0203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extLst>
      <p:ext uri="{BB962C8B-B14F-4D97-AF65-F5344CB8AC3E}">
        <p14:creationId xmlns:p14="http://schemas.microsoft.com/office/powerpoint/2010/main" val="77664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extLst>
      <p:ext uri="{BB962C8B-B14F-4D97-AF65-F5344CB8AC3E}">
        <p14:creationId xmlns:p14="http://schemas.microsoft.com/office/powerpoint/2010/main" val="2965565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 cover">
  <p:cSld name="Intro cover">
    <p:spTree>
      <p:nvGrpSpPr>
        <p:cNvPr id="1" name="Shape 24"/>
        <p:cNvGrpSpPr/>
        <p:nvPr/>
      </p:nvGrpSpPr>
      <p:grpSpPr>
        <a:xfrm>
          <a:off x="0" y="0"/>
          <a:ext cx="0" cy="0"/>
          <a:chOff x="0" y="0"/>
          <a:chExt cx="0" cy="0"/>
        </a:xfrm>
      </p:grpSpPr>
      <p:sp>
        <p:nvSpPr>
          <p:cNvPr id="25" name="Google Shape;25;p21"/>
          <p:cNvSpPr/>
          <p:nvPr/>
        </p:nvSpPr>
        <p:spPr>
          <a:xfrm rot="6866652">
            <a:off x="1721927" y="-4437494"/>
            <a:ext cx="9183179" cy="13577281"/>
          </a:xfrm>
          <a:custGeom>
            <a:avLst/>
            <a:gdLst/>
            <a:ahLst/>
            <a:cxnLst/>
            <a:rect l="l" t="t" r="r" b="b"/>
            <a:pathLst>
              <a:path w="13464022" h="19906484" extrusionOk="0">
                <a:moveTo>
                  <a:pt x="0" y="0"/>
                </a:moveTo>
                <a:lnTo>
                  <a:pt x="13464022" y="0"/>
                </a:lnTo>
                <a:lnTo>
                  <a:pt x="13464022" y="19906484"/>
                </a:lnTo>
                <a:lnTo>
                  <a:pt x="0" y="19906484"/>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6;p21"/>
          <p:cNvSpPr/>
          <p:nvPr/>
        </p:nvSpPr>
        <p:spPr>
          <a:xfrm>
            <a:off x="10414" y="6151028"/>
            <a:ext cx="3171463" cy="706972"/>
          </a:xfrm>
          <a:custGeom>
            <a:avLst/>
            <a:gdLst/>
            <a:ahLst/>
            <a:cxnLst/>
            <a:rect l="l" t="t" r="r" b="b"/>
            <a:pathLst>
              <a:path w="4847341" h="1080553" extrusionOk="0">
                <a:moveTo>
                  <a:pt x="0" y="0"/>
                </a:moveTo>
                <a:lnTo>
                  <a:pt x="4847341" y="0"/>
                </a:lnTo>
                <a:lnTo>
                  <a:pt x="4847341" y="1080554"/>
                </a:lnTo>
                <a:lnTo>
                  <a:pt x="0" y="108055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7;p21"/>
          <p:cNvSpPr txBox="1"/>
          <p:nvPr/>
        </p:nvSpPr>
        <p:spPr>
          <a:xfrm>
            <a:off x="6712611" y="6023068"/>
            <a:ext cx="5479389" cy="962892"/>
          </a:xfrm>
          <a:prstGeom prst="rect">
            <a:avLst/>
          </a:prstGeom>
          <a:noFill/>
          <a:ln>
            <a:noFill/>
          </a:ln>
        </p:spPr>
        <p:txBody>
          <a:bodyPr spcFirstLastPara="1" wrap="square" lIns="0" tIns="0" rIns="0" bIns="0" anchor="t" anchorCtr="0">
            <a:spAutoFit/>
          </a:bodyPr>
          <a:lstStyle/>
          <a:p>
            <a:pPr marL="0" marR="0" lvl="0" indent="0" algn="l" rtl="0">
              <a:lnSpc>
                <a:spcPct val="1405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140500"/>
              </a:lnSpc>
              <a:spcBef>
                <a:spcPts val="0"/>
              </a:spcBef>
              <a:spcAft>
                <a:spcPts val="0"/>
              </a:spcAft>
              <a:buNone/>
            </a:pPr>
            <a:r>
              <a:rPr lang="es-ES" sz="1800">
                <a:solidFill>
                  <a:srgbClr val="000000"/>
                </a:solidFill>
                <a:latin typeface="Arial"/>
                <a:ea typeface="Arial"/>
                <a:cs typeface="Arial"/>
                <a:sym typeface="Arial"/>
              </a:rPr>
              <a:t>Project №2022-1-RO01-KA220-VET-000089776</a:t>
            </a:r>
            <a:endParaRPr/>
          </a:p>
          <a:p>
            <a:pPr marL="0" marR="0" lvl="0" indent="0" algn="l" rtl="0">
              <a:lnSpc>
                <a:spcPct val="103014"/>
              </a:lnSpc>
              <a:spcBef>
                <a:spcPts val="0"/>
              </a:spcBef>
              <a:spcAft>
                <a:spcPts val="0"/>
              </a:spcAft>
              <a:buNone/>
            </a:pPr>
            <a:endParaRPr sz="2455">
              <a:solidFill>
                <a:srgbClr val="000000"/>
              </a:solidFill>
              <a:latin typeface="Open Sans"/>
              <a:ea typeface="Open Sans"/>
              <a:cs typeface="Open Sans"/>
              <a:sym typeface="Open Sans"/>
            </a:endParaRPr>
          </a:p>
        </p:txBody>
      </p:sp>
      <p:pic>
        <p:nvPicPr>
          <p:cNvPr id="28" name="Google Shape;28;p21"/>
          <p:cNvPicPr preferRelativeResize="0"/>
          <p:nvPr/>
        </p:nvPicPr>
        <p:blipFill rotWithShape="1">
          <a:blip r:embed="rId4">
            <a:alphaModFix/>
          </a:blip>
          <a:srcRect/>
          <a:stretch/>
        </p:blipFill>
        <p:spPr>
          <a:xfrm>
            <a:off x="1596146" y="1349396"/>
            <a:ext cx="4499854" cy="4499854"/>
          </a:xfrm>
          <a:prstGeom prst="rect">
            <a:avLst/>
          </a:prstGeom>
          <a:noFill/>
          <a:ln>
            <a:noFill/>
          </a:ln>
        </p:spPr>
      </p:pic>
      <p:sp>
        <p:nvSpPr>
          <p:cNvPr id="29" name="Google Shape;29;p21"/>
          <p:cNvSpPr txBox="1"/>
          <p:nvPr/>
        </p:nvSpPr>
        <p:spPr>
          <a:xfrm>
            <a:off x="6313516" y="2537494"/>
            <a:ext cx="3657607"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a:solidFill>
                  <a:srgbClr val="000000"/>
                </a:solidFill>
                <a:latin typeface="Play"/>
                <a:ea typeface="Play"/>
                <a:cs typeface="Play"/>
                <a:sym typeface="Play"/>
              </a:rPr>
              <a:t>PHYSICAL EDUCATION OF ELDERS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500"/>
                                        <p:tgtEl>
                                          <p:spTgt spid="25"/>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250"/>
                                        <p:tgtEl>
                                          <p:spTgt spid="28"/>
                                        </p:tgtEl>
                                      </p:cBhvr>
                                    </p:animEffect>
                                  </p:childTnLst>
                                </p:cTn>
                              </p:par>
                              <p:par>
                                <p:cTn id="11" presetID="10" presetClass="entr" presetSubtype="0" fill="hold" nodeType="withEffect">
                                  <p:stCondLst>
                                    <p:cond delay="25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8" name="Google Shape;108;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9" name="Google Shape;10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3"/>
          <p:cNvSpPr>
            <a:spLocks noGrp="1"/>
          </p:cNvSpPr>
          <p:nvPr>
            <p:ph type="pic" idx="2"/>
          </p:nvPr>
        </p:nvSpPr>
        <p:spPr>
          <a:xfrm>
            <a:off x="5183188" y="987425"/>
            <a:ext cx="6172200" cy="4873625"/>
          </a:xfrm>
          <a:prstGeom prst="rect">
            <a:avLst/>
          </a:prstGeom>
          <a:noFill/>
          <a:ln>
            <a:noFill/>
          </a:ln>
        </p:spPr>
      </p:sp>
      <p:sp>
        <p:nvSpPr>
          <p:cNvPr id="115" name="Google Shape;115;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6" name="Google Shape;11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bg>
      <p:bgPr>
        <a:solidFill>
          <a:schemeClr val="lt2"/>
        </a:solidFill>
        <a:effectLst/>
      </p:bgPr>
    </p:bg>
    <p:spTree>
      <p:nvGrpSpPr>
        <p:cNvPr id="1" name="Shape 131"/>
        <p:cNvGrpSpPr/>
        <p:nvPr/>
      </p:nvGrpSpPr>
      <p:grpSpPr>
        <a:xfrm>
          <a:off x="0" y="0"/>
          <a:ext cx="0" cy="0"/>
          <a:chOff x="0" y="0"/>
          <a:chExt cx="0" cy="0"/>
        </a:xfrm>
      </p:grpSpPr>
      <p:sp>
        <p:nvSpPr>
          <p:cNvPr id="132" name="Google Shape;132;p36"/>
          <p:cNvSpPr/>
          <p:nvPr/>
        </p:nvSpPr>
        <p:spPr>
          <a:xfrm>
            <a:off x="136565" y="131359"/>
            <a:ext cx="11907636" cy="6590991"/>
          </a:xfrm>
          <a:prstGeom prst="rect">
            <a:avLst/>
          </a:pr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6"/>
          <p:cNvSpPr/>
          <p:nvPr/>
        </p:nvSpPr>
        <p:spPr>
          <a:xfrm rot="10800000">
            <a:off x="10517008" y="-196912"/>
            <a:ext cx="2377188" cy="2377188"/>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34" name="Google Shape;134;p36"/>
          <p:cNvSpPr/>
          <p:nvPr/>
        </p:nvSpPr>
        <p:spPr>
          <a:xfrm>
            <a:off x="-335666" y="-314887"/>
            <a:ext cx="1132540" cy="113254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4C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6"/>
          <p:cNvSpPr/>
          <p:nvPr/>
        </p:nvSpPr>
        <p:spPr>
          <a:xfrm>
            <a:off x="10708901" y="1581620"/>
            <a:ext cx="800983" cy="80098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6"/>
          <p:cNvSpPr/>
          <p:nvPr/>
        </p:nvSpPr>
        <p:spPr>
          <a:xfrm>
            <a:off x="8766859" y="5831860"/>
            <a:ext cx="2938743" cy="293874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6"/>
          <p:cNvSpPr txBox="1">
            <a:spLocks noGrp="1"/>
          </p:cNvSpPr>
          <p:nvPr>
            <p:ph type="title"/>
          </p:nvPr>
        </p:nvSpPr>
        <p:spPr>
          <a:xfrm>
            <a:off x="469348" y="2634033"/>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Pla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6"/>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9" name="Google Shape;139;p36"/>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40" name="Google Shape;140;p36"/>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Due contenuti">
  <p:cSld name="Due contenuti">
    <p:spTree>
      <p:nvGrpSpPr>
        <p:cNvPr id="1" name="Shape 141"/>
        <p:cNvGrpSpPr/>
        <p:nvPr/>
      </p:nvGrpSpPr>
      <p:grpSpPr>
        <a:xfrm>
          <a:off x="0" y="0"/>
          <a:ext cx="0" cy="0"/>
          <a:chOff x="0" y="0"/>
          <a:chExt cx="0" cy="0"/>
        </a:xfrm>
      </p:grpSpPr>
      <p:sp>
        <p:nvSpPr>
          <p:cNvPr id="142" name="Google Shape;142;p37"/>
          <p:cNvSpPr/>
          <p:nvPr/>
        </p:nvSpPr>
        <p:spPr>
          <a:xfrm>
            <a:off x="-2353534" y="2493183"/>
            <a:ext cx="2868775" cy="2868775"/>
          </a:xfrm>
          <a:custGeom>
            <a:avLst/>
            <a:gdLst/>
            <a:ahLst/>
            <a:cxnLst/>
            <a:rect l="l" t="t" r="r" b="b"/>
            <a:pathLst>
              <a:path w="4305109" h="4305109" extrusionOk="0">
                <a:moveTo>
                  <a:pt x="0" y="0"/>
                </a:moveTo>
                <a:lnTo>
                  <a:pt x="4305109" y="0"/>
                </a:lnTo>
                <a:lnTo>
                  <a:pt x="4305109" y="4305109"/>
                </a:lnTo>
                <a:lnTo>
                  <a:pt x="0" y="4305109"/>
                </a:lnTo>
                <a:lnTo>
                  <a:pt x="0" y="0"/>
                </a:lnTo>
                <a:close/>
              </a:path>
            </a:pathLst>
          </a:custGeom>
          <a:blipFill rotWithShape="1">
            <a:blip r:embed="rId2">
              <a:alphaModFix/>
            </a:blip>
            <a:stretch>
              <a:fillRect/>
            </a:stretch>
          </a:blipFill>
          <a:ln>
            <a:noFill/>
          </a:ln>
        </p:spPr>
      </p:sp>
      <p:sp>
        <p:nvSpPr>
          <p:cNvPr id="143" name="Google Shape;143;p37"/>
          <p:cNvSpPr/>
          <p:nvPr/>
        </p:nvSpPr>
        <p:spPr>
          <a:xfrm>
            <a:off x="11606349" y="-203875"/>
            <a:ext cx="799246" cy="79924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7"/>
          <p:cNvSpPr/>
          <p:nvPr/>
        </p:nvSpPr>
        <p:spPr>
          <a:xfrm>
            <a:off x="10539785" y="5589460"/>
            <a:ext cx="2932374" cy="293237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7"/>
          <p:cNvSpPr txBox="1">
            <a:spLocks noGrp="1"/>
          </p:cNvSpPr>
          <p:nvPr>
            <p:ph type="body" idx="1"/>
          </p:nvPr>
        </p:nvSpPr>
        <p:spPr>
          <a:xfrm>
            <a:off x="819491" y="2762848"/>
            <a:ext cx="5092083" cy="336363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7"/>
          <p:cNvSpPr txBox="1">
            <a:spLocks noGrp="1"/>
          </p:cNvSpPr>
          <p:nvPr>
            <p:ph type="body" idx="2"/>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7"/>
          <p:cNvSpPr txBox="1">
            <a:spLocks noGrp="1"/>
          </p:cNvSpPr>
          <p:nvPr>
            <p:ph type="title"/>
          </p:nvPr>
        </p:nvSpPr>
        <p:spPr>
          <a:xfrm>
            <a:off x="469348" y="466344"/>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7"/>
          <p:cNvSpPr txBox="1">
            <a:spLocks noGrp="1"/>
          </p:cNvSpPr>
          <p:nvPr>
            <p:ph type="body" idx="3"/>
          </p:nvPr>
        </p:nvSpPr>
        <p:spPr>
          <a:xfrm>
            <a:off x="469347" y="2056277"/>
            <a:ext cx="6739317" cy="55375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sz="28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9" name="Google Shape;149;p37"/>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50" name="Google Shape;150;p37"/>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Immagine con didascalia">
  <p:cSld name="Immagine con didascalia">
    <p:bg>
      <p:bgPr>
        <a:solidFill>
          <a:schemeClr val="accent5"/>
        </a:solidFill>
        <a:effectLst/>
      </p:bgPr>
    </p:bg>
    <p:spTree>
      <p:nvGrpSpPr>
        <p:cNvPr id="1" name="Shape 151"/>
        <p:cNvGrpSpPr/>
        <p:nvPr/>
      </p:nvGrpSpPr>
      <p:grpSpPr>
        <a:xfrm>
          <a:off x="0" y="0"/>
          <a:ext cx="0" cy="0"/>
          <a:chOff x="0" y="0"/>
          <a:chExt cx="0" cy="0"/>
        </a:xfrm>
      </p:grpSpPr>
      <p:sp>
        <p:nvSpPr>
          <p:cNvPr id="152" name="Google Shape;152;p38"/>
          <p:cNvSpPr/>
          <p:nvPr/>
        </p:nvSpPr>
        <p:spPr>
          <a:xfrm rot="10800000">
            <a:off x="7526012" y="6038738"/>
            <a:ext cx="1563654" cy="156365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8"/>
          <p:cNvSpPr/>
          <p:nvPr/>
        </p:nvSpPr>
        <p:spPr>
          <a:xfrm rot="10800000">
            <a:off x="10819341" y="-1018708"/>
            <a:ext cx="2926500" cy="2926500"/>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8"/>
          <p:cNvSpPr/>
          <p:nvPr/>
        </p:nvSpPr>
        <p:spPr>
          <a:xfrm rot="10800000">
            <a:off x="-563237" y="5564816"/>
            <a:ext cx="2367284" cy="2367284"/>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55" name="Google Shape;155;p38"/>
          <p:cNvSpPr>
            <a:spLocks noGrp="1"/>
          </p:cNvSpPr>
          <p:nvPr>
            <p:ph type="pic" idx="2"/>
          </p:nvPr>
        </p:nvSpPr>
        <p:spPr>
          <a:xfrm>
            <a:off x="5183188" y="457201"/>
            <a:ext cx="6172200" cy="5669282"/>
          </a:xfrm>
          <a:prstGeom prst="rect">
            <a:avLst/>
          </a:prstGeom>
          <a:noFill/>
          <a:ln>
            <a:noFill/>
          </a:ln>
        </p:spPr>
      </p:sp>
      <p:sp>
        <p:nvSpPr>
          <p:cNvPr id="156" name="Google Shape;156;p38"/>
          <p:cNvSpPr txBox="1">
            <a:spLocks noGrp="1"/>
          </p:cNvSpPr>
          <p:nvPr>
            <p:ph type="body" idx="1"/>
          </p:nvPr>
        </p:nvSpPr>
        <p:spPr>
          <a:xfrm>
            <a:off x="469348" y="2057400"/>
            <a:ext cx="430267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7" name="Google Shape;157;p38"/>
          <p:cNvSpPr txBox="1"/>
          <p:nvPr/>
        </p:nvSpPr>
        <p:spPr>
          <a:xfrm>
            <a:off x="469348" y="457200"/>
            <a:ext cx="4302677" cy="1600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Play"/>
              <a:buNone/>
            </a:pPr>
            <a:r>
              <a:rPr lang="es-ES" sz="3200">
                <a:solidFill>
                  <a:schemeClr val="lt1"/>
                </a:solidFill>
                <a:latin typeface="Play"/>
                <a:ea typeface="Play"/>
                <a:cs typeface="Play"/>
                <a:sym typeface="Play"/>
              </a:rPr>
              <a:t>CLICK TO EDIT MASTER TITLE STYLE</a:t>
            </a:r>
            <a:endParaRPr/>
          </a:p>
        </p:txBody>
      </p:sp>
      <p:pic>
        <p:nvPicPr>
          <p:cNvPr id="158" name="Google Shape;158;p38"/>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59" name="Google Shape;159;p38"/>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3 Column Picture with Caption">
  <p:cSld name="3 Column Picture with Caption">
    <p:spTree>
      <p:nvGrpSpPr>
        <p:cNvPr id="1" name="Shape 160"/>
        <p:cNvGrpSpPr/>
        <p:nvPr/>
      </p:nvGrpSpPr>
      <p:grpSpPr>
        <a:xfrm>
          <a:off x="0" y="0"/>
          <a:ext cx="0" cy="0"/>
          <a:chOff x="0" y="0"/>
          <a:chExt cx="0" cy="0"/>
        </a:xfrm>
      </p:grpSpPr>
      <p:sp>
        <p:nvSpPr>
          <p:cNvPr id="161" name="Google Shape;161;p39"/>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62" name="Google Shape;162;p39"/>
          <p:cNvSpPr>
            <a:spLocks noGrp="1"/>
          </p:cNvSpPr>
          <p:nvPr>
            <p:ph type="pic" idx="2"/>
          </p:nvPr>
        </p:nvSpPr>
        <p:spPr>
          <a:xfrm>
            <a:off x="662537" y="1402903"/>
            <a:ext cx="3284538" cy="3027362"/>
          </a:xfrm>
          <a:prstGeom prst="rect">
            <a:avLst/>
          </a:prstGeom>
          <a:noFill/>
          <a:ln>
            <a:noFill/>
          </a:ln>
        </p:spPr>
      </p:sp>
      <p:sp>
        <p:nvSpPr>
          <p:cNvPr id="163" name="Google Shape;163;p39"/>
          <p:cNvSpPr>
            <a:spLocks noGrp="1"/>
          </p:cNvSpPr>
          <p:nvPr>
            <p:ph type="pic" idx="3"/>
          </p:nvPr>
        </p:nvSpPr>
        <p:spPr>
          <a:xfrm>
            <a:off x="4453731" y="1402903"/>
            <a:ext cx="3284538" cy="3027362"/>
          </a:xfrm>
          <a:prstGeom prst="rect">
            <a:avLst/>
          </a:prstGeom>
          <a:noFill/>
          <a:ln>
            <a:noFill/>
          </a:ln>
        </p:spPr>
      </p:sp>
      <p:sp>
        <p:nvSpPr>
          <p:cNvPr id="164" name="Google Shape;164;p39"/>
          <p:cNvSpPr>
            <a:spLocks noGrp="1"/>
          </p:cNvSpPr>
          <p:nvPr>
            <p:ph type="pic" idx="4"/>
          </p:nvPr>
        </p:nvSpPr>
        <p:spPr>
          <a:xfrm>
            <a:off x="8244925" y="1402903"/>
            <a:ext cx="3284538" cy="3027362"/>
          </a:xfrm>
          <a:prstGeom prst="rect">
            <a:avLst/>
          </a:prstGeom>
          <a:noFill/>
          <a:ln>
            <a:noFill/>
          </a:ln>
        </p:spPr>
      </p:sp>
      <p:sp>
        <p:nvSpPr>
          <p:cNvPr id="165" name="Google Shape;165;p39"/>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39"/>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39"/>
          <p:cNvSpPr txBox="1">
            <a:spLocks noGrp="1"/>
          </p:cNvSpPr>
          <p:nvPr>
            <p:ph type="body" idx="5"/>
          </p:nvPr>
        </p:nvSpPr>
        <p:spPr>
          <a:xfrm>
            <a:off x="4453731" y="4553951"/>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39"/>
          <p:cNvSpPr txBox="1">
            <a:spLocks noGrp="1"/>
          </p:cNvSpPr>
          <p:nvPr>
            <p:ph type="body" idx="6"/>
          </p:nvPr>
        </p:nvSpPr>
        <p:spPr>
          <a:xfrm>
            <a:off x="8244925" y="4577287"/>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9" name="Google Shape;169;p39"/>
          <p:cNvPicPr preferRelativeResize="0"/>
          <p:nvPr/>
        </p:nvPicPr>
        <p:blipFill rotWithShape="1">
          <a:blip r:embed="rId3">
            <a:alphaModFix/>
          </a:blip>
          <a:srcRect/>
          <a:stretch/>
        </p:blipFill>
        <p:spPr>
          <a:xfrm>
            <a:off x="118872" y="6391656"/>
            <a:ext cx="1592010" cy="353780"/>
          </a:xfrm>
          <a:prstGeom prst="rect">
            <a:avLst/>
          </a:prstGeom>
          <a:noFill/>
          <a:ln>
            <a:noFill/>
          </a:ln>
        </p:spPr>
      </p:pic>
      <p:sp>
        <p:nvSpPr>
          <p:cNvPr id="170" name="Google Shape;170;p39"/>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9"/>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39"/>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spTree>
      <p:nvGrpSpPr>
        <p:cNvPr id="1" name="Shape 30"/>
        <p:cNvGrpSpPr/>
        <p:nvPr/>
      </p:nvGrpSpPr>
      <p:grpSpPr>
        <a:xfrm>
          <a:off x="0" y="0"/>
          <a:ext cx="0" cy="0"/>
          <a:chOff x="0" y="0"/>
          <a:chExt cx="0" cy="0"/>
        </a:xfrm>
      </p:grpSpPr>
      <p:sp>
        <p:nvSpPr>
          <p:cNvPr id="31" name="Google Shape;31;p22"/>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
              <a:alphaModFix/>
            </a:blip>
            <a:stretch>
              <a:fillRect/>
            </a:stretch>
          </a:blipFill>
          <a:ln>
            <a:noFill/>
          </a:ln>
        </p:spPr>
      </p:sp>
      <p:sp>
        <p:nvSpPr>
          <p:cNvPr id="32" name="Google Shape;32;p22"/>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2"/>
          <p:cNvGrpSpPr/>
          <p:nvPr/>
        </p:nvGrpSpPr>
        <p:grpSpPr>
          <a:xfrm>
            <a:off x="-380551" y="-774421"/>
            <a:ext cx="2375289" cy="2577455"/>
            <a:chOff x="0" y="0"/>
            <a:chExt cx="4746217" cy="5150176"/>
          </a:xfrm>
        </p:grpSpPr>
        <p:sp>
          <p:nvSpPr>
            <p:cNvPr id="34" name="Google Shape;34;p22"/>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3">
                <a:alphaModFix/>
              </a:blip>
              <a:stretch>
                <a:fillRect/>
              </a:stretch>
            </a:blipFill>
            <a:ln>
              <a:noFill/>
            </a:ln>
          </p:spPr>
        </p:sp>
        <p:sp>
          <p:nvSpPr>
            <p:cNvPr id="35" name="Google Shape;35;p22"/>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2"/>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2"/>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2"/>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22"/>
          <p:cNvPicPr preferRelativeResize="0"/>
          <p:nvPr/>
        </p:nvPicPr>
        <p:blipFill rotWithShape="1">
          <a:blip r:embed="rId4">
            <a:alphaModFix/>
          </a:blip>
          <a:srcRect/>
          <a:stretch/>
        </p:blipFill>
        <p:spPr>
          <a:xfrm>
            <a:off x="118872" y="6391656"/>
            <a:ext cx="1592010" cy="353780"/>
          </a:xfrm>
          <a:prstGeom prst="rect">
            <a:avLst/>
          </a:prstGeom>
          <a:noFill/>
          <a:ln>
            <a:noFill/>
          </a:ln>
        </p:spPr>
      </p:pic>
      <p:pic>
        <p:nvPicPr>
          <p:cNvPr id="41" name="Google Shape;41;p22"/>
          <p:cNvPicPr preferRelativeResize="0"/>
          <p:nvPr/>
        </p:nvPicPr>
        <p:blipFill rotWithShape="1">
          <a:blip r:embed="rId5">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3 Column Graphics with Caption">
  <p:cSld name="3 Column Graphics with Caption">
    <p:spTree>
      <p:nvGrpSpPr>
        <p:cNvPr id="1" name="Shape 173"/>
        <p:cNvGrpSpPr/>
        <p:nvPr/>
      </p:nvGrpSpPr>
      <p:grpSpPr>
        <a:xfrm>
          <a:off x="0" y="0"/>
          <a:ext cx="0" cy="0"/>
          <a:chOff x="0" y="0"/>
          <a:chExt cx="0" cy="0"/>
        </a:xfrm>
      </p:grpSpPr>
      <p:sp>
        <p:nvSpPr>
          <p:cNvPr id="174" name="Google Shape;174;p40"/>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75" name="Google Shape;175;p40"/>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0"/>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0"/>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40"/>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40"/>
          <p:cNvSpPr>
            <a:spLocks noGrp="1"/>
          </p:cNvSpPr>
          <p:nvPr>
            <p:ph type="dgm" idx="2"/>
          </p:nvPr>
        </p:nvSpPr>
        <p:spPr>
          <a:xfrm>
            <a:off x="662537"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Google Shape;180;p40"/>
          <p:cNvSpPr>
            <a:spLocks noGrp="1"/>
          </p:cNvSpPr>
          <p:nvPr>
            <p:ph type="dgm" idx="3"/>
          </p:nvPr>
        </p:nvSpPr>
        <p:spPr>
          <a:xfrm>
            <a:off x="4452938"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1" name="Google Shape;181;p40"/>
          <p:cNvSpPr>
            <a:spLocks noGrp="1"/>
          </p:cNvSpPr>
          <p:nvPr>
            <p:ph type="dgm" idx="4"/>
          </p:nvPr>
        </p:nvSpPr>
        <p:spPr>
          <a:xfrm>
            <a:off x="8244926"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2" name="Google Shape;182;p40"/>
          <p:cNvSpPr txBox="1">
            <a:spLocks noGrp="1"/>
          </p:cNvSpPr>
          <p:nvPr>
            <p:ph type="body" idx="5"/>
          </p:nvPr>
        </p:nvSpPr>
        <p:spPr>
          <a:xfrm>
            <a:off x="4452938"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0"/>
          <p:cNvSpPr txBox="1">
            <a:spLocks noGrp="1"/>
          </p:cNvSpPr>
          <p:nvPr>
            <p:ph type="body" idx="6"/>
          </p:nvPr>
        </p:nvSpPr>
        <p:spPr>
          <a:xfrm>
            <a:off x="8243339"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4" name="Google Shape;184;p40"/>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85" name="Google Shape;185;p40"/>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olo e contenuto">
  <p:cSld name="Titolo e contenuto">
    <p:spTree>
      <p:nvGrpSpPr>
        <p:cNvPr id="1" name="Shape 42"/>
        <p:cNvGrpSpPr/>
        <p:nvPr/>
      </p:nvGrpSpPr>
      <p:grpSpPr>
        <a:xfrm>
          <a:off x="0" y="0"/>
          <a:ext cx="0" cy="0"/>
          <a:chOff x="0" y="0"/>
          <a:chExt cx="0" cy="0"/>
        </a:xfrm>
      </p:grpSpPr>
      <p:sp>
        <p:nvSpPr>
          <p:cNvPr id="43" name="Google Shape;43;p23"/>
          <p:cNvSpPr/>
          <p:nvPr/>
        </p:nvSpPr>
        <p:spPr>
          <a:xfrm>
            <a:off x="144593" y="127322"/>
            <a:ext cx="4978097" cy="6594838"/>
          </a:xfrm>
          <a:prstGeom prst="rect">
            <a:avLst/>
          </a:pr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3"/>
          <p:cNvSpPr/>
          <p:nvPr/>
        </p:nvSpPr>
        <p:spPr>
          <a:xfrm>
            <a:off x="-290126" y="5701620"/>
            <a:ext cx="2923767" cy="2923767"/>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A4C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3"/>
          <p:cNvSpPr txBox="1">
            <a:spLocks noGrp="1"/>
          </p:cNvSpPr>
          <p:nvPr>
            <p:ph type="title"/>
          </p:nvPr>
        </p:nvSpPr>
        <p:spPr>
          <a:xfrm>
            <a:off x="453589" y="441985"/>
            <a:ext cx="4360104" cy="26204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Play"/>
              <a:buNone/>
              <a:defRPr sz="4400">
                <a:solidFill>
                  <a:schemeClr val="lt1"/>
                </a:solidFill>
                <a:latin typeface="Play"/>
                <a:ea typeface="Play"/>
                <a:cs typeface="Play"/>
                <a:sym typeface="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5896253" y="605742"/>
            <a:ext cx="5433134" cy="552074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23"/>
          <p:cNvPicPr preferRelativeResize="0"/>
          <p:nvPr/>
        </p:nvPicPr>
        <p:blipFill rotWithShape="1">
          <a:blip r:embed="rId2">
            <a:alphaModFix/>
          </a:blip>
          <a:srcRect/>
          <a:stretch/>
        </p:blipFill>
        <p:spPr>
          <a:xfrm>
            <a:off x="119193" y="6391842"/>
            <a:ext cx="1598370" cy="356616"/>
          </a:xfrm>
          <a:prstGeom prst="rect">
            <a:avLst/>
          </a:prstGeom>
          <a:noFill/>
          <a:ln>
            <a:noFill/>
          </a:ln>
        </p:spPr>
      </p:pic>
      <p:sp>
        <p:nvSpPr>
          <p:cNvPr id="48" name="Google Shape;48;p23"/>
          <p:cNvSpPr/>
          <p:nvPr/>
        </p:nvSpPr>
        <p:spPr>
          <a:xfrm>
            <a:off x="486738" y="5241186"/>
            <a:ext cx="1056369" cy="105636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3"/>
          <p:cNvSpPr/>
          <p:nvPr/>
        </p:nvSpPr>
        <p:spPr>
          <a:xfrm>
            <a:off x="11533685" y="251376"/>
            <a:ext cx="2860355" cy="2860355"/>
          </a:xfrm>
          <a:custGeom>
            <a:avLst/>
            <a:gdLst/>
            <a:ahLst/>
            <a:cxnLst/>
            <a:rect l="l" t="t" r="r" b="b"/>
            <a:pathLst>
              <a:path w="4305109" h="4305109" extrusionOk="0">
                <a:moveTo>
                  <a:pt x="0" y="0"/>
                </a:moveTo>
                <a:lnTo>
                  <a:pt x="4305109" y="0"/>
                </a:lnTo>
                <a:lnTo>
                  <a:pt x="4305109" y="4305109"/>
                </a:lnTo>
                <a:lnTo>
                  <a:pt x="0" y="4305109"/>
                </a:lnTo>
                <a:lnTo>
                  <a:pt x="0" y="0"/>
                </a:lnTo>
                <a:close/>
              </a:path>
            </a:pathLst>
          </a:custGeom>
          <a:blipFill rotWithShape="1">
            <a:blip r:embed="rId3">
              <a:alphaModFix/>
            </a:blip>
            <a:stretch>
              <a:fillRect/>
            </a:stretch>
          </a:blipFill>
          <a:ln>
            <a:noFill/>
          </a:ln>
        </p:spPr>
      </p:sp>
      <p:pic>
        <p:nvPicPr>
          <p:cNvPr id="50" name="Google Shape;50;p23"/>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fronto">
  <p:cSld name="Confronto">
    <p:bg>
      <p:bgPr>
        <a:solidFill>
          <a:schemeClr val="lt2"/>
        </a:solidFill>
        <a:effectLst/>
      </p:bgPr>
    </p:bg>
    <p:spTree>
      <p:nvGrpSpPr>
        <p:cNvPr id="1" name="Shape 51"/>
        <p:cNvGrpSpPr/>
        <p:nvPr/>
      </p:nvGrpSpPr>
      <p:grpSpPr>
        <a:xfrm>
          <a:off x="0" y="0"/>
          <a:ext cx="0" cy="0"/>
          <a:chOff x="0" y="0"/>
          <a:chExt cx="0" cy="0"/>
        </a:xfrm>
      </p:grpSpPr>
      <p:sp>
        <p:nvSpPr>
          <p:cNvPr id="52" name="Google Shape;52;p24"/>
          <p:cNvSpPr/>
          <p:nvPr/>
        </p:nvSpPr>
        <p:spPr>
          <a:xfrm>
            <a:off x="147639" y="136525"/>
            <a:ext cx="11896722" cy="658495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4"/>
          <p:cNvSpPr/>
          <p:nvPr/>
        </p:nvSpPr>
        <p:spPr>
          <a:xfrm>
            <a:off x="-1950282" y="4287628"/>
            <a:ext cx="2433847" cy="2433847"/>
          </a:xfrm>
          <a:custGeom>
            <a:avLst/>
            <a:gdLst/>
            <a:ahLst/>
            <a:cxnLst/>
            <a:rect l="l" t="t" r="r" b="b"/>
            <a:pathLst>
              <a:path w="3657409" h="3657409" extrusionOk="0">
                <a:moveTo>
                  <a:pt x="0" y="0"/>
                </a:moveTo>
                <a:lnTo>
                  <a:pt x="3657409" y="0"/>
                </a:lnTo>
                <a:lnTo>
                  <a:pt x="3657409" y="3657409"/>
                </a:lnTo>
                <a:lnTo>
                  <a:pt x="0" y="3657409"/>
                </a:lnTo>
                <a:lnTo>
                  <a:pt x="0" y="0"/>
                </a:lnTo>
                <a:close/>
              </a:path>
            </a:pathLst>
          </a:custGeom>
          <a:blipFill rotWithShape="1">
            <a:blip r:embed="rId2">
              <a:alphaModFix/>
            </a:blip>
            <a:stretch>
              <a:fillRect/>
            </a:stretch>
          </a:blipFill>
          <a:ln>
            <a:noFill/>
          </a:ln>
        </p:spPr>
      </p:sp>
      <p:sp>
        <p:nvSpPr>
          <p:cNvPr id="54" name="Google Shape;54;p24"/>
          <p:cNvSpPr/>
          <p:nvPr/>
        </p:nvSpPr>
        <p:spPr>
          <a:xfrm>
            <a:off x="10310546" y="-1781188"/>
            <a:ext cx="2928375" cy="2928375"/>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Play"/>
                <a:ea typeface="Play"/>
                <a:cs typeface="Play"/>
                <a:sym typeface="Play"/>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4"/>
          <p:cNvSpPr txBox="1">
            <a:spLocks noGrp="1"/>
          </p:cNvSpPr>
          <p:nvPr>
            <p:ph type="body" idx="2"/>
          </p:nvPr>
        </p:nvSpPr>
        <p:spPr>
          <a:xfrm>
            <a:off x="6230180" y="1918972"/>
            <a:ext cx="5092083" cy="66068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Play"/>
                <a:ea typeface="Play"/>
                <a:cs typeface="Play"/>
                <a:sym typeface="Play"/>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4"/>
          <p:cNvSpPr txBox="1">
            <a:spLocks noGrp="1"/>
          </p:cNvSpPr>
          <p:nvPr>
            <p:ph type="body" idx="3"/>
          </p:nvPr>
        </p:nvSpPr>
        <p:spPr>
          <a:xfrm>
            <a:off x="819491" y="2762848"/>
            <a:ext cx="5092083" cy="336363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4"/>
          <p:cNvSpPr txBox="1">
            <a:spLocks noGrp="1"/>
          </p:cNvSpPr>
          <p:nvPr>
            <p:ph type="body" idx="4"/>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24"/>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61" name="Google Shape;61;p24"/>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
        <p:nvSpPr>
          <p:cNvPr id="15" name="Google Shape;15;p20"/>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16;p20"/>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0"/>
          <p:cNvGrpSpPr/>
          <p:nvPr/>
        </p:nvGrpSpPr>
        <p:grpSpPr>
          <a:xfrm>
            <a:off x="-380551" y="-774421"/>
            <a:ext cx="2375289" cy="2577455"/>
            <a:chOff x="0" y="0"/>
            <a:chExt cx="4746217" cy="5150176"/>
          </a:xfrm>
        </p:grpSpPr>
        <p:sp>
          <p:nvSpPr>
            <p:cNvPr id="18" name="Google Shape;18;p20"/>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23">
                <a:alphaModFix/>
              </a:blip>
              <a:stretch>
                <a:fillRect/>
              </a:stretch>
            </a:blipFill>
            <a:ln>
              <a:noFill/>
            </a:ln>
          </p:spPr>
        </p:sp>
        <p:sp>
          <p:nvSpPr>
            <p:cNvPr id="19" name="Google Shape;19;p20"/>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0"/>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0"/>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20"/>
          <p:cNvPicPr preferRelativeResize="0"/>
          <p:nvPr/>
        </p:nvPicPr>
        <p:blipFill rotWithShape="1">
          <a:blip r:embed="rId24">
            <a:alphaModFix/>
          </a:blip>
          <a:srcRect/>
          <a:stretch/>
        </p:blipFill>
        <p:spPr>
          <a:xfrm>
            <a:off x="118872" y="6391656"/>
            <a:ext cx="1592010" cy="353780"/>
          </a:xfrm>
          <a:prstGeom prst="rect">
            <a:avLst/>
          </a:prstGeom>
          <a:noFill/>
          <a:ln>
            <a:noFill/>
          </a:ln>
        </p:spPr>
      </p:pic>
      <p:pic>
        <p:nvPicPr>
          <p:cNvPr id="23" name="Google Shape;23;p20"/>
          <p:cNvPicPr preferRelativeResize="0"/>
          <p:nvPr/>
        </p:nvPicPr>
        <p:blipFill rotWithShape="1">
          <a:blip r:embed="rId25">
            <a:alphaModFix/>
          </a:blip>
          <a:srcRect/>
          <a:stretch/>
        </p:blipFill>
        <p:spPr>
          <a:xfrm>
            <a:off x="10917936" y="146304"/>
            <a:ext cx="1237595" cy="5913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0"/>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es-ES">
                <a:solidFill>
                  <a:schemeClr val="lt1"/>
                </a:solidFill>
              </a:rPr>
              <a:t>Psychological age </a:t>
            </a:r>
            <a:endParaRPr/>
          </a:p>
        </p:txBody>
      </p:sp>
      <p:sp>
        <p:nvSpPr>
          <p:cNvPr id="305" name="Google Shape;305;p10"/>
          <p:cNvSpPr txBox="1">
            <a:spLocks noGrp="1"/>
          </p:cNvSpPr>
          <p:nvPr>
            <p:ph type="body" idx="3"/>
          </p:nvPr>
        </p:nvSpPr>
        <p:spPr>
          <a:xfrm>
            <a:off x="819491" y="813916"/>
            <a:ext cx="10502772" cy="531256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70C0"/>
              </a:buClr>
              <a:buSzPts val="2000"/>
              <a:buNone/>
            </a:pPr>
            <a:r>
              <a:rPr lang="es-ES" sz="2000" b="1">
                <a:solidFill>
                  <a:srgbClr val="0070C0"/>
                </a:solidFill>
                <a:latin typeface="Batang"/>
                <a:ea typeface="Batang"/>
                <a:cs typeface="Batang"/>
                <a:sym typeface="Batang"/>
              </a:rPr>
              <a:t>2.4 Los beneficios reales de la actividad física: una perspectiva basada en múltiples factores y estrategias de intervención</a:t>
            </a:r>
            <a:endParaRPr sz="20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000"/>
              <a:buChar char="•"/>
            </a:pPr>
            <a:r>
              <a:rPr lang="es-ES" sz="2000">
                <a:latin typeface="Batang"/>
                <a:ea typeface="Batang"/>
                <a:cs typeface="Batang"/>
                <a:sym typeface="Batang"/>
              </a:rPr>
              <a:t>“</a:t>
            </a:r>
            <a:r>
              <a:rPr lang="es-ES" sz="2000" u="sng">
                <a:latin typeface="Batang"/>
                <a:ea typeface="Batang"/>
                <a:cs typeface="Batang"/>
                <a:sym typeface="Batang"/>
              </a:rPr>
              <a:t>La actividad física de moderada a intensa se asocia a un menor riesgo de enfermedades crónicas, como la diabetes de tipo 2, las enfermedades cardiovasculares, el cáncer, la depresión y el síndrome metabólico". </a:t>
            </a:r>
            <a:r>
              <a:rPr lang="es-ES" sz="2000">
                <a:latin typeface="Batang"/>
                <a:ea typeface="Batang"/>
                <a:cs typeface="Batang"/>
                <a:sym typeface="Batang"/>
              </a:rPr>
              <a:t>(Gill et al 2015, apud Gomes et al, 2016, p. 72). </a:t>
            </a:r>
            <a:endParaRPr/>
          </a:p>
          <a:p>
            <a:pPr marL="228600" lvl="0" indent="-228600" algn="l" rtl="0">
              <a:lnSpc>
                <a:spcPct val="90000"/>
              </a:lnSpc>
              <a:spcBef>
                <a:spcPts val="1000"/>
              </a:spcBef>
              <a:spcAft>
                <a:spcPts val="0"/>
              </a:spcAft>
              <a:buClr>
                <a:schemeClr val="dk1"/>
              </a:buClr>
              <a:buSzPts val="2000"/>
              <a:buChar char="•"/>
            </a:pPr>
            <a:r>
              <a:rPr lang="es-ES" sz="2000">
                <a:latin typeface="Batang"/>
                <a:ea typeface="Batang"/>
                <a:cs typeface="Batang"/>
                <a:sym typeface="Batang"/>
              </a:rPr>
              <a:t>La actividad física puede utilizarse como método de </a:t>
            </a:r>
            <a:r>
              <a:rPr lang="es-ES" sz="2000" u="sng">
                <a:latin typeface="Batang"/>
                <a:ea typeface="Batang"/>
                <a:cs typeface="Batang"/>
                <a:sym typeface="Batang"/>
              </a:rPr>
              <a:t>prevención para la salud mental, reduciendo el riesgo de depresión en los adultos mayores que a menudo experimentan una sensación de aislamiento o falta de sentido/propósito</a:t>
            </a:r>
            <a:r>
              <a:rPr lang="es-ES" sz="2000">
                <a:latin typeface="Batang"/>
                <a:ea typeface="Batang"/>
                <a:cs typeface="Batang"/>
                <a:sym typeface="Batang"/>
              </a:rPr>
              <a:t>. Un estudio realizado en adultos mayores japoneses (sobre una muestra de 1422 adultos de 65 años o más) sugirió que "</a:t>
            </a:r>
            <a:r>
              <a:rPr lang="es-ES" sz="2000" i="1">
                <a:latin typeface="Batang"/>
                <a:ea typeface="Batang"/>
                <a:cs typeface="Batang"/>
                <a:sym typeface="Batang"/>
              </a:rPr>
              <a:t>hacer ejercicio dos o más veces a la semana y/o hacer ejercicio con otras personas puede reducir el riesgo de depresión"</a:t>
            </a:r>
            <a:r>
              <a:rPr lang="es-ES" sz="2000">
                <a:latin typeface="Batang"/>
                <a:ea typeface="Batang"/>
                <a:cs typeface="Batang"/>
                <a:sym typeface="Batang"/>
              </a:rPr>
              <a:t> (Kanamori et al, 2018). </a:t>
            </a:r>
            <a:endParaRPr sz="2000">
              <a:latin typeface="Batang"/>
              <a:ea typeface="Batang"/>
              <a:cs typeface="Batang"/>
              <a:sym typeface="Batang"/>
            </a:endParaRPr>
          </a:p>
          <a:p>
            <a:pPr marL="228600" lvl="0" indent="-228600" algn="l" rtl="0">
              <a:lnSpc>
                <a:spcPct val="90000"/>
              </a:lnSpc>
              <a:spcBef>
                <a:spcPts val="1000"/>
              </a:spcBef>
              <a:spcAft>
                <a:spcPts val="0"/>
              </a:spcAft>
              <a:buClr>
                <a:schemeClr val="dk1"/>
              </a:buClr>
              <a:buSzPts val="2000"/>
              <a:buChar char="•"/>
            </a:pPr>
            <a:r>
              <a:rPr lang="es-ES" sz="2000">
                <a:latin typeface="Batang"/>
                <a:ea typeface="Batang"/>
                <a:cs typeface="Batang"/>
                <a:sym typeface="Batang"/>
              </a:rPr>
              <a:t>        ¿Qué hay que hacer cuando la depresión ya está instalada</a:t>
            </a:r>
            <a:r>
              <a:rPr lang="es-ES" sz="2000" b="1">
                <a:solidFill>
                  <a:srgbClr val="FF0000"/>
                </a:solidFill>
                <a:latin typeface="Batang"/>
                <a:ea typeface="Batang"/>
                <a:cs typeface="Batang"/>
                <a:sym typeface="Batang"/>
              </a:rPr>
              <a:t>???</a:t>
            </a:r>
            <a:r>
              <a:rPr lang="es-ES" sz="2000">
                <a:latin typeface="Batang"/>
                <a:ea typeface="Batang"/>
                <a:cs typeface="Batang"/>
                <a:sym typeface="Batang"/>
              </a:rPr>
              <a:t> </a:t>
            </a:r>
            <a:endParaRPr/>
          </a:p>
          <a:p>
            <a:pPr marL="228600" lvl="0" indent="-228600" algn="l" rtl="0">
              <a:lnSpc>
                <a:spcPct val="90000"/>
              </a:lnSpc>
              <a:spcBef>
                <a:spcPts val="1000"/>
              </a:spcBef>
              <a:spcAft>
                <a:spcPts val="0"/>
              </a:spcAft>
              <a:buClr>
                <a:schemeClr val="dk1"/>
              </a:buClr>
              <a:buSzPts val="2000"/>
              <a:buChar char="•"/>
            </a:pPr>
            <a:r>
              <a:rPr lang="es-ES" sz="2000">
                <a:latin typeface="Batang"/>
                <a:ea typeface="Batang"/>
                <a:cs typeface="Batang"/>
                <a:sym typeface="Batang"/>
              </a:rPr>
              <a:t>PA parece ser también la respuesta, debido a que "la actividad física influye en cómo se afronta el síndrome depresivo, a través de la ampliación de la sociabilidad y la estimulación corporal" (Benedetti et al, 2018). </a:t>
            </a:r>
            <a:endParaRPr/>
          </a:p>
          <a:p>
            <a:pPr marL="228600" lvl="0" indent="-101600" algn="l" rtl="0">
              <a:lnSpc>
                <a:spcPct val="90000"/>
              </a:lnSpc>
              <a:spcBef>
                <a:spcPts val="1000"/>
              </a:spcBef>
              <a:spcAft>
                <a:spcPts val="0"/>
              </a:spcAft>
              <a:buClr>
                <a:schemeClr val="dk1"/>
              </a:buClr>
              <a:buSzPts val="2000"/>
              <a:buNone/>
            </a:pPr>
            <a:endParaRPr sz="2000"/>
          </a:p>
        </p:txBody>
      </p:sp>
      <p:pic>
        <p:nvPicPr>
          <p:cNvPr id="306" name="Google Shape;306;p10" descr="Lightbulb and gear with solid fill"/>
          <p:cNvPicPr preferRelativeResize="0"/>
          <p:nvPr/>
        </p:nvPicPr>
        <p:blipFill rotWithShape="1">
          <a:blip r:embed="rId3">
            <a:alphaModFix/>
          </a:blip>
          <a:srcRect/>
          <a:stretch/>
        </p:blipFill>
        <p:spPr>
          <a:xfrm>
            <a:off x="1040491" y="4006699"/>
            <a:ext cx="660681" cy="6606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1"/>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es-ES">
                <a:solidFill>
                  <a:schemeClr val="lt1"/>
                </a:solidFill>
              </a:rPr>
              <a:t>Psychological age </a:t>
            </a:r>
            <a:endParaRPr/>
          </a:p>
        </p:txBody>
      </p:sp>
      <p:sp>
        <p:nvSpPr>
          <p:cNvPr id="313" name="Google Shape;313;p11"/>
          <p:cNvSpPr txBox="1">
            <a:spLocks noGrp="1"/>
          </p:cNvSpPr>
          <p:nvPr>
            <p:ph type="body" idx="3"/>
          </p:nvPr>
        </p:nvSpPr>
        <p:spPr>
          <a:xfrm>
            <a:off x="819491" y="813916"/>
            <a:ext cx="5981359" cy="531256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0070C0"/>
              </a:buClr>
              <a:buSzPct val="100000"/>
              <a:buChar char="•"/>
            </a:pPr>
            <a:r>
              <a:rPr lang="es-ES" sz="1800" b="1">
                <a:solidFill>
                  <a:srgbClr val="0070C0"/>
                </a:solidFill>
                <a:latin typeface="Batang"/>
                <a:ea typeface="Batang"/>
                <a:cs typeface="Batang"/>
                <a:sym typeface="Batang"/>
              </a:rPr>
              <a:t>2.4 Los beneficios reales de la actividad física</a:t>
            </a:r>
            <a:endParaRPr sz="18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endParaRPr sz="1900">
              <a:latin typeface="Batang"/>
              <a:ea typeface="Batang"/>
              <a:cs typeface="Batang"/>
              <a:sym typeface="Batang"/>
            </a:endParaRPr>
          </a:p>
          <a:p>
            <a:pPr marL="571500" lvl="0" indent="-342931" algn="just" rtl="0">
              <a:lnSpc>
                <a:spcPct val="107000"/>
              </a:lnSpc>
              <a:spcBef>
                <a:spcPts val="1000"/>
              </a:spcBef>
              <a:spcAft>
                <a:spcPts val="0"/>
              </a:spcAft>
              <a:buClr>
                <a:schemeClr val="dk1"/>
              </a:buClr>
              <a:buSzPct val="100000"/>
              <a:buChar char="•"/>
            </a:pPr>
            <a:r>
              <a:rPr lang="es-ES" sz="1900">
                <a:latin typeface="Batang"/>
                <a:ea typeface="Batang"/>
                <a:cs typeface="Batang"/>
                <a:sym typeface="Batang"/>
              </a:rPr>
              <a:t>PA es un </a:t>
            </a:r>
            <a:r>
              <a:rPr lang="es-ES" sz="1900" b="1">
                <a:solidFill>
                  <a:srgbClr val="FF0000"/>
                </a:solidFill>
                <a:latin typeface="Batang"/>
                <a:ea typeface="Batang"/>
                <a:cs typeface="Batang"/>
                <a:sym typeface="Batang"/>
              </a:rPr>
              <a:t>herramienta de prevención </a:t>
            </a:r>
            <a:r>
              <a:rPr lang="es-ES" sz="1900">
                <a:latin typeface="Batang"/>
                <a:ea typeface="Batang"/>
                <a:cs typeface="Batang"/>
                <a:sym typeface="Batang"/>
              </a:rPr>
              <a:t>– ralentiza el </a:t>
            </a:r>
            <a:r>
              <a:rPr lang="es-ES" sz="1900">
                <a:solidFill>
                  <a:srgbClr val="FF0000"/>
                </a:solidFill>
                <a:latin typeface="Batang"/>
                <a:ea typeface="Batang"/>
                <a:cs typeface="Batang"/>
                <a:sym typeface="Batang"/>
              </a:rPr>
              <a:t>deterioro cognitivo,</a:t>
            </a:r>
            <a:r>
              <a:rPr lang="es-ES" sz="1900">
                <a:latin typeface="Batang"/>
                <a:ea typeface="Batang"/>
                <a:cs typeface="Batang"/>
                <a:sym typeface="Batang"/>
              </a:rPr>
              <a:t> previene las </a:t>
            </a:r>
            <a:r>
              <a:rPr lang="es-ES" sz="1900">
                <a:solidFill>
                  <a:srgbClr val="FF0000"/>
                </a:solidFill>
                <a:latin typeface="Batang"/>
                <a:ea typeface="Batang"/>
                <a:cs typeface="Batang"/>
                <a:sym typeface="Batang"/>
              </a:rPr>
              <a:t>fracturas óseas</a:t>
            </a:r>
            <a:r>
              <a:rPr lang="es-ES" sz="1900">
                <a:latin typeface="Batang"/>
                <a:ea typeface="Batang"/>
                <a:cs typeface="Batang"/>
                <a:sym typeface="Batang"/>
              </a:rPr>
              <a:t> reforzando el sistema muscular y óseo, “reduce la incidencia de afecciones cardiovasculares, como: </a:t>
            </a:r>
            <a:r>
              <a:rPr lang="es-ES" sz="1900">
                <a:solidFill>
                  <a:srgbClr val="FF0000"/>
                </a:solidFill>
                <a:latin typeface="Batang"/>
                <a:ea typeface="Batang"/>
                <a:cs typeface="Batang"/>
                <a:sym typeface="Batang"/>
              </a:rPr>
              <a:t>infartos de miocardio, ictus, hipertensión, insuficiencia cardíaca" </a:t>
            </a:r>
            <a:r>
              <a:rPr lang="es-ES" sz="1900">
                <a:latin typeface="Batang"/>
                <a:ea typeface="Batang"/>
                <a:cs typeface="Batang"/>
                <a:sym typeface="Batang"/>
              </a:rPr>
              <a:t>y </a:t>
            </a:r>
            <a:endParaRPr sz="1900">
              <a:latin typeface="Batang"/>
              <a:ea typeface="Batang"/>
              <a:cs typeface="Batang"/>
              <a:sym typeface="Batang"/>
            </a:endParaRPr>
          </a:p>
          <a:p>
            <a:pPr marL="571500" lvl="0" indent="-342931" algn="just" rtl="0">
              <a:lnSpc>
                <a:spcPct val="107000"/>
              </a:lnSpc>
              <a:spcBef>
                <a:spcPts val="1800"/>
              </a:spcBef>
              <a:spcAft>
                <a:spcPts val="0"/>
              </a:spcAft>
              <a:buClr>
                <a:schemeClr val="dk1"/>
              </a:buClr>
              <a:buSzPct val="100000"/>
              <a:buChar char="•"/>
            </a:pPr>
            <a:r>
              <a:rPr lang="es-ES" sz="1900">
                <a:latin typeface="Batang"/>
                <a:ea typeface="Batang"/>
                <a:cs typeface="Batang"/>
                <a:sym typeface="Batang"/>
              </a:rPr>
              <a:t>La AF puede ser vista como una </a:t>
            </a:r>
            <a:r>
              <a:rPr lang="es-ES" sz="1900">
                <a:solidFill>
                  <a:srgbClr val="FF0000"/>
                </a:solidFill>
                <a:latin typeface="Batang"/>
                <a:ea typeface="Batang"/>
                <a:cs typeface="Batang"/>
                <a:sym typeface="Batang"/>
              </a:rPr>
              <a:t>herramienta de remedio</a:t>
            </a:r>
            <a:r>
              <a:rPr lang="es-ES" sz="1900">
                <a:latin typeface="Batang"/>
                <a:ea typeface="Batang"/>
                <a:cs typeface="Batang"/>
                <a:sym typeface="Batang"/>
              </a:rPr>
              <a:t> en la vida de los adultos mayores (retrasa la </a:t>
            </a:r>
            <a:r>
              <a:rPr lang="es-ES" sz="1900">
                <a:solidFill>
                  <a:srgbClr val="FF0000"/>
                </a:solidFill>
                <a:latin typeface="Batang"/>
                <a:ea typeface="Batang"/>
                <a:cs typeface="Batang"/>
                <a:sym typeface="Batang"/>
              </a:rPr>
              <a:t>resistencia a la insulina</a:t>
            </a:r>
            <a:r>
              <a:rPr lang="es-ES" sz="1900">
                <a:latin typeface="Batang"/>
                <a:ea typeface="Batang"/>
                <a:cs typeface="Batang"/>
                <a:sym typeface="Batang"/>
              </a:rPr>
              <a:t>, reduce la </a:t>
            </a:r>
            <a:r>
              <a:rPr lang="es-ES" sz="1900">
                <a:solidFill>
                  <a:srgbClr val="FF0000"/>
                </a:solidFill>
                <a:latin typeface="Batang"/>
                <a:ea typeface="Batang"/>
                <a:cs typeface="Batang"/>
                <a:sym typeface="Batang"/>
              </a:rPr>
              <a:t>pérdida mineral ósea </a:t>
            </a:r>
            <a:r>
              <a:rPr lang="es-ES" sz="1900">
                <a:latin typeface="Batang"/>
                <a:ea typeface="Batang"/>
                <a:cs typeface="Batang"/>
                <a:sym typeface="Batang"/>
              </a:rPr>
              <a:t>y </a:t>
            </a:r>
            <a:r>
              <a:rPr lang="es-ES" sz="1900">
                <a:solidFill>
                  <a:srgbClr val="FF0000"/>
                </a:solidFill>
                <a:latin typeface="Batang"/>
                <a:ea typeface="Batang"/>
                <a:cs typeface="Batang"/>
                <a:sym typeface="Batang"/>
              </a:rPr>
              <a:t>la osteoporosis</a:t>
            </a:r>
            <a:r>
              <a:rPr lang="es-ES" sz="1900">
                <a:latin typeface="Batang"/>
                <a:ea typeface="Batang"/>
                <a:cs typeface="Batang"/>
                <a:sym typeface="Batang"/>
              </a:rPr>
              <a:t>, reduce el dolor musculoesquelético-incluyendo en la </a:t>
            </a:r>
            <a:r>
              <a:rPr lang="es-ES" sz="1900">
                <a:solidFill>
                  <a:srgbClr val="FF0000"/>
                </a:solidFill>
                <a:latin typeface="Batang"/>
                <a:ea typeface="Batang"/>
                <a:cs typeface="Batang"/>
                <a:sym typeface="Batang"/>
              </a:rPr>
              <a:t>osteoartritis</a:t>
            </a:r>
            <a:r>
              <a:rPr lang="es-ES" sz="1900">
                <a:latin typeface="Batang"/>
                <a:ea typeface="Batang"/>
                <a:cs typeface="Batang"/>
                <a:sym typeface="Batang"/>
              </a:rPr>
              <a:t>, reduce el </a:t>
            </a:r>
            <a:r>
              <a:rPr lang="es-ES" sz="1900">
                <a:solidFill>
                  <a:srgbClr val="FF0000"/>
                </a:solidFill>
                <a:latin typeface="Batang"/>
                <a:ea typeface="Batang"/>
                <a:cs typeface="Batang"/>
                <a:sym typeface="Batang"/>
              </a:rPr>
              <a:t>consumo de medicamentos</a:t>
            </a:r>
            <a:r>
              <a:rPr lang="es-ES" sz="1900">
                <a:latin typeface="Batang"/>
                <a:ea typeface="Batang"/>
                <a:cs typeface="Batang"/>
                <a:sym typeface="Batang"/>
              </a:rPr>
              <a:t>, mejora la </a:t>
            </a:r>
            <a:r>
              <a:rPr lang="es-ES" sz="1900">
                <a:solidFill>
                  <a:srgbClr val="FF0000"/>
                </a:solidFill>
                <a:latin typeface="Batang"/>
                <a:ea typeface="Batang"/>
                <a:cs typeface="Batang"/>
                <a:sym typeface="Batang"/>
              </a:rPr>
              <a:t>calidad del sueño</a:t>
            </a:r>
            <a:r>
              <a:rPr lang="es-ES" sz="1900">
                <a:latin typeface="Batang"/>
                <a:ea typeface="Batang"/>
                <a:cs typeface="Batang"/>
                <a:sym typeface="Batang"/>
              </a:rPr>
              <a:t>, mantiene la </a:t>
            </a:r>
            <a:r>
              <a:rPr lang="es-ES" sz="1900">
                <a:solidFill>
                  <a:srgbClr val="FF0000"/>
                </a:solidFill>
                <a:latin typeface="Batang"/>
                <a:ea typeface="Batang"/>
                <a:cs typeface="Batang"/>
                <a:sym typeface="Batang"/>
              </a:rPr>
              <a:t>plasticidad neural</a:t>
            </a:r>
            <a:r>
              <a:rPr lang="es-ES" sz="1900">
                <a:latin typeface="Batang"/>
                <a:ea typeface="Batang"/>
                <a:cs typeface="Batang"/>
                <a:sym typeface="Batang"/>
              </a:rPr>
              <a:t>; aumenta </a:t>
            </a:r>
            <a:r>
              <a:rPr lang="es-ES" sz="1900">
                <a:solidFill>
                  <a:srgbClr val="FF0000"/>
                </a:solidFill>
                <a:latin typeface="Batang"/>
                <a:ea typeface="Batang"/>
                <a:cs typeface="Batang"/>
                <a:sym typeface="Batang"/>
              </a:rPr>
              <a:t>la autoestima, la cohesión y la integración social de los ancianos, </a:t>
            </a:r>
            <a:r>
              <a:rPr lang="es-ES" sz="1900">
                <a:latin typeface="Batang"/>
                <a:ea typeface="Batang"/>
                <a:cs typeface="Batang"/>
                <a:sym typeface="Batang"/>
              </a:rPr>
              <a:t>etc, Aguilar-Chasipanta e.a, 2020).</a:t>
            </a:r>
            <a:endParaRPr/>
          </a:p>
        </p:txBody>
      </p:sp>
      <p:pic>
        <p:nvPicPr>
          <p:cNvPr id="314" name="Google Shape;314;p11" descr="A person and person sitting on a blanket&#10;&#10;Description automatically generated"/>
          <p:cNvPicPr preferRelativeResize="0"/>
          <p:nvPr/>
        </p:nvPicPr>
        <p:blipFill rotWithShape="1">
          <a:blip r:embed="rId3">
            <a:alphaModFix/>
          </a:blip>
          <a:srcRect/>
          <a:stretch/>
        </p:blipFill>
        <p:spPr>
          <a:xfrm>
            <a:off x="6715125" y="629709"/>
            <a:ext cx="4086225" cy="57796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anim calcmode="lin" valueType="num">
                                      <p:cBhvr additive="base">
                                        <p:cTn id="7" dur="500"/>
                                        <p:tgtEl>
                                          <p:spTgt spid="3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3">
                                            <p:txEl>
                                              <p:pRg st="1" end="1"/>
                                            </p:txEl>
                                          </p:spTgt>
                                        </p:tgtEl>
                                        <p:attrNameLst>
                                          <p:attrName>style.visibility</p:attrName>
                                        </p:attrNameLst>
                                      </p:cBhvr>
                                      <p:to>
                                        <p:strVal val="visible"/>
                                      </p:to>
                                    </p:set>
                                    <p:anim calcmode="lin" valueType="num">
                                      <p:cBhvr additive="base">
                                        <p:cTn id="12" dur="500"/>
                                        <p:tgtEl>
                                          <p:spTgt spid="3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3">
                                            <p:txEl>
                                              <p:pRg st="2" end="2"/>
                                            </p:txEl>
                                          </p:spTgt>
                                        </p:tgtEl>
                                        <p:attrNameLst>
                                          <p:attrName>style.visibility</p:attrName>
                                        </p:attrNameLst>
                                      </p:cBhvr>
                                      <p:to>
                                        <p:strVal val="visible"/>
                                      </p:to>
                                    </p:set>
                                    <p:anim calcmode="lin" valueType="num">
                                      <p:cBhvr additive="base">
                                        <p:cTn id="17" dur="500"/>
                                        <p:tgtEl>
                                          <p:spTgt spid="3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3">
                                            <p:txEl>
                                              <p:pRg st="3" end="3"/>
                                            </p:txEl>
                                          </p:spTgt>
                                        </p:tgtEl>
                                        <p:attrNameLst>
                                          <p:attrName>style.visibility</p:attrName>
                                        </p:attrNameLst>
                                      </p:cBhvr>
                                      <p:to>
                                        <p:strVal val="visible"/>
                                      </p:to>
                                    </p:set>
                                    <p:anim calcmode="lin" valueType="num">
                                      <p:cBhvr additive="base">
                                        <p:cTn id="22" dur="500"/>
                                        <p:tgtEl>
                                          <p:spTgt spid="3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aphicFrame>
        <p:nvGraphicFramePr>
          <p:cNvPr id="319" name="Google Shape;319;p12"/>
          <p:cNvGraphicFramePr/>
          <p:nvPr/>
        </p:nvGraphicFramePr>
        <p:xfrm>
          <a:off x="2010217" y="1125255"/>
          <a:ext cx="9564900" cy="5488195"/>
        </p:xfrm>
        <a:graphic>
          <a:graphicData uri="http://schemas.openxmlformats.org/drawingml/2006/table">
            <a:tbl>
              <a:tblPr firstRow="1" bandRow="1">
                <a:noFill/>
                <a:tableStyleId>{FFF341FC-2A5A-47D1-82D9-52C3A3DF8D5E}</a:tableStyleId>
              </a:tblPr>
              <a:tblGrid>
                <a:gridCol w="4782450">
                  <a:extLst>
                    <a:ext uri="{9D8B030D-6E8A-4147-A177-3AD203B41FA5}">
                      <a16:colId xmlns:a16="http://schemas.microsoft.com/office/drawing/2014/main" val="20000"/>
                    </a:ext>
                  </a:extLst>
                </a:gridCol>
                <a:gridCol w="4782450">
                  <a:extLst>
                    <a:ext uri="{9D8B030D-6E8A-4147-A177-3AD203B41FA5}">
                      <a16:colId xmlns:a16="http://schemas.microsoft.com/office/drawing/2014/main" val="20001"/>
                    </a:ext>
                  </a:extLst>
                </a:gridCol>
              </a:tblGrid>
              <a:tr h="1847625">
                <a:tc>
                  <a:txBody>
                    <a:bodyPr/>
                    <a:lstStyle/>
                    <a:p>
                      <a:pPr marL="0" marR="0" lvl="0" indent="0" algn="l" rtl="0">
                        <a:lnSpc>
                          <a:spcPct val="100000"/>
                        </a:lnSpc>
                        <a:spcBef>
                          <a:spcPts val="0"/>
                        </a:spcBef>
                        <a:spcAft>
                          <a:spcPts val="0"/>
                        </a:spcAft>
                        <a:buClr>
                          <a:schemeClr val="lt1"/>
                        </a:buClr>
                        <a:buSzPts val="1800"/>
                        <a:buFont typeface="Arial"/>
                        <a:buNone/>
                      </a:pPr>
                      <a:r>
                        <a:rPr lang="es-ES" sz="1600" b="1" u="none" strike="noStrike" cap="none">
                          <a:solidFill>
                            <a:schemeClr val="lt1"/>
                          </a:solidFill>
                          <a:latin typeface="Arial"/>
                          <a:ea typeface="Arial"/>
                          <a:cs typeface="Arial"/>
                          <a:sym typeface="Arial"/>
                        </a:rPr>
                        <a:t>Los altos niveles de actividad no son factibles para muchos adultos mayores; podemos considerar para los adultos mayores el índice más bajo del intervalo recomendado para los adultos (al menos 150 minutos a la semana, etc.).</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Arial"/>
                        <a:buNone/>
                      </a:pPr>
                      <a:r>
                        <a:rPr lang="es-ES" sz="1600" b="1" u="none" strike="noStrike" cap="none">
                          <a:solidFill>
                            <a:schemeClr val="lt1"/>
                          </a:solidFill>
                          <a:latin typeface="Arial"/>
                          <a:ea typeface="Arial"/>
                          <a:cs typeface="Arial"/>
                          <a:sym typeface="Arial"/>
                        </a:rPr>
                        <a:t>En caso de afecciones crónicas o baja forma física de los adultos mayores, es posible que no puedan realizar ni siquiera 150 minutos de actividad aeróbica de intensidad moderada a la semana; en este caso, "deben ser tan activos físicamente como sus capacidades y condiciones lo permitan".</a:t>
                      </a:r>
                      <a:endParaRPr sz="1600" b="1" u="none" strike="noStrike" cap="none">
                        <a:solidFill>
                          <a:schemeClr val="lt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1847625">
                <a:tc>
                  <a:txBody>
                    <a:bodyPr/>
                    <a:lstStyle/>
                    <a:p>
                      <a:pPr marL="0" marR="0" lvl="0" indent="0" algn="l" rtl="0">
                        <a:spcBef>
                          <a:spcPts val="0"/>
                        </a:spcBef>
                        <a:spcAft>
                          <a:spcPts val="0"/>
                        </a:spcAft>
                        <a:buNone/>
                      </a:pPr>
                      <a:endParaRPr sz="1600"/>
                    </a:p>
                    <a:p>
                      <a:pPr marL="0" marR="0" lvl="0" indent="0" algn="l" rtl="0">
                        <a:spcBef>
                          <a:spcPts val="0"/>
                        </a:spcBef>
                        <a:spcAft>
                          <a:spcPts val="0"/>
                        </a:spcAft>
                        <a:buNone/>
                      </a:pPr>
                      <a:r>
                        <a:rPr lang="es-ES" sz="1600"/>
                        <a:t>Los programas para mayores deben adaptarse teniendo en cuenta sus limitaciones actuales (por ejemplo, las barreras de movilidad o el uso de una silla de ruedas).</a:t>
                      </a:r>
                      <a:endParaRPr sz="1600"/>
                    </a:p>
                  </a:txBody>
                  <a:tcPr marL="91450" marR="91450" marT="45725" marB="45725"/>
                </a:tc>
                <a:tc>
                  <a:txBody>
                    <a:bodyPr/>
                    <a:lstStyle/>
                    <a:p>
                      <a:pPr marL="0" marR="0" lvl="0" indent="0" algn="l" rtl="0">
                        <a:spcBef>
                          <a:spcPts val="0"/>
                        </a:spcBef>
                        <a:spcAft>
                          <a:spcPts val="0"/>
                        </a:spcAft>
                        <a:buNone/>
                      </a:pPr>
                      <a:r>
                        <a:rPr lang="es-ES" sz="1600">
                          <a:solidFill>
                            <a:schemeClr val="dk1"/>
                          </a:solidFill>
                          <a:latin typeface="Arial"/>
                          <a:ea typeface="Arial"/>
                          <a:cs typeface="Arial"/>
                          <a:sym typeface="Arial"/>
                        </a:rPr>
                        <a:t>En presencia de algunas afecciones, los adultos mayores deben pedir consejo a los profesionales de la salud y a los especialistas en actividad física, con el fin de alcanzar y mantener una actividad física regular. Estos especialistas "deben recomendar los tipos de actividades apropiados y las formas de progresar a un ritmo seguro y constante"</a:t>
                      </a:r>
                      <a:endParaRPr sz="1600"/>
                    </a:p>
                  </a:txBody>
                  <a:tcPr marL="91450" marR="91450" marT="45725" marB="45725"/>
                </a:tc>
                <a:extLst>
                  <a:ext uri="{0D108BD9-81ED-4DB2-BD59-A6C34878D82A}">
                    <a16:rowId xmlns:a16="http://schemas.microsoft.com/office/drawing/2014/main" val="10001"/>
                  </a:ext>
                </a:extLst>
              </a:tr>
              <a:tr h="1182500">
                <a:tc>
                  <a:txBody>
                    <a:bodyPr/>
                    <a:lstStyle/>
                    <a:p>
                      <a:pPr marL="0" marR="0" lvl="0" indent="0" algn="l" rtl="0">
                        <a:spcBef>
                          <a:spcPts val="0"/>
                        </a:spcBef>
                        <a:spcAft>
                          <a:spcPts val="0"/>
                        </a:spcAft>
                        <a:buNone/>
                      </a:pPr>
                      <a:r>
                        <a:rPr lang="es-ES" sz="1600"/>
                        <a:t>Nunca es demasiado tarde para volverse activo y es preferible algo de actividad física que nada.</a:t>
                      </a:r>
                      <a:endParaRPr sz="16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s-ES" sz="1600">
                          <a:solidFill>
                            <a:schemeClr val="dk1"/>
                          </a:solidFill>
                          <a:latin typeface="Arial"/>
                          <a:ea typeface="Arial"/>
                          <a:cs typeface="Arial"/>
                          <a:sym typeface="Arial"/>
                        </a:rPr>
                        <a:t>En el caso de los adultos mayores, que están más expuestos a caídas y riesgos de lesiones, "su cantidad de actividad física debe aumentarse gradualmente" (en breves sesiones repetitivas). </a:t>
                      </a:r>
                      <a:endParaRPr sz="160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415900">
                <a:tc gridSpan="2">
                  <a:txBody>
                    <a:bodyPr/>
                    <a:lstStyle/>
                    <a:p>
                      <a:pPr marL="0" marR="0" lvl="0" indent="0" algn="ctr" rtl="0">
                        <a:lnSpc>
                          <a:spcPct val="100000"/>
                        </a:lnSpc>
                        <a:spcBef>
                          <a:spcPts val="0"/>
                        </a:spcBef>
                        <a:spcAft>
                          <a:spcPts val="0"/>
                        </a:spcAft>
                        <a:buClr>
                          <a:schemeClr val="dk1"/>
                        </a:buClr>
                        <a:buSzPts val="1400"/>
                        <a:buFont typeface="Arial"/>
                        <a:buNone/>
                      </a:pPr>
                      <a:r>
                        <a:rPr lang="es-ES" sz="1200" i="1">
                          <a:solidFill>
                            <a:schemeClr val="dk1"/>
                          </a:solidFill>
                          <a:latin typeface="Arial"/>
                          <a:ea typeface="Arial"/>
                          <a:cs typeface="Arial"/>
                          <a:sym typeface="Arial"/>
                        </a:rPr>
                        <a:t>Fuente: Departamento de Salud y Servicios Humanos de Estados Unidos; 2018, pp. 68-75.</a:t>
                      </a:r>
                      <a:endParaRPr sz="1200"/>
                    </a:p>
                  </a:txBody>
                  <a:tcPr marL="91450" marR="91450" marT="45725" marB="45725"/>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320" name="Google Shape;320;p12"/>
          <p:cNvSpPr txBox="1"/>
          <p:nvPr/>
        </p:nvSpPr>
        <p:spPr>
          <a:xfrm>
            <a:off x="2421653" y="455584"/>
            <a:ext cx="8199455" cy="66967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1800" b="1">
                <a:solidFill>
                  <a:schemeClr val="dk1"/>
                </a:solidFill>
                <a:latin typeface="Batang"/>
                <a:ea typeface="Batang"/>
                <a:cs typeface="Batang"/>
                <a:sym typeface="Batang"/>
              </a:rPr>
              <a:t>Directrices clave para los adultos mayores sobre la actividad física en estrecha relación con el estado de salud</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aphicFrame>
        <p:nvGraphicFramePr>
          <p:cNvPr id="325" name="Google Shape;325;p13"/>
          <p:cNvGraphicFramePr/>
          <p:nvPr/>
        </p:nvGraphicFramePr>
        <p:xfrm>
          <a:off x="1683049" y="5342397"/>
          <a:ext cx="8439150" cy="822970"/>
        </p:xfrm>
        <a:graphic>
          <a:graphicData uri="http://schemas.openxmlformats.org/drawingml/2006/table">
            <a:tbl>
              <a:tblPr firstRow="1" bandRow="1">
                <a:noFill/>
                <a:tableStyleId>{FFF341FC-2A5A-47D1-82D9-52C3A3DF8D5E}</a:tableStyleId>
              </a:tblPr>
              <a:tblGrid>
                <a:gridCol w="8439150">
                  <a:extLst>
                    <a:ext uri="{9D8B030D-6E8A-4147-A177-3AD203B41FA5}">
                      <a16:colId xmlns:a16="http://schemas.microsoft.com/office/drawing/2014/main" val="20000"/>
                    </a:ext>
                  </a:extLst>
                </a:gridCol>
              </a:tblGrid>
              <a:tr h="373300">
                <a:tc>
                  <a:txBody>
                    <a:bodyPr/>
                    <a:lstStyle/>
                    <a:p>
                      <a:pPr marL="0" marR="0" lvl="0" indent="0" algn="l" rtl="0">
                        <a:spcBef>
                          <a:spcPts val="0"/>
                        </a:spcBef>
                        <a:spcAft>
                          <a:spcPts val="0"/>
                        </a:spcAft>
                        <a:buNone/>
                      </a:pPr>
                      <a:r>
                        <a:rPr lang="es-ES" sz="1600" i="1">
                          <a:solidFill>
                            <a:schemeClr val="lt1"/>
                          </a:solidFill>
                          <a:latin typeface="Arial"/>
                          <a:ea typeface="Arial"/>
                          <a:cs typeface="Arial"/>
                          <a:sym typeface="Arial"/>
                        </a:rPr>
                        <a:t>Source: adapted from U.S. Department of Health and Human Services; 2018, pp. 68-75</a:t>
                      </a:r>
                      <a:endParaRPr/>
                    </a:p>
                    <a:p>
                      <a:pPr marL="0" marR="0" lvl="0" indent="0" algn="l" rtl="0">
                        <a:spcBef>
                          <a:spcPts val="0"/>
                        </a:spcBef>
                        <a:spcAft>
                          <a:spcPts val="0"/>
                        </a:spcAft>
                        <a:buNone/>
                      </a:pPr>
                      <a:endParaRPr sz="1600">
                        <a:solidFill>
                          <a:schemeClr val="lt1"/>
                        </a:solidFill>
                      </a:endParaRPr>
                    </a:p>
                  </a:txBody>
                  <a:tcPr marL="91450" marR="91450" marT="45725" marB="45725"/>
                </a:tc>
                <a:extLst>
                  <a:ext uri="{0D108BD9-81ED-4DB2-BD59-A6C34878D82A}">
                    <a16:rowId xmlns:a16="http://schemas.microsoft.com/office/drawing/2014/main" val="10000"/>
                  </a:ext>
                </a:extLst>
              </a:tr>
            </a:tbl>
          </a:graphicData>
        </a:graphic>
      </p:graphicFrame>
      <p:sp>
        <p:nvSpPr>
          <p:cNvPr id="326" name="Google Shape;326;p13"/>
          <p:cNvSpPr txBox="1"/>
          <p:nvPr/>
        </p:nvSpPr>
        <p:spPr>
          <a:xfrm>
            <a:off x="2106595" y="462134"/>
            <a:ext cx="8199455" cy="66967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1800" b="1">
                <a:solidFill>
                  <a:schemeClr val="dk1"/>
                </a:solidFill>
                <a:latin typeface="Batang"/>
                <a:ea typeface="Batang"/>
                <a:cs typeface="Batang"/>
                <a:sym typeface="Batang"/>
              </a:rPr>
              <a:t>Directrices clave para los adultos mayores en relación con la actividad física</a:t>
            </a:r>
            <a:endParaRPr sz="1800">
              <a:solidFill>
                <a:schemeClr val="dk1"/>
              </a:solidFill>
              <a:latin typeface="Arial"/>
              <a:ea typeface="Arial"/>
              <a:cs typeface="Arial"/>
              <a:sym typeface="Arial"/>
            </a:endParaRPr>
          </a:p>
        </p:txBody>
      </p:sp>
      <p:pic>
        <p:nvPicPr>
          <p:cNvPr id="327" name="Google Shape;327;p13" descr="A group of people running&#10;&#10;Description automatically generated"/>
          <p:cNvPicPr preferRelativeResize="0"/>
          <p:nvPr/>
        </p:nvPicPr>
        <p:blipFill rotWithShape="1">
          <a:blip r:embed="rId3">
            <a:alphaModFix/>
          </a:blip>
          <a:srcRect t="12085" b="26249"/>
          <a:stretch/>
        </p:blipFill>
        <p:spPr>
          <a:xfrm>
            <a:off x="3638325" y="835449"/>
            <a:ext cx="5791427" cy="45069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p:nvPr/>
        </p:nvSpPr>
        <p:spPr>
          <a:xfrm>
            <a:off x="2817375" y="455584"/>
            <a:ext cx="6518011" cy="97501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1800" b="1">
                <a:solidFill>
                  <a:schemeClr val="dk1"/>
                </a:solidFill>
                <a:latin typeface="Batang"/>
                <a:ea typeface="Batang"/>
                <a:cs typeface="Batang"/>
                <a:sym typeface="Batang"/>
              </a:rPr>
              <a:t>Directrices clave para los adultos mayores en relación con la actividad física</a:t>
            </a:r>
            <a:endParaRPr/>
          </a:p>
          <a:p>
            <a:pPr marL="0" marR="0" lvl="0" indent="0" algn="ctr" rtl="0">
              <a:lnSpc>
                <a:spcPct val="107000"/>
              </a:lnSpc>
              <a:spcBef>
                <a:spcPts val="800"/>
              </a:spcBef>
              <a:spcAft>
                <a:spcPts val="0"/>
              </a:spcAft>
              <a:buNone/>
            </a:pPr>
            <a:r>
              <a:rPr lang="es-ES" sz="1200">
                <a:solidFill>
                  <a:schemeClr val="dk1"/>
                </a:solidFill>
                <a:latin typeface="Batang"/>
                <a:ea typeface="Batang"/>
                <a:cs typeface="Batang"/>
                <a:sym typeface="Batang"/>
              </a:rPr>
              <a:t>Fuente: Departamento de Salud y Servicios Humanos de Estados Unidos; 2019.</a:t>
            </a:r>
            <a:endParaRPr sz="1800">
              <a:solidFill>
                <a:schemeClr val="dk1"/>
              </a:solidFill>
              <a:latin typeface="Arial"/>
              <a:ea typeface="Arial"/>
              <a:cs typeface="Arial"/>
              <a:sym typeface="Arial"/>
            </a:endParaRPr>
          </a:p>
        </p:txBody>
      </p:sp>
      <p:graphicFrame>
        <p:nvGraphicFramePr>
          <p:cNvPr id="333" name="Google Shape;333;p14"/>
          <p:cNvGraphicFramePr/>
          <p:nvPr/>
        </p:nvGraphicFramePr>
        <p:xfrm>
          <a:off x="924448" y="1504592"/>
          <a:ext cx="10229200" cy="5068690"/>
        </p:xfrm>
        <a:graphic>
          <a:graphicData uri="http://schemas.openxmlformats.org/drawingml/2006/table">
            <a:tbl>
              <a:tblPr firstRow="1" bandRow="1">
                <a:noFill/>
                <a:tableStyleId>{FFF341FC-2A5A-47D1-82D9-52C3A3DF8D5E}</a:tableStyleId>
              </a:tblPr>
              <a:tblGrid>
                <a:gridCol w="5114600">
                  <a:extLst>
                    <a:ext uri="{9D8B030D-6E8A-4147-A177-3AD203B41FA5}">
                      <a16:colId xmlns:a16="http://schemas.microsoft.com/office/drawing/2014/main" val="20000"/>
                    </a:ext>
                  </a:extLst>
                </a:gridCol>
                <a:gridCol w="5114600">
                  <a:extLst>
                    <a:ext uri="{9D8B030D-6E8A-4147-A177-3AD203B41FA5}">
                      <a16:colId xmlns:a16="http://schemas.microsoft.com/office/drawing/2014/main" val="20001"/>
                    </a:ext>
                  </a:extLst>
                </a:gridCol>
              </a:tblGrid>
              <a:tr h="1075800">
                <a:tc>
                  <a:txBody>
                    <a:bodyPr/>
                    <a:lstStyle/>
                    <a:p>
                      <a:pPr marL="0" marR="0" lvl="0" indent="0" algn="ctr" rtl="0">
                        <a:spcBef>
                          <a:spcPts val="0"/>
                        </a:spcBef>
                        <a:spcAft>
                          <a:spcPts val="0"/>
                        </a:spcAft>
                        <a:buNone/>
                      </a:pPr>
                      <a:r>
                        <a:rPr lang="es-ES" sz="1600"/>
                        <a:t>Ejemplos de AF para personas mayores</a:t>
                      </a:r>
                      <a:endParaRPr sz="1600"/>
                    </a:p>
                  </a:txBody>
                  <a:tcPr marL="91450" marR="91450" marT="45725" marB="45725"/>
                </a:tc>
                <a:tc>
                  <a:txBody>
                    <a:bodyPr/>
                    <a:lstStyle/>
                    <a:p>
                      <a:pPr marL="0" marR="0" lvl="0" indent="0" algn="ctr" rtl="0">
                        <a:spcBef>
                          <a:spcPts val="0"/>
                        </a:spcBef>
                        <a:spcAft>
                          <a:spcPts val="0"/>
                        </a:spcAft>
                        <a:buNone/>
                      </a:pPr>
                      <a:r>
                        <a:rPr lang="es-ES" sz="1600"/>
                        <a:t>Limitaciones</a:t>
                      </a:r>
                      <a:endParaRPr sz="1600"/>
                    </a:p>
                  </a:txBody>
                  <a:tcPr marL="91450" marR="91450" marT="45725" marB="45725"/>
                </a:tc>
                <a:extLst>
                  <a:ext uri="{0D108BD9-81ED-4DB2-BD59-A6C34878D82A}">
                    <a16:rowId xmlns:a16="http://schemas.microsoft.com/office/drawing/2014/main" val="10000"/>
                  </a:ext>
                </a:extLst>
              </a:tr>
              <a:tr h="3448000">
                <a:tc>
                  <a:txBody>
                    <a:bodyPr/>
                    <a:lstStyle/>
                    <a:p>
                      <a:pPr marL="0" marR="0" lvl="0" indent="0" algn="l" rtl="0">
                        <a:spcBef>
                          <a:spcPts val="0"/>
                        </a:spcBef>
                        <a:spcAft>
                          <a:spcPts val="0"/>
                        </a:spcAft>
                        <a:buNone/>
                      </a:pPr>
                      <a:r>
                        <a:rPr lang="es-ES" sz="1600">
                          <a:solidFill>
                            <a:schemeClr val="dk1"/>
                          </a:solidFill>
                          <a:latin typeface="Arial"/>
                          <a:ea typeface="Arial"/>
                          <a:cs typeface="Arial"/>
                          <a:sym typeface="Arial"/>
                        </a:rPr>
                        <a:t>Las actividades de bajo impacto o moderadas, como caminar, trabajar en el jardín, nadar, hacer ejercicios acuáticos, practicar tai chi, montar en bicicleta estática o yoga, son especialmente beneficiosas para las personas mayores, ya que reducen la tensión en las articulaciones y minimizan el riesgo de lesiones, siendo además suaves para las articulaciones (no implican ningún contacto con el suelo u otras superficies duras, como es el caso de los deportes que implican contacto o colisión). Estas actividades pueden ayudar a mantener la fuerza muscular, mejorar la movilidad y la coordinación y aumentar la resistencia cardiovascular. Al final, estos programas pueden tener un gran efecto en la disminución de la morbilidad, la tasa de hospitalización y la demanda del sistema sanitario. </a:t>
                      </a:r>
                      <a:endParaRPr sz="160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s-ES" sz="1600">
                          <a:solidFill>
                            <a:schemeClr val="dk1"/>
                          </a:solidFill>
                          <a:latin typeface="Arial"/>
                          <a:ea typeface="Arial"/>
                          <a:cs typeface="Arial"/>
                          <a:sym typeface="Arial"/>
                        </a:rPr>
                        <a:t>En el caso de un </a:t>
                      </a:r>
                      <a:r>
                        <a:rPr lang="es-ES" sz="1600" u="sng">
                          <a:solidFill>
                            <a:schemeClr val="dk1"/>
                          </a:solidFill>
                          <a:latin typeface="Arial"/>
                          <a:ea typeface="Arial"/>
                          <a:cs typeface="Arial"/>
                          <a:sym typeface="Arial"/>
                        </a:rPr>
                        <a:t>adulto mayor frágil</a:t>
                      </a:r>
                      <a:r>
                        <a:rPr lang="es-ES" sz="1600">
                          <a:solidFill>
                            <a:schemeClr val="dk1"/>
                          </a:solidFill>
                          <a:latin typeface="Arial"/>
                          <a:ea typeface="Arial"/>
                          <a:cs typeface="Arial"/>
                          <a:sym typeface="Arial"/>
                        </a:rPr>
                        <a:t>, se recomienda un programa de actividades más corto, concebido como un programa de actividad física multicomponente (90 - 135 minutos a la semana, </a:t>
                      </a:r>
                      <a:r>
                        <a:rPr lang="es-ES" sz="1600" u="sng">
                          <a:solidFill>
                            <a:schemeClr val="dk1"/>
                          </a:solidFill>
                          <a:latin typeface="Arial"/>
                          <a:ea typeface="Arial"/>
                          <a:cs typeface="Arial"/>
                          <a:sym typeface="Arial"/>
                        </a:rPr>
                        <a:t>frente a 150-300 minutos a la semana para un adulto sin afección grave/crónica). </a:t>
                      </a:r>
                      <a:r>
                        <a:rPr lang="es-ES" sz="1600">
                          <a:solidFill>
                            <a:schemeClr val="dk1"/>
                          </a:solidFill>
                          <a:latin typeface="Arial"/>
                          <a:ea typeface="Arial"/>
                          <a:cs typeface="Arial"/>
                          <a:sym typeface="Arial"/>
                        </a:rPr>
                        <a:t>Los especialistas recomiendan para el adulto mayor frágil realizar "sesiones de 30 a 45 minutos de intensidad al menos moderada, durante 3 o más veces por semana, a lo largo de al menos 3 a 5 meses", como la forma más eficaz de aumentar la capacidad funcional en los adultos mayores frágiles (</a:t>
                      </a:r>
                      <a:r>
                        <a:rPr lang="es-ES" sz="1600" i="1">
                          <a:solidFill>
                            <a:schemeClr val="dk1"/>
                          </a:solidFill>
                          <a:latin typeface="Arial"/>
                          <a:ea typeface="Arial"/>
                          <a:cs typeface="Arial"/>
                          <a:sym typeface="Arial"/>
                        </a:rPr>
                        <a:t>Physical Activity Guidelines for Americans, p. 76).</a:t>
                      </a:r>
                      <a:endParaRPr sz="1600" i="1"/>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5" descr="A group of people doing exercises&#10;&#10;Description automatically generated"/>
          <p:cNvPicPr preferRelativeResize="0">
            <a:picLocks noGrp="1"/>
          </p:cNvPicPr>
          <p:nvPr>
            <p:ph type="body" idx="4"/>
          </p:nvPr>
        </p:nvPicPr>
        <p:blipFill rotWithShape="1">
          <a:blip r:embed="rId3">
            <a:alphaModFix/>
          </a:blip>
          <a:srcRect/>
          <a:stretch/>
        </p:blipFill>
        <p:spPr>
          <a:xfrm>
            <a:off x="1778558" y="146127"/>
            <a:ext cx="8490858" cy="63681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6" descr="A collage of people exercising&#10;&#10;Description automatically generated"/>
          <p:cNvPicPr preferRelativeResize="0">
            <a:picLocks noGrp="1"/>
          </p:cNvPicPr>
          <p:nvPr>
            <p:ph type="body" idx="4"/>
          </p:nvPr>
        </p:nvPicPr>
        <p:blipFill rotWithShape="1">
          <a:blip r:embed="rId3">
            <a:alphaModFix/>
          </a:blip>
          <a:srcRect/>
          <a:stretch/>
        </p:blipFill>
        <p:spPr>
          <a:xfrm>
            <a:off x="1448521" y="150725"/>
            <a:ext cx="8742064" cy="65565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17" descr="Several people lifting weights&#10;&#10;Description automatically generated"/>
          <p:cNvPicPr preferRelativeResize="0">
            <a:picLocks noGrp="1"/>
          </p:cNvPicPr>
          <p:nvPr>
            <p:ph type="body" idx="4"/>
          </p:nvPr>
        </p:nvPicPr>
        <p:blipFill rotWithShape="1">
          <a:blip r:embed="rId3">
            <a:alphaModFix/>
          </a:blip>
          <a:srcRect/>
          <a:stretch/>
        </p:blipFill>
        <p:spPr>
          <a:xfrm>
            <a:off x="1639867" y="275286"/>
            <a:ext cx="8409903" cy="63074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8"/>
          <p:cNvSpPr txBox="1">
            <a:spLocks noGrp="1"/>
          </p:cNvSpPr>
          <p:nvPr>
            <p:ph type="body" idx="4"/>
          </p:nvPr>
        </p:nvSpPr>
        <p:spPr>
          <a:xfrm>
            <a:off x="8937170" y="2525486"/>
            <a:ext cx="2385093" cy="360099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s-ES" sz="2000"/>
              <a:t>Fuente de inspiración: Asociația Zi de bine, Centro Comunitario de Bucarest</a:t>
            </a:r>
            <a:endParaRPr sz="2000"/>
          </a:p>
        </p:txBody>
      </p:sp>
      <p:pic>
        <p:nvPicPr>
          <p:cNvPr id="358" name="Google Shape;358;p18" descr="A group of people in a room&#10;&#10;Description automatically generated"/>
          <p:cNvPicPr preferRelativeResize="0"/>
          <p:nvPr/>
        </p:nvPicPr>
        <p:blipFill rotWithShape="1">
          <a:blip r:embed="rId3">
            <a:alphaModFix/>
          </a:blip>
          <a:srcRect/>
          <a:stretch/>
        </p:blipFill>
        <p:spPr>
          <a:xfrm>
            <a:off x="3670526" y="195035"/>
            <a:ext cx="4850947" cy="64679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ro-RO" dirty="0"/>
              <a:t>C</a:t>
            </a:r>
            <a:r>
              <a:rPr lang="es-ES" dirty="0" err="1"/>
              <a:t>onclusiones</a:t>
            </a:r>
            <a:endParaRPr dirty="0"/>
          </a:p>
        </p:txBody>
      </p:sp>
      <p:grpSp>
        <p:nvGrpSpPr>
          <p:cNvPr id="365" name="Google Shape;365;p19"/>
          <p:cNvGrpSpPr/>
          <p:nvPr/>
        </p:nvGrpSpPr>
        <p:grpSpPr>
          <a:xfrm>
            <a:off x="2666374" y="1690787"/>
            <a:ext cx="7008187" cy="4548411"/>
            <a:chOff x="1691684" y="99"/>
            <a:chExt cx="7008187" cy="4548411"/>
          </a:xfrm>
        </p:grpSpPr>
        <p:sp>
          <p:nvSpPr>
            <p:cNvPr id="366" name="Google Shape;366;p19"/>
            <p:cNvSpPr/>
            <p:nvPr/>
          </p:nvSpPr>
          <p:spPr>
            <a:xfrm>
              <a:off x="2850770" y="21614"/>
              <a:ext cx="4526896" cy="4526896"/>
            </a:xfrm>
            <a:custGeom>
              <a:avLst/>
              <a:gdLst/>
              <a:ahLst/>
              <a:cxnLst/>
              <a:rect l="l" t="t" r="r" b="b"/>
              <a:pathLst>
                <a:path w="120000" h="120000" extrusionOk="0">
                  <a:moveTo>
                    <a:pt x="79416" y="7028"/>
                  </a:moveTo>
                  <a:lnTo>
                    <a:pt x="79416" y="7028"/>
                  </a:lnTo>
                  <a:cubicBezTo>
                    <a:pt x="103322" y="15791"/>
                    <a:pt x="118397" y="39480"/>
                    <a:pt x="116209" y="64848"/>
                  </a:cubicBezTo>
                  <a:cubicBezTo>
                    <a:pt x="114022" y="90215"/>
                    <a:pt x="95113" y="110974"/>
                    <a:pt x="70060" y="115514"/>
                  </a:cubicBezTo>
                  <a:cubicBezTo>
                    <a:pt x="45006" y="120054"/>
                    <a:pt x="20016" y="107250"/>
                    <a:pt x="9066" y="84263"/>
                  </a:cubicBezTo>
                  <a:cubicBezTo>
                    <a:pt x="-1884" y="61276"/>
                    <a:pt x="3920" y="33803"/>
                    <a:pt x="23231" y="17209"/>
                  </a:cubicBezTo>
                  <a:lnTo>
                    <a:pt x="21161" y="14304"/>
                  </a:lnTo>
                  <a:lnTo>
                    <a:pt x="29180" y="16770"/>
                  </a:lnTo>
                  <a:lnTo>
                    <a:pt x="29181" y="25555"/>
                  </a:lnTo>
                  <a:lnTo>
                    <a:pt x="27111" y="22651"/>
                  </a:lnTo>
                  <a:lnTo>
                    <a:pt x="27111" y="22651"/>
                  </a:lnTo>
                  <a:cubicBezTo>
                    <a:pt x="10298" y="37457"/>
                    <a:pt x="5450" y="61673"/>
                    <a:pt x="15269" y="81810"/>
                  </a:cubicBezTo>
                  <a:cubicBezTo>
                    <a:pt x="25087" y="101947"/>
                    <a:pt x="47151" y="113041"/>
                    <a:pt x="69170" y="108913"/>
                  </a:cubicBezTo>
                  <a:cubicBezTo>
                    <a:pt x="91190" y="104785"/>
                    <a:pt x="107737" y="86452"/>
                    <a:pt x="109594" y="64126"/>
                  </a:cubicBezTo>
                  <a:cubicBezTo>
                    <a:pt x="111451" y="41799"/>
                    <a:pt x="98161" y="20984"/>
                    <a:pt x="77126" y="13275"/>
                  </a:cubicBezTo>
                  <a:close/>
                </a:path>
              </a:pathLst>
            </a:cu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4059307" y="99"/>
              <a:ext cx="215237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txBox="1"/>
            <p:nvPr/>
          </p:nvSpPr>
          <p:spPr>
            <a:xfrm>
              <a:off x="4111842" y="52634"/>
              <a:ext cx="2047306" cy="97111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s-ES" sz="1300">
                  <a:solidFill>
                    <a:schemeClr val="lt1"/>
                  </a:solidFill>
                </a:rPr>
                <a:t>Estrategias para contrarrestar el sedentarismo y/o la inactividad entre las personas mayores en la UE</a:t>
              </a:r>
              <a:endParaRPr sz="1300">
                <a:solidFill>
                  <a:schemeClr val="lt1"/>
                </a:solidFill>
                <a:latin typeface="Arial"/>
                <a:ea typeface="Arial"/>
                <a:cs typeface="Arial"/>
                <a:sym typeface="Arial"/>
              </a:endParaRPr>
            </a:p>
          </p:txBody>
        </p:sp>
        <p:sp>
          <p:nvSpPr>
            <p:cNvPr id="369" name="Google Shape;369;p19"/>
            <p:cNvSpPr/>
            <p:nvPr/>
          </p:nvSpPr>
          <p:spPr>
            <a:xfrm>
              <a:off x="5559414" y="1334005"/>
              <a:ext cx="2824089"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txBox="1"/>
            <p:nvPr/>
          </p:nvSpPr>
          <p:spPr>
            <a:xfrm>
              <a:off x="5611949" y="1386540"/>
              <a:ext cx="2719019" cy="971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200">
                  <a:solidFill>
                    <a:schemeClr val="lt1"/>
                  </a:solidFill>
                </a:rPr>
                <a:t>Las preferencias de sus adultos mayores configuran las estrategias para contrarrestar el sedentarismo: actividades físicas ligeras o moderadas.</a:t>
              </a:r>
              <a:endParaRPr sz="1200">
                <a:solidFill>
                  <a:schemeClr val="lt1"/>
                </a:solidFill>
                <a:latin typeface="Arial"/>
                <a:ea typeface="Arial"/>
                <a:cs typeface="Arial"/>
                <a:sym typeface="Arial"/>
              </a:endParaRPr>
            </a:p>
          </p:txBody>
        </p:sp>
        <p:sp>
          <p:nvSpPr>
            <p:cNvPr id="371" name="Google Shape;371;p19"/>
            <p:cNvSpPr/>
            <p:nvPr/>
          </p:nvSpPr>
          <p:spPr>
            <a:xfrm>
              <a:off x="5651375" y="3299223"/>
              <a:ext cx="304849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txBox="1"/>
            <p:nvPr/>
          </p:nvSpPr>
          <p:spPr>
            <a:xfrm>
              <a:off x="5703910" y="3351758"/>
              <a:ext cx="2943426" cy="971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200">
                  <a:solidFill>
                    <a:schemeClr val="lt1"/>
                  </a:solidFill>
                </a:rPr>
                <a:t>Al menos 150 minutos por semana para un adulto mayor sin afección grave/un programa de actividad física multicomponente (90 – 135 minutos por semana), en el caso de un adulto mayor frágil</a:t>
              </a:r>
              <a:endParaRPr sz="1200">
                <a:solidFill>
                  <a:schemeClr val="lt1"/>
                </a:solidFill>
                <a:latin typeface="Arial"/>
                <a:ea typeface="Arial"/>
                <a:cs typeface="Arial"/>
                <a:sym typeface="Arial"/>
              </a:endParaRPr>
            </a:p>
          </p:txBody>
        </p:sp>
        <p:sp>
          <p:nvSpPr>
            <p:cNvPr id="373" name="Google Shape;373;p19"/>
            <p:cNvSpPr/>
            <p:nvPr/>
          </p:nvSpPr>
          <p:spPr>
            <a:xfrm>
              <a:off x="2158452" y="3143269"/>
              <a:ext cx="215237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txBox="1"/>
            <p:nvPr/>
          </p:nvSpPr>
          <p:spPr>
            <a:xfrm>
              <a:off x="2210987" y="3195804"/>
              <a:ext cx="2047306" cy="971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200">
                  <a:solidFill>
                    <a:schemeClr val="lt1"/>
                  </a:solidFill>
                </a:rPr>
                <a:t>Progresión gradual; establecimiento de objetivos personalizados; consulta del beneficiario y retroalimentación; hacer ejercicio con otros</a:t>
              </a:r>
              <a:endParaRPr sz="1200">
                <a:solidFill>
                  <a:schemeClr val="lt1"/>
                </a:solidFill>
                <a:latin typeface="Arial"/>
                <a:ea typeface="Arial"/>
                <a:cs typeface="Arial"/>
                <a:sym typeface="Arial"/>
              </a:endParaRPr>
            </a:p>
          </p:txBody>
        </p:sp>
        <p:sp>
          <p:nvSpPr>
            <p:cNvPr id="375" name="Google Shape;375;p19"/>
            <p:cNvSpPr/>
            <p:nvPr/>
          </p:nvSpPr>
          <p:spPr>
            <a:xfrm>
              <a:off x="1691684" y="1336287"/>
              <a:ext cx="267092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txBox="1"/>
            <p:nvPr/>
          </p:nvSpPr>
          <p:spPr>
            <a:xfrm>
              <a:off x="1744219" y="1388822"/>
              <a:ext cx="2565856" cy="97111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s-ES">
                  <a:solidFill>
                    <a:schemeClr val="lt1"/>
                  </a:solidFill>
                </a:rPr>
                <a:t>Equipo multidisciplinar: cuidador+especialista en educación física/terapeuta</a:t>
              </a:r>
              <a:endParaRPr sz="1400">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p:nvPr/>
        </p:nvSpPr>
        <p:spPr>
          <a:xfrm>
            <a:off x="2541181" y="329609"/>
            <a:ext cx="7443328" cy="125444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2400">
                <a:solidFill>
                  <a:srgbClr val="044458"/>
                </a:solidFill>
                <a:latin typeface="Batang"/>
                <a:ea typeface="Batang"/>
                <a:cs typeface="Batang"/>
                <a:sym typeface="Batang"/>
              </a:rPr>
              <a:t>MÓDULO 2. Estrategias para contrarrestar el sedentarismo y la inactividad entre las personas mayores</a:t>
            </a:r>
            <a:endParaRPr sz="2400">
              <a:solidFill>
                <a:schemeClr val="dk1"/>
              </a:solidFill>
              <a:latin typeface="Calibri"/>
              <a:ea typeface="Calibri"/>
              <a:cs typeface="Calibri"/>
              <a:sym typeface="Calibri"/>
            </a:endParaRPr>
          </a:p>
        </p:txBody>
      </p:sp>
      <p:sp>
        <p:nvSpPr>
          <p:cNvPr id="196" name="Google Shape;196;p2"/>
          <p:cNvSpPr txBox="1"/>
          <p:nvPr/>
        </p:nvSpPr>
        <p:spPr>
          <a:xfrm>
            <a:off x="870433" y="1801383"/>
            <a:ext cx="9261857"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dirty="0">
                <a:solidFill>
                  <a:srgbClr val="000000"/>
                </a:solidFill>
                <a:latin typeface="Batang"/>
                <a:ea typeface="Batang"/>
                <a:cs typeface="Batang"/>
                <a:sym typeface="Batang"/>
              </a:rPr>
              <a:t>2.1 Prevalencia del sedentarismo y la inactividad entre las personas mayores de Europa </a:t>
            </a:r>
            <a:r>
              <a:rPr lang="es-ES" sz="1800" dirty="0">
                <a:solidFill>
                  <a:srgbClr val="000000"/>
                </a:solidFill>
                <a:latin typeface="Batang"/>
                <a:ea typeface="Batang"/>
                <a:cs typeface="Batang"/>
                <a:sym typeface="Batang"/>
              </a:rPr>
              <a:t>Aunque </a:t>
            </a:r>
            <a:r>
              <a:rPr lang="es-ES" sz="1800" u="sng" dirty="0">
                <a:solidFill>
                  <a:srgbClr val="000000"/>
                </a:solidFill>
                <a:latin typeface="Batang"/>
                <a:ea typeface="Batang"/>
                <a:cs typeface="Batang"/>
                <a:sym typeface="Batang"/>
              </a:rPr>
              <a:t>la actividad física se considera un factor clave para una vida sana y se asocia a un mejor funcionamiento físico y cognitivo y a una mayor esperanza de vida </a:t>
            </a:r>
            <a:r>
              <a:rPr lang="es-ES" sz="1800" dirty="0">
                <a:solidFill>
                  <a:srgbClr val="000000"/>
                </a:solidFill>
                <a:latin typeface="Batang"/>
                <a:ea typeface="Batang"/>
                <a:cs typeface="Batang"/>
                <a:sym typeface="Batang"/>
              </a:rPr>
              <a:t>(Benedict et al, 2016), diferentes análisis comparativos en toda Europa están </a:t>
            </a:r>
            <a:r>
              <a:rPr lang="es-ES" sz="1800" u="sng" dirty="0">
                <a:solidFill>
                  <a:srgbClr val="000000"/>
                </a:solidFill>
                <a:latin typeface="Batang"/>
                <a:ea typeface="Batang"/>
                <a:cs typeface="Batang"/>
                <a:sym typeface="Batang"/>
              </a:rPr>
              <a:t>revelando la prevalencia del sedentarismo y/o la inactividad </a:t>
            </a:r>
            <a:r>
              <a:rPr lang="es-ES" sz="1800" dirty="0">
                <a:solidFill>
                  <a:srgbClr val="000000"/>
                </a:solidFill>
                <a:latin typeface="Batang"/>
                <a:ea typeface="Batang"/>
                <a:cs typeface="Batang"/>
                <a:sym typeface="Batang"/>
              </a:rPr>
              <a:t>entre las personas mayores:</a:t>
            </a:r>
            <a:endParaRPr sz="1800" b="1" dirty="0">
              <a:solidFill>
                <a:srgbClr val="000000"/>
              </a:solidFill>
              <a:latin typeface="Batang"/>
              <a:ea typeface="Batang"/>
              <a:cs typeface="Batang"/>
              <a:sym typeface="Batang"/>
            </a:endParaRPr>
          </a:p>
          <a:p>
            <a:pPr marL="285750" marR="0" lvl="0" indent="-285750" algn="l" rtl="0">
              <a:spcBef>
                <a:spcPts val="0"/>
              </a:spcBef>
              <a:spcAft>
                <a:spcPts val="0"/>
              </a:spcAft>
              <a:buClr>
                <a:srgbClr val="000000"/>
              </a:buClr>
              <a:buSzPts val="1800"/>
              <a:buFont typeface="Noto Sans Symbols"/>
              <a:buChar char="✔"/>
            </a:pPr>
            <a:r>
              <a:rPr lang="es-ES" sz="1800" b="1" dirty="0">
                <a:solidFill>
                  <a:srgbClr val="000000"/>
                </a:solidFill>
                <a:latin typeface="Batang"/>
                <a:ea typeface="Batang"/>
                <a:cs typeface="Batang"/>
                <a:sym typeface="Batang"/>
              </a:rPr>
              <a:t>	la prevalencia global de inactividad entre las personas mayores de 55 años en los 16 países europeos incluidos en el estudio fue del 12,5%. </a:t>
            </a:r>
            <a:endParaRPr sz="1800" b="1" dirty="0">
              <a:solidFill>
                <a:srgbClr val="000000"/>
              </a:solidFill>
              <a:latin typeface="Batang"/>
              <a:ea typeface="Batang"/>
              <a:cs typeface="Batang"/>
              <a:sym typeface="Batang"/>
            </a:endParaRPr>
          </a:p>
          <a:p>
            <a:pPr marL="285750" marR="0" lvl="0" indent="-285750" algn="l" rtl="0">
              <a:spcBef>
                <a:spcPts val="0"/>
              </a:spcBef>
              <a:spcAft>
                <a:spcPts val="0"/>
              </a:spcAft>
              <a:buClr>
                <a:srgbClr val="000000"/>
              </a:buClr>
              <a:buSzPts val="1800"/>
              <a:buFont typeface="Noto Sans Symbols"/>
              <a:buChar char="✔"/>
            </a:pPr>
            <a:r>
              <a:rPr lang="es-ES" sz="1800" b="1" dirty="0">
                <a:solidFill>
                  <a:srgbClr val="000000"/>
                </a:solidFill>
                <a:latin typeface="Batang"/>
                <a:ea typeface="Batang"/>
                <a:cs typeface="Batang"/>
                <a:sym typeface="Batang"/>
              </a:rPr>
              <a:t>	variación de la inactividad física entre países, </a:t>
            </a:r>
            <a:r>
              <a:rPr lang="es-ES" sz="1800" b="1" dirty="0">
                <a:solidFill>
                  <a:srgbClr val="FF0000"/>
                </a:solidFill>
                <a:latin typeface="Batang"/>
                <a:ea typeface="Batang"/>
                <a:cs typeface="Batang"/>
                <a:sym typeface="Batang"/>
              </a:rPr>
              <a:t>entre el 4,9% (Suecia) y el 29% (Portugal).</a:t>
            </a:r>
            <a:endParaRPr dirty="0"/>
          </a:p>
          <a:p>
            <a:pPr marL="285750" marR="0" lvl="0" indent="-285750" algn="l" rtl="0">
              <a:spcBef>
                <a:spcPts val="0"/>
              </a:spcBef>
              <a:spcAft>
                <a:spcPts val="0"/>
              </a:spcAft>
              <a:buClr>
                <a:srgbClr val="000000"/>
              </a:buClr>
              <a:buSzPts val="1800"/>
              <a:buFont typeface="Noto Sans Symbols"/>
              <a:buChar char="✔"/>
            </a:pPr>
            <a:r>
              <a:rPr lang="es-ES" sz="1800" b="1" dirty="0">
                <a:solidFill>
                  <a:srgbClr val="000000"/>
                </a:solidFill>
                <a:latin typeface="Batang"/>
                <a:ea typeface="Batang"/>
                <a:cs typeface="Batang"/>
                <a:sym typeface="Batang"/>
              </a:rPr>
              <a:t>	las variables significativas asociadas a la inactividad física fueron: "aumento de la edad, depresión, limitaciones físicas, escaso sentido de la vida, apoyo social y pérdida de memoria"- Encuesta sobre salud, envejecimiento y jubilación en Europa (2016).</a:t>
            </a:r>
            <a:endParaRPr dirty="0"/>
          </a:p>
          <a:p>
            <a:pPr marL="285750" marR="0" lvl="0" indent="-285750" algn="l" rtl="0">
              <a:spcBef>
                <a:spcPts val="0"/>
              </a:spcBef>
              <a:spcAft>
                <a:spcPts val="0"/>
              </a:spcAft>
              <a:buClr>
                <a:srgbClr val="000000"/>
              </a:buClr>
              <a:buSzPts val="1800"/>
              <a:buFont typeface="Noto Sans Symbols"/>
              <a:buChar char="✔"/>
            </a:pPr>
            <a:r>
              <a:rPr lang="es-ES" sz="1800" b="1" dirty="0">
                <a:solidFill>
                  <a:srgbClr val="000000"/>
                </a:solidFill>
                <a:latin typeface="Batang"/>
                <a:ea typeface="Batang"/>
                <a:cs typeface="Batang"/>
                <a:sym typeface="Batang"/>
              </a:rPr>
              <a:t>entre 2002 y 2017, un aumento del </a:t>
            </a:r>
            <a:r>
              <a:rPr lang="ro-RO" sz="1800" b="1" dirty="0" err="1">
                <a:solidFill>
                  <a:srgbClr val="000000"/>
                </a:solidFill>
                <a:latin typeface="Batang"/>
                <a:ea typeface="Batang"/>
                <a:cs typeface="Batang"/>
                <a:sym typeface="Batang"/>
              </a:rPr>
              <a:t>comportamiento</a:t>
            </a:r>
            <a:r>
              <a:rPr lang="ro-RO" sz="1800" b="1" dirty="0">
                <a:solidFill>
                  <a:srgbClr val="000000"/>
                </a:solidFill>
                <a:latin typeface="Batang"/>
                <a:ea typeface="Batang"/>
                <a:cs typeface="Batang"/>
                <a:sym typeface="Batang"/>
              </a:rPr>
              <a:t> </a:t>
            </a:r>
            <a:r>
              <a:rPr lang="ro-RO" sz="1800" b="1" dirty="0" err="1">
                <a:solidFill>
                  <a:srgbClr val="000000"/>
                </a:solidFill>
                <a:latin typeface="Batang"/>
                <a:ea typeface="Batang"/>
                <a:cs typeface="Batang"/>
                <a:sym typeface="Batang"/>
              </a:rPr>
              <a:t>sedentario</a:t>
            </a:r>
            <a:r>
              <a:rPr lang="es-ES" sz="1800" b="1" dirty="0">
                <a:solidFill>
                  <a:srgbClr val="000000"/>
                </a:solidFill>
                <a:latin typeface="Batang"/>
                <a:ea typeface="Batang"/>
                <a:cs typeface="Batang"/>
                <a:sym typeface="Batang"/>
              </a:rPr>
              <a:t> para los adultos de la UE, tanto en su conjunto como considerando los sexos por separado (López-Valenciano et al, 2020)</a:t>
            </a:r>
            <a:endParaRPr sz="1800" b="1" dirty="0">
              <a:solidFill>
                <a:srgbClr val="000000"/>
              </a:solidFill>
              <a:latin typeface="Batang"/>
              <a:ea typeface="Batang"/>
              <a:cs typeface="Batang"/>
              <a:sym typeface="Batang"/>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p:nvPr/>
        </p:nvSpPr>
        <p:spPr>
          <a:xfrm>
            <a:off x="2549606" y="783613"/>
            <a:ext cx="7398327" cy="8592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3A7D22"/>
                </a:solidFill>
                <a:latin typeface="Batang"/>
                <a:ea typeface="Batang"/>
                <a:cs typeface="Batang"/>
                <a:sym typeface="Batang"/>
              </a:rPr>
              <a:t>2.1 Prevalencia del sedentarismo y la inactividad entre las personas mayores de Europa</a:t>
            </a:r>
            <a:endParaRPr sz="2400" b="1">
              <a:solidFill>
                <a:srgbClr val="3A7D22"/>
              </a:solidFill>
              <a:latin typeface="Batang"/>
              <a:ea typeface="Batang"/>
              <a:cs typeface="Batang"/>
              <a:sym typeface="Batang"/>
            </a:endParaRPr>
          </a:p>
        </p:txBody>
      </p:sp>
      <p:sp>
        <p:nvSpPr>
          <p:cNvPr id="203" name="Google Shape;203;p3"/>
          <p:cNvSpPr txBox="1"/>
          <p:nvPr/>
        </p:nvSpPr>
        <p:spPr>
          <a:xfrm>
            <a:off x="953562" y="1907011"/>
            <a:ext cx="7934406" cy="483209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74F6A"/>
              </a:buClr>
              <a:buSzPts val="2200"/>
              <a:buFont typeface="Noto Sans Symbols"/>
              <a:buChar char="✔"/>
            </a:pPr>
            <a:r>
              <a:rPr lang="es-ES" sz="2200" dirty="0">
                <a:solidFill>
                  <a:srgbClr val="074F6A"/>
                </a:solidFill>
                <a:latin typeface="Batang"/>
                <a:ea typeface="Batang"/>
                <a:cs typeface="Batang"/>
                <a:sym typeface="Batang"/>
              </a:rPr>
              <a:t>Rumanía, Bulgaria e Italia mostraron en 2017 una prevalencia superior a la prevista (ídem, p.4)</a:t>
            </a:r>
            <a:endParaRPr dirty="0"/>
          </a:p>
          <a:p>
            <a:pPr marL="285750" marR="0" lvl="0" indent="-285750" algn="l" rtl="0">
              <a:spcBef>
                <a:spcPts val="0"/>
              </a:spcBef>
              <a:spcAft>
                <a:spcPts val="0"/>
              </a:spcAft>
              <a:buClr>
                <a:srgbClr val="074F6A"/>
              </a:buClr>
              <a:buSzPts val="2200"/>
              <a:buFont typeface="Noto Sans Symbols"/>
              <a:buChar char="✔"/>
            </a:pPr>
            <a:r>
              <a:rPr lang="es-ES" sz="2200" dirty="0">
                <a:solidFill>
                  <a:srgbClr val="074F6A"/>
                </a:solidFill>
                <a:latin typeface="Batang"/>
                <a:ea typeface="Batang"/>
                <a:cs typeface="Batang"/>
                <a:sym typeface="Batang"/>
              </a:rPr>
              <a:t>España es uno de los países que ha introducido directrices de salud pública sobre el </a:t>
            </a:r>
            <a:r>
              <a:rPr lang="ro-RO" sz="2200" dirty="0" err="1">
                <a:solidFill>
                  <a:srgbClr val="074F6A"/>
                </a:solidFill>
                <a:latin typeface="Batang"/>
                <a:ea typeface="Batang"/>
                <a:cs typeface="Batang"/>
                <a:sym typeface="Batang"/>
              </a:rPr>
              <a:t>comportamiento</a:t>
            </a:r>
            <a:r>
              <a:rPr lang="ro-RO" sz="2200" dirty="0">
                <a:solidFill>
                  <a:srgbClr val="074F6A"/>
                </a:solidFill>
                <a:latin typeface="Batang"/>
                <a:ea typeface="Batang"/>
                <a:cs typeface="Batang"/>
                <a:sym typeface="Batang"/>
              </a:rPr>
              <a:t> </a:t>
            </a:r>
            <a:r>
              <a:rPr lang="ro-RO" sz="2200" dirty="0" err="1">
                <a:solidFill>
                  <a:srgbClr val="074F6A"/>
                </a:solidFill>
                <a:latin typeface="Batang"/>
                <a:ea typeface="Batang"/>
                <a:cs typeface="Batang"/>
                <a:sym typeface="Batang"/>
              </a:rPr>
              <a:t>sedentario</a:t>
            </a:r>
            <a:r>
              <a:rPr lang="es-ES" sz="2200" dirty="0">
                <a:solidFill>
                  <a:srgbClr val="074F6A"/>
                </a:solidFill>
                <a:latin typeface="Batang"/>
                <a:ea typeface="Batang"/>
                <a:cs typeface="Batang"/>
                <a:sym typeface="Batang"/>
              </a:rPr>
              <a:t> en su política general. </a:t>
            </a:r>
            <a:r>
              <a:rPr lang="es-ES" sz="2200" dirty="0">
                <a:solidFill>
                  <a:srgbClr val="074F6A"/>
                </a:solidFill>
                <a:highlight>
                  <a:srgbClr val="FFFFFF"/>
                </a:highlight>
                <a:latin typeface="Batang"/>
                <a:ea typeface="Batang"/>
                <a:cs typeface="Batang"/>
                <a:sym typeface="Batang"/>
              </a:rPr>
              <a:t>(</a:t>
            </a:r>
            <a:r>
              <a:rPr lang="es-ES" sz="2200" dirty="0" err="1">
                <a:solidFill>
                  <a:srgbClr val="074F6A"/>
                </a:solidFill>
                <a:highlight>
                  <a:srgbClr val="FFFFFF"/>
                </a:highlight>
                <a:latin typeface="Batang"/>
                <a:ea typeface="Batang"/>
                <a:cs typeface="Batang"/>
                <a:sym typeface="Batang"/>
              </a:rPr>
              <a:t>idem</a:t>
            </a:r>
            <a:r>
              <a:rPr lang="es-ES" sz="2200" dirty="0">
                <a:solidFill>
                  <a:srgbClr val="074F6A"/>
                </a:solidFill>
                <a:highlight>
                  <a:srgbClr val="FFFFFF"/>
                </a:highlight>
                <a:latin typeface="Batang"/>
                <a:ea typeface="Batang"/>
                <a:cs typeface="Batang"/>
                <a:sym typeface="Batang"/>
              </a:rPr>
              <a:t>, p.8).</a:t>
            </a:r>
            <a:r>
              <a:rPr lang="es-ES" sz="2200" dirty="0">
                <a:solidFill>
                  <a:srgbClr val="074F6A"/>
                </a:solidFill>
                <a:latin typeface="Batang"/>
                <a:ea typeface="Batang"/>
                <a:cs typeface="Batang"/>
                <a:sym typeface="Batang"/>
              </a:rPr>
              <a:t>En la práctica hay una mayor prevalencia de personas mayores en España que practican Actividad Física</a:t>
            </a:r>
            <a:endParaRPr dirty="0"/>
          </a:p>
          <a:p>
            <a:pPr marL="285750" marR="0" lvl="0" indent="-285750" algn="l" rtl="0">
              <a:spcBef>
                <a:spcPts val="0"/>
              </a:spcBef>
              <a:spcAft>
                <a:spcPts val="0"/>
              </a:spcAft>
              <a:buClr>
                <a:srgbClr val="074F6A"/>
              </a:buClr>
              <a:buSzPts val="2200"/>
              <a:buFont typeface="Noto Sans Symbols"/>
              <a:buChar char="✔"/>
            </a:pPr>
            <a:r>
              <a:rPr lang="es-ES" sz="2200" dirty="0">
                <a:solidFill>
                  <a:srgbClr val="074F6A"/>
                </a:solidFill>
                <a:latin typeface="Batang"/>
                <a:ea typeface="Batang"/>
                <a:cs typeface="Batang"/>
                <a:sym typeface="Batang"/>
              </a:rPr>
              <a:t>Se ha demostrado que las mujeres mayores son menos sedentarias que los hombres mayores, probablemente porque siguen dedicando más tiempo a las actividades domésticas (ídem, p.8)</a:t>
            </a:r>
            <a:endParaRPr sz="2200" dirty="0">
              <a:solidFill>
                <a:srgbClr val="074F6A"/>
              </a:solidFill>
              <a:highlight>
                <a:srgbClr val="FFFFFF"/>
              </a:highlight>
              <a:latin typeface="Batang"/>
              <a:ea typeface="Batang"/>
              <a:cs typeface="Batang"/>
              <a:sym typeface="Batang"/>
            </a:endParaRPr>
          </a:p>
          <a:p>
            <a:pPr marL="285750" marR="0" lvl="0" indent="-285750" algn="l" rtl="0">
              <a:spcBef>
                <a:spcPts val="0"/>
              </a:spcBef>
              <a:spcAft>
                <a:spcPts val="0"/>
              </a:spcAft>
              <a:buClr>
                <a:srgbClr val="074F6A"/>
              </a:buClr>
              <a:buSzPts val="2200"/>
              <a:buFont typeface="Noto Sans Symbols"/>
              <a:buChar char="✔"/>
            </a:pPr>
            <a:r>
              <a:rPr lang="es-ES" sz="2200" dirty="0">
                <a:solidFill>
                  <a:srgbClr val="074F6A"/>
                </a:solidFill>
                <a:latin typeface="Batang"/>
                <a:ea typeface="Batang"/>
                <a:cs typeface="Batang"/>
                <a:sym typeface="Batang"/>
              </a:rPr>
              <a:t>La actividad física puede considerarse y contabilizarse también en términos ocupacionales y domésticos, no sólo en términos de ejercicios físicos</a:t>
            </a:r>
            <a:endParaRPr sz="2200" dirty="0">
              <a:solidFill>
                <a:srgbClr val="074F6A"/>
              </a:solidFill>
              <a:latin typeface="Arial"/>
              <a:ea typeface="Arial"/>
              <a:cs typeface="Arial"/>
              <a:sym typeface="Arial"/>
            </a:endParaRPr>
          </a:p>
        </p:txBody>
      </p:sp>
      <p:sp>
        <p:nvSpPr>
          <p:cNvPr id="204" name="Google Shape;204;p3"/>
          <p:cNvSpPr/>
          <p:nvPr/>
        </p:nvSpPr>
        <p:spPr>
          <a:xfrm>
            <a:off x="7890449" y="3895198"/>
            <a:ext cx="697500" cy="122400"/>
          </a:xfrm>
          <a:prstGeom prst="rightArrow">
            <a:avLst>
              <a:gd name="adj1" fmla="val 50000"/>
              <a:gd name="adj2" fmla="val 50000"/>
            </a:avLst>
          </a:prstGeom>
          <a:solidFill>
            <a:srgbClr val="F1F1F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Arial"/>
                <a:ea typeface="Arial"/>
                <a:cs typeface="Arial"/>
                <a:sym typeface="Arial"/>
              </a:rPr>
              <a:t>          </a:t>
            </a:r>
            <a:endParaRPr/>
          </a:p>
        </p:txBody>
      </p:sp>
      <p:sp>
        <p:nvSpPr>
          <p:cNvPr id="205" name="Google Shape;205;p3"/>
          <p:cNvSpPr/>
          <p:nvPr/>
        </p:nvSpPr>
        <p:spPr>
          <a:xfrm rot="5400000">
            <a:off x="8391817" y="5486970"/>
            <a:ext cx="611779" cy="563055"/>
          </a:xfrm>
          <a:prstGeom prst="bentArrow">
            <a:avLst>
              <a:gd name="adj1" fmla="val 25000"/>
              <a:gd name="adj2" fmla="val 25000"/>
              <a:gd name="adj3" fmla="val 25000"/>
              <a:gd name="adj4" fmla="val 43750"/>
            </a:avLst>
          </a:prstGeom>
          <a:solidFill>
            <a:srgbClr val="F1F1F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 calcmode="lin" valueType="num">
                                      <p:cBhvr additive="base">
                                        <p:cTn id="7" dur="500"/>
                                        <p:tgtEl>
                                          <p:spTgt spid="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3">
                                            <p:txEl>
                                              <p:pRg st="1" end="1"/>
                                            </p:txEl>
                                          </p:spTgt>
                                        </p:tgtEl>
                                        <p:attrNameLst>
                                          <p:attrName>style.visibility</p:attrName>
                                        </p:attrNameLst>
                                      </p:cBhvr>
                                      <p:to>
                                        <p:strVal val="visible"/>
                                      </p:to>
                                    </p:set>
                                    <p:anim calcmode="lin" valueType="num">
                                      <p:cBhvr additive="base">
                                        <p:cTn id="12" dur="500"/>
                                        <p:tgtEl>
                                          <p:spTgt spid="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3">
                                            <p:txEl>
                                              <p:pRg st="2" end="2"/>
                                            </p:txEl>
                                          </p:spTgt>
                                        </p:tgtEl>
                                        <p:attrNameLst>
                                          <p:attrName>style.visibility</p:attrName>
                                        </p:attrNameLst>
                                      </p:cBhvr>
                                      <p:to>
                                        <p:strVal val="visible"/>
                                      </p:to>
                                    </p:set>
                                    <p:anim calcmode="lin" valueType="num">
                                      <p:cBhvr additive="base">
                                        <p:cTn id="17" dur="500"/>
                                        <p:tgtEl>
                                          <p:spTgt spid="2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3">
                                            <p:txEl>
                                              <p:pRg st="3" end="3"/>
                                            </p:txEl>
                                          </p:spTgt>
                                        </p:tgtEl>
                                        <p:attrNameLst>
                                          <p:attrName>style.visibility</p:attrName>
                                        </p:attrNameLst>
                                      </p:cBhvr>
                                      <p:to>
                                        <p:strVal val="visible"/>
                                      </p:to>
                                    </p:set>
                                    <p:anim calcmode="lin" valueType="num">
                                      <p:cBhvr additive="base">
                                        <p:cTn id="22" dur="500"/>
                                        <p:tgtEl>
                                          <p:spTgt spid="2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
          <p:cNvSpPr txBox="1">
            <a:spLocks noGrp="1"/>
          </p:cNvSpPr>
          <p:nvPr>
            <p:ph type="title"/>
          </p:nvPr>
        </p:nvSpPr>
        <p:spPr>
          <a:xfrm>
            <a:off x="380437" y="605742"/>
            <a:ext cx="4360104" cy="4718303"/>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lt1"/>
              </a:buClr>
              <a:buSzPts val="2200"/>
              <a:buFont typeface="Noto Sans Symbols"/>
              <a:buChar char="✔"/>
            </a:pPr>
            <a:r>
              <a:rPr lang="es-ES" sz="2200"/>
              <a:t>Los datos presentados anteriormente para los cuartos países de las organizaciones socias del proyecto (Bulgaria, Rumanía, Italia, España) también se confirman en el complejo documento Fichas de actividad física, 2018</a:t>
            </a:r>
            <a:br>
              <a:rPr lang="es-ES" sz="2200" i="1"/>
            </a:br>
            <a:r>
              <a:rPr lang="es-ES" sz="2200" u="sng"/>
              <a:t>La tasa de adultos mayores de 55 años que no practican deporte ni hacen ejercicio es incluso superior a la de los adultos.</a:t>
            </a:r>
            <a:endParaRPr sz="2200" u="sng"/>
          </a:p>
        </p:txBody>
      </p:sp>
      <p:sp>
        <p:nvSpPr>
          <p:cNvPr id="212" name="Google Shape;212;p4"/>
          <p:cNvSpPr txBox="1">
            <a:spLocks noGrp="1"/>
          </p:cNvSpPr>
          <p:nvPr>
            <p:ph type="body" idx="1"/>
          </p:nvPr>
        </p:nvSpPr>
        <p:spPr>
          <a:xfrm>
            <a:off x="5896253" y="605742"/>
            <a:ext cx="5433134" cy="5520741"/>
          </a:xfrm>
          <a:prstGeom prst="rect">
            <a:avLst/>
          </a:prstGeom>
          <a:noFill/>
          <a:ln>
            <a:noFill/>
          </a:ln>
        </p:spPr>
        <p:txBody>
          <a:bodyPr spcFirstLastPara="1" wrap="square" lIns="91425" tIns="45700" rIns="91425" bIns="45700" anchor="t" anchorCtr="0">
            <a:normAutofit lnSpcReduction="10000"/>
          </a:bodyPr>
          <a:lstStyle/>
          <a:p>
            <a:pPr marL="228600" lvl="0" indent="-114300" algn="ctr" rtl="0">
              <a:lnSpc>
                <a:spcPct val="90000"/>
              </a:lnSpc>
              <a:spcBef>
                <a:spcPts val="0"/>
              </a:spcBef>
              <a:spcAft>
                <a:spcPts val="0"/>
              </a:spcAft>
              <a:buClr>
                <a:schemeClr val="dk1"/>
              </a:buClr>
              <a:buSzPts val="1800"/>
              <a:buNone/>
            </a:pPr>
            <a:endParaRPr sz="1800" i="1">
              <a:solidFill>
                <a:srgbClr val="074F6A"/>
              </a:solidFill>
              <a:highlight>
                <a:srgbClr val="FFFFFF"/>
              </a:highlight>
              <a:latin typeface="Batang"/>
              <a:ea typeface="Batang"/>
              <a:cs typeface="Batang"/>
              <a:sym typeface="Batang"/>
            </a:endParaRPr>
          </a:p>
          <a:p>
            <a:pPr marL="228600" lvl="0" indent="-228600" algn="ctr" rtl="0">
              <a:lnSpc>
                <a:spcPct val="90000"/>
              </a:lnSpc>
              <a:spcBef>
                <a:spcPts val="1000"/>
              </a:spcBef>
              <a:spcAft>
                <a:spcPts val="0"/>
              </a:spcAft>
              <a:buClr>
                <a:srgbClr val="074F6A"/>
              </a:buClr>
              <a:buSzPts val="1800"/>
              <a:buChar char="•"/>
            </a:pPr>
            <a:r>
              <a:rPr lang="es-ES" sz="1800" i="1">
                <a:solidFill>
                  <a:srgbClr val="074F6A"/>
                </a:solidFill>
                <a:highlight>
                  <a:srgbClr val="FFFFFF"/>
                </a:highlight>
                <a:latin typeface="Batang"/>
                <a:ea typeface="Batang"/>
                <a:cs typeface="Batang"/>
                <a:sym typeface="Batang"/>
              </a:rPr>
              <a:t>Fig 2.1 Gráfico de prevalencia del nivel de actividad física en adultos de BG, RO, IT, SP</a:t>
            </a:r>
            <a:endParaRPr sz="1800" i="1">
              <a:solidFill>
                <a:srgbClr val="074F6A"/>
              </a:solidFill>
              <a:highlight>
                <a:srgbClr val="FFFFFF"/>
              </a:highlight>
              <a:latin typeface="Batang"/>
              <a:ea typeface="Batang"/>
              <a:cs typeface="Batang"/>
              <a:sym typeface="Batang"/>
            </a:endParaRPr>
          </a:p>
          <a:p>
            <a:pPr marL="228600" lvl="0" indent="-114300" algn="ctr" rtl="0">
              <a:lnSpc>
                <a:spcPct val="90000"/>
              </a:lnSpc>
              <a:spcBef>
                <a:spcPts val="1000"/>
              </a:spcBef>
              <a:spcAft>
                <a:spcPts val="0"/>
              </a:spcAft>
              <a:buClr>
                <a:schemeClr val="dk1"/>
              </a:buClr>
              <a:buSzPts val="1800"/>
              <a:buNone/>
            </a:pPr>
            <a:endParaRPr sz="1800">
              <a:solidFill>
                <a:srgbClr val="074F6A"/>
              </a:solidFill>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2800"/>
              <a:buChar char="•"/>
            </a:pPr>
            <a:r>
              <a:rPr lang="es-ES">
                <a:solidFill>
                  <a:schemeClr val="lt1"/>
                </a:solidFill>
              </a:rPr>
              <a:t>population aging</a:t>
            </a:r>
            <a:endParaRPr/>
          </a:p>
          <a:p>
            <a:pPr marL="971550" lvl="1" indent="-514350" algn="l" rtl="0">
              <a:lnSpc>
                <a:spcPct val="90000"/>
              </a:lnSpc>
              <a:spcBef>
                <a:spcPts val="500"/>
              </a:spcBef>
              <a:spcAft>
                <a:spcPts val="0"/>
              </a:spcAft>
              <a:buClr>
                <a:schemeClr val="lt1"/>
              </a:buClr>
              <a:buSzPts val="2400"/>
              <a:buFont typeface="Arial"/>
              <a:buAutoNum type="arabicPeriod"/>
            </a:pPr>
            <a:r>
              <a:rPr lang="es-ES">
                <a:solidFill>
                  <a:schemeClr val="lt1"/>
                </a:solidFill>
              </a:rPr>
              <a:t>The demographic trend</a:t>
            </a:r>
            <a:endParaRPr/>
          </a:p>
          <a:p>
            <a:pPr marL="971550" lvl="1" indent="-514350" algn="l" rtl="0">
              <a:lnSpc>
                <a:spcPct val="90000"/>
              </a:lnSpc>
              <a:spcBef>
                <a:spcPts val="500"/>
              </a:spcBef>
              <a:spcAft>
                <a:spcPts val="0"/>
              </a:spcAft>
              <a:buClr>
                <a:schemeClr val="lt1"/>
              </a:buClr>
              <a:buSzPts val="2400"/>
              <a:buFont typeface="Arial"/>
              <a:buAutoNum type="arabicPeriod"/>
            </a:pPr>
            <a:r>
              <a:rPr lang="es-ES">
                <a:solidFill>
                  <a:schemeClr val="lt1"/>
                </a:solidFill>
              </a:rPr>
              <a:t>The importance of active aging </a:t>
            </a:r>
            <a:endParaRPr/>
          </a:p>
          <a:p>
            <a:pPr marL="971550" lvl="1" indent="-514350" algn="l" rtl="0">
              <a:lnSpc>
                <a:spcPct val="90000"/>
              </a:lnSpc>
              <a:spcBef>
                <a:spcPts val="500"/>
              </a:spcBef>
              <a:spcAft>
                <a:spcPts val="0"/>
              </a:spcAft>
              <a:buClr>
                <a:schemeClr val="lt1"/>
              </a:buClr>
              <a:buSzPts val="2400"/>
              <a:buFont typeface="Arial"/>
              <a:buAutoNum type="arabicPeriod"/>
            </a:pPr>
            <a:r>
              <a:rPr lang="es-ES">
                <a:solidFill>
                  <a:schemeClr val="lt1"/>
                </a:solidFill>
              </a:rPr>
              <a:t>The benefits of physical activity </a:t>
            </a:r>
            <a:endParaRPr/>
          </a:p>
          <a:p>
            <a:pPr marL="457200" lvl="1" indent="0" algn="l" rtl="0">
              <a:lnSpc>
                <a:spcPct val="90000"/>
              </a:lnSpc>
              <a:spcBef>
                <a:spcPts val="500"/>
              </a:spcBef>
              <a:spcAft>
                <a:spcPts val="0"/>
              </a:spcAft>
              <a:buClr>
                <a:schemeClr val="accent4"/>
              </a:buClr>
              <a:buSzPts val="2400"/>
              <a:buNone/>
            </a:pPr>
            <a:endParaRPr>
              <a:solidFill>
                <a:schemeClr val="lt1"/>
              </a:solidFill>
            </a:endParaRPr>
          </a:p>
          <a:p>
            <a:pPr marL="228600" lvl="0" indent="-228600" algn="l" rtl="0">
              <a:lnSpc>
                <a:spcPct val="90000"/>
              </a:lnSpc>
              <a:spcBef>
                <a:spcPts val="1000"/>
              </a:spcBef>
              <a:spcAft>
                <a:spcPts val="0"/>
              </a:spcAft>
              <a:buClr>
                <a:schemeClr val="lt1"/>
              </a:buClr>
              <a:buSzPts val="2800"/>
              <a:buChar char="•"/>
            </a:pPr>
            <a:r>
              <a:rPr lang="es-ES">
                <a:solidFill>
                  <a:schemeClr val="lt1"/>
                </a:solidFill>
              </a:rPr>
              <a:t>3. Interplay between physical activity and personal and external determinants.</a:t>
            </a:r>
            <a:endParaRPr/>
          </a:p>
          <a:p>
            <a:pPr marL="971550" lvl="1" indent="-514350" algn="l" rtl="0">
              <a:lnSpc>
                <a:spcPct val="100000"/>
              </a:lnSpc>
              <a:spcBef>
                <a:spcPts val="500"/>
              </a:spcBef>
              <a:spcAft>
                <a:spcPts val="0"/>
              </a:spcAft>
              <a:buClr>
                <a:schemeClr val="lt1"/>
              </a:buClr>
              <a:buSzPts val="2400"/>
              <a:buFont typeface="Arial"/>
              <a:buAutoNum type="arabicPeriod"/>
            </a:pPr>
            <a:r>
              <a:rPr lang="es-ES">
                <a:solidFill>
                  <a:schemeClr val="lt1"/>
                </a:solidFill>
              </a:rPr>
              <a:t>Personal predispositions</a:t>
            </a:r>
            <a:endParaRPr/>
          </a:p>
          <a:p>
            <a:pPr marL="971550" lvl="1" indent="-514350" algn="l" rtl="0">
              <a:lnSpc>
                <a:spcPct val="100000"/>
              </a:lnSpc>
              <a:spcBef>
                <a:spcPts val="500"/>
              </a:spcBef>
              <a:spcAft>
                <a:spcPts val="0"/>
              </a:spcAft>
              <a:buClr>
                <a:schemeClr val="lt1"/>
              </a:buClr>
              <a:buSzPts val="2400"/>
              <a:buFont typeface="Arial"/>
              <a:buAutoNum type="arabicPeriod"/>
            </a:pPr>
            <a:r>
              <a:rPr lang="es-ES">
                <a:solidFill>
                  <a:schemeClr val="lt1"/>
                </a:solidFill>
              </a:rPr>
              <a:t>External forces</a:t>
            </a:r>
            <a:endParaRPr/>
          </a:p>
        </p:txBody>
      </p:sp>
      <p:sp>
        <p:nvSpPr>
          <p:cNvPr id="213" name="Google Shape;213;p4"/>
          <p:cNvSpPr/>
          <p:nvPr/>
        </p:nvSpPr>
        <p:spPr>
          <a:xfrm>
            <a:off x="3688433" y="3123065"/>
            <a:ext cx="1825200" cy="365700"/>
          </a:xfrm>
          <a:prstGeom prst="rightArrow">
            <a:avLst>
              <a:gd name="adj1" fmla="val 50000"/>
              <a:gd name="adj2" fmla="val 50000"/>
            </a:avLst>
          </a:prstGeom>
          <a:solidFill>
            <a:srgbClr val="5ECBF4"/>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4" name="Google Shape;214;p4" descr="A graph of blue and white bars&#10;&#10;Description automatically generated"/>
          <p:cNvPicPr preferRelativeResize="0"/>
          <p:nvPr/>
        </p:nvPicPr>
        <p:blipFill rotWithShape="1">
          <a:blip r:embed="rId3">
            <a:alphaModFix/>
          </a:blip>
          <a:srcRect/>
          <a:stretch/>
        </p:blipFill>
        <p:spPr>
          <a:xfrm>
            <a:off x="5513726" y="1752224"/>
            <a:ext cx="6109334" cy="36242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573024" y="512064"/>
            <a:ext cx="4364736" cy="48686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lay"/>
              <a:buNone/>
            </a:pPr>
            <a:br>
              <a:rPr lang="es-ES" sz="3200"/>
            </a:br>
            <a:br>
              <a:rPr lang="es-ES" sz="1800">
                <a:latin typeface="Batang"/>
                <a:ea typeface="Batang"/>
                <a:cs typeface="Batang"/>
                <a:sym typeface="Batang"/>
              </a:rPr>
            </a:br>
            <a:br>
              <a:rPr lang="es-ES" sz="1800">
                <a:latin typeface="Batang"/>
                <a:ea typeface="Batang"/>
                <a:cs typeface="Batang"/>
                <a:sym typeface="Batang"/>
              </a:rPr>
            </a:br>
            <a:br>
              <a:rPr lang="es-ES" sz="1800">
                <a:latin typeface="Batang"/>
                <a:ea typeface="Batang"/>
                <a:cs typeface="Batang"/>
                <a:sym typeface="Batang"/>
              </a:rPr>
            </a:br>
            <a:r>
              <a:rPr lang="es-ES" sz="1800">
                <a:latin typeface="Batang"/>
                <a:ea typeface="Batang"/>
                <a:cs typeface="Batang"/>
                <a:sym typeface="Batang"/>
              </a:rPr>
              <a:t>Rumanía y Bulgaria presentan tasas de población más elevadas para las dos categorías analizadas (personas que nunca/casi nunca practican deporte o personas que no practican ninguna otra actividad física), en comparación con Italia o España.</a:t>
            </a:r>
            <a:br>
              <a:rPr lang="es-ES" sz="1800">
                <a:latin typeface="Batang"/>
                <a:ea typeface="Batang"/>
                <a:cs typeface="Batang"/>
                <a:sym typeface="Batang"/>
              </a:rPr>
            </a:br>
            <a:br>
              <a:rPr lang="es-ES" sz="1800">
                <a:latin typeface="Batang"/>
                <a:ea typeface="Batang"/>
                <a:cs typeface="Batang"/>
                <a:sym typeface="Batang"/>
              </a:rPr>
            </a:br>
            <a:r>
              <a:rPr lang="es-ES" sz="1800">
                <a:latin typeface="Batang"/>
                <a:ea typeface="Batang"/>
                <a:cs typeface="Batang"/>
                <a:sym typeface="Batang"/>
              </a:rPr>
              <a:t>El nivel más alto de actividad física suficiente monitorizada en adultos se registra en España, con un 66% para los adultos de 18-69 años y con un 68% para los adultos mayores de 60-69 años (véase fig. 2.1), similar al de Suecia, con un 67% para los adultos y un 55% para los adultos mayores. </a:t>
            </a:r>
            <a:br>
              <a:rPr lang="es-ES" sz="1800">
                <a:latin typeface="Batang"/>
                <a:ea typeface="Batang"/>
                <a:cs typeface="Batang"/>
                <a:sym typeface="Batang"/>
              </a:rPr>
            </a:br>
            <a:r>
              <a:rPr lang="es-ES" sz="1800">
                <a:latin typeface="Batang"/>
                <a:ea typeface="Batang"/>
                <a:cs typeface="Batang"/>
                <a:sym typeface="Batang"/>
              </a:rPr>
              <a:t>* Situación similar en todo el mundo: el 27,5% de los adultos estadounidenses mayores de 50 años (unos 31 millones de personas) se declaran inactivos. </a:t>
            </a:r>
            <a:br>
              <a:rPr lang="es-ES" sz="3200"/>
            </a:br>
            <a:br>
              <a:rPr lang="es-ES" sz="3200"/>
            </a:br>
            <a:endParaRPr sz="3200"/>
          </a:p>
        </p:txBody>
      </p:sp>
      <p:sp>
        <p:nvSpPr>
          <p:cNvPr id="221" name="Google Shape;221;p5"/>
          <p:cNvSpPr txBox="1">
            <a:spLocks noGrp="1"/>
          </p:cNvSpPr>
          <p:nvPr>
            <p:ph type="body" idx="1"/>
          </p:nvPr>
        </p:nvSpPr>
        <p:spPr>
          <a:xfrm>
            <a:off x="5896253" y="605742"/>
            <a:ext cx="5433134" cy="5520741"/>
          </a:xfrm>
          <a:prstGeom prst="rect">
            <a:avLst/>
          </a:prstGeom>
          <a:noFill/>
          <a:ln>
            <a:noFill/>
          </a:ln>
        </p:spPr>
        <p:txBody>
          <a:bodyPr spcFirstLastPara="1" wrap="square" lIns="91425" tIns="45700" rIns="91425" bIns="45700" anchor="t" anchorCtr="0">
            <a:noAutofit/>
          </a:bodyPr>
          <a:lstStyle/>
          <a:p>
            <a:pPr marL="228600" lvl="0" indent="-114300" algn="ctr" rtl="0">
              <a:lnSpc>
                <a:spcPct val="90000"/>
              </a:lnSpc>
              <a:spcBef>
                <a:spcPts val="0"/>
              </a:spcBef>
              <a:spcAft>
                <a:spcPts val="0"/>
              </a:spcAft>
              <a:buClr>
                <a:schemeClr val="dk1"/>
              </a:buClr>
              <a:buSzPts val="1800"/>
              <a:buNone/>
            </a:pPr>
            <a:endParaRPr sz="1800" i="1">
              <a:solidFill>
                <a:srgbClr val="074F6A"/>
              </a:solidFill>
              <a:highlight>
                <a:srgbClr val="FFFFFF"/>
              </a:highlight>
              <a:latin typeface="Batang"/>
              <a:ea typeface="Batang"/>
              <a:cs typeface="Batang"/>
              <a:sym typeface="Batang"/>
            </a:endParaRPr>
          </a:p>
          <a:p>
            <a:pPr marL="457200" lvl="0" indent="-228600" algn="ctr" rtl="0">
              <a:lnSpc>
                <a:spcPct val="107000"/>
              </a:lnSpc>
              <a:spcBef>
                <a:spcPts val="1000"/>
              </a:spcBef>
              <a:spcAft>
                <a:spcPts val="0"/>
              </a:spcAft>
              <a:buClr>
                <a:srgbClr val="074F6A"/>
              </a:buClr>
              <a:buSzPts val="1800"/>
              <a:buChar char="•"/>
            </a:pPr>
            <a:r>
              <a:rPr lang="es-ES" sz="1800" i="1">
                <a:solidFill>
                  <a:srgbClr val="074F6A"/>
                </a:solidFill>
                <a:latin typeface="Batang"/>
                <a:ea typeface="Batang"/>
                <a:cs typeface="Batang"/>
                <a:sym typeface="Batang"/>
              </a:rPr>
              <a:t>Fig 2.2 Porcentaje de la población que no hace ejercicio nunca o casi nunca, %</a:t>
            </a: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228600" algn="ctr" rtl="0">
              <a:lnSpc>
                <a:spcPct val="107000"/>
              </a:lnSpc>
              <a:spcBef>
                <a:spcPts val="1800"/>
              </a:spcBef>
              <a:spcAft>
                <a:spcPts val="0"/>
              </a:spcAft>
              <a:buClr>
                <a:srgbClr val="074F6A"/>
              </a:buClr>
              <a:buSzPts val="1800"/>
              <a:buChar char="•"/>
            </a:pPr>
            <a:r>
              <a:rPr lang="es-ES" sz="1800">
                <a:solidFill>
                  <a:srgbClr val="074F6A"/>
                </a:solidFill>
                <a:highlight>
                  <a:srgbClr val="FFFFFF"/>
                </a:highlight>
                <a:latin typeface="Batang"/>
                <a:ea typeface="Batang"/>
                <a:cs typeface="Batang"/>
                <a:sym typeface="Batang"/>
              </a:rPr>
              <a:t>Source: </a:t>
            </a:r>
            <a:r>
              <a:rPr lang="es-ES" sz="1800">
                <a:solidFill>
                  <a:srgbClr val="074F6A"/>
                </a:solidFill>
                <a:latin typeface="Batang"/>
                <a:ea typeface="Batang"/>
                <a:cs typeface="Batang"/>
                <a:sym typeface="Batang"/>
              </a:rPr>
              <a:t>Special Eurobarometer 525, 2022</a:t>
            </a:r>
            <a:endParaRPr sz="1800">
              <a:solidFill>
                <a:srgbClr val="074F6A"/>
              </a:solidFill>
              <a:latin typeface="Calibri"/>
              <a:ea typeface="Calibri"/>
              <a:cs typeface="Calibri"/>
              <a:sym typeface="Calibri"/>
            </a:endParaRPr>
          </a:p>
        </p:txBody>
      </p:sp>
      <p:pic>
        <p:nvPicPr>
          <p:cNvPr id="222" name="Google Shape;222;p5" descr="A graph of green bars&#10;&#10;Description automatically generated"/>
          <p:cNvPicPr preferRelativeResize="0"/>
          <p:nvPr/>
        </p:nvPicPr>
        <p:blipFill rotWithShape="1">
          <a:blip r:embed="rId3">
            <a:alphaModFix/>
          </a:blip>
          <a:srcRect/>
          <a:stretch/>
        </p:blipFill>
        <p:spPr>
          <a:xfrm>
            <a:off x="5352204" y="1616456"/>
            <a:ext cx="6266772" cy="3764304"/>
          </a:xfrm>
          <a:prstGeom prst="rect">
            <a:avLst/>
          </a:prstGeom>
          <a:noFill/>
          <a:ln>
            <a:noFill/>
          </a:ln>
        </p:spPr>
      </p:pic>
      <p:sp>
        <p:nvSpPr>
          <p:cNvPr id="223" name="Google Shape;223;p5"/>
          <p:cNvSpPr/>
          <p:nvPr/>
        </p:nvSpPr>
        <p:spPr>
          <a:xfrm>
            <a:off x="4811647" y="937952"/>
            <a:ext cx="1491617" cy="467915"/>
          </a:xfrm>
          <a:prstGeom prst="leftRightArrow">
            <a:avLst>
              <a:gd name="adj1" fmla="val 50000"/>
              <a:gd name="adj2" fmla="val 50000"/>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p:tgtEl>
                                          <p:spTgt spid="22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6"/>
          <p:cNvSpPr txBox="1">
            <a:spLocks noGrp="1"/>
          </p:cNvSpPr>
          <p:nvPr>
            <p:ph type="title"/>
          </p:nvPr>
        </p:nvSpPr>
        <p:spPr>
          <a:xfrm>
            <a:off x="573024" y="952500"/>
            <a:ext cx="4364736" cy="43487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Batang"/>
              <a:buNone/>
            </a:pPr>
            <a:r>
              <a:rPr lang="es-ES" sz="1800">
                <a:latin typeface="Batang"/>
                <a:ea typeface="Batang"/>
                <a:cs typeface="Batang"/>
                <a:sym typeface="Batang"/>
              </a:rPr>
              <a:t>La tasa de adultos que nunca o casi nunca practican otras actividades físicas (fuera del deporte) como ir en bicicleta de un lugar a otro, bailar o trabajar en el jardín es generalmente inferior en los 4 países en comparación con la tasa de población adulta que practica deportes específicos.</a:t>
            </a:r>
            <a:br>
              <a:rPr lang="es-ES" sz="1800">
                <a:latin typeface="Batang"/>
                <a:ea typeface="Batang"/>
                <a:cs typeface="Batang"/>
                <a:sym typeface="Batang"/>
              </a:rPr>
            </a:br>
            <a:br>
              <a:rPr lang="es-ES" sz="1800">
                <a:latin typeface="Batang"/>
                <a:ea typeface="Batang"/>
                <a:cs typeface="Batang"/>
                <a:sym typeface="Batang"/>
              </a:rPr>
            </a:br>
            <a:r>
              <a:rPr lang="es-ES" sz="1800" b="1">
                <a:latin typeface="Batang"/>
                <a:ea typeface="Batang"/>
                <a:cs typeface="Batang"/>
                <a:sym typeface="Batang"/>
              </a:rPr>
              <a:t>CONCLUSIÓN: Este resultado podría esbozar una estrategia para combatir el sedentarismo de las personas mayores en los 4 países mencionados, que incluiría actividades físicas ligeras (baile, jardinería, etc.) en lugar de deportes específicos.</a:t>
            </a:r>
            <a:br>
              <a:rPr lang="es-ES" sz="1800" b="1">
                <a:latin typeface="Batang"/>
                <a:ea typeface="Batang"/>
                <a:cs typeface="Batang"/>
                <a:sym typeface="Batang"/>
              </a:rPr>
            </a:br>
            <a:br>
              <a:rPr lang="es-ES" sz="1800" b="1">
                <a:latin typeface="Calibri"/>
                <a:ea typeface="Calibri"/>
                <a:cs typeface="Calibri"/>
                <a:sym typeface="Calibri"/>
              </a:rPr>
            </a:br>
            <a:endParaRPr sz="3200" b="1"/>
          </a:p>
        </p:txBody>
      </p:sp>
      <p:sp>
        <p:nvSpPr>
          <p:cNvPr id="230" name="Google Shape;230;p6"/>
          <p:cNvSpPr txBox="1">
            <a:spLocks noGrp="1"/>
          </p:cNvSpPr>
          <p:nvPr>
            <p:ph type="body" idx="1"/>
          </p:nvPr>
        </p:nvSpPr>
        <p:spPr>
          <a:xfrm>
            <a:off x="5896253" y="605742"/>
            <a:ext cx="5433134" cy="6044440"/>
          </a:xfrm>
          <a:prstGeom prst="rect">
            <a:avLst/>
          </a:prstGeom>
          <a:noFill/>
          <a:ln>
            <a:noFill/>
          </a:ln>
        </p:spPr>
        <p:txBody>
          <a:bodyPr spcFirstLastPara="1" wrap="square" lIns="91425" tIns="45700" rIns="91425" bIns="45700" anchor="t" anchorCtr="0">
            <a:noAutofit/>
          </a:bodyPr>
          <a:lstStyle/>
          <a:p>
            <a:pPr marL="228600" lvl="0" indent="-114300" algn="ctr" rtl="0">
              <a:lnSpc>
                <a:spcPct val="90000"/>
              </a:lnSpc>
              <a:spcBef>
                <a:spcPts val="0"/>
              </a:spcBef>
              <a:spcAft>
                <a:spcPts val="0"/>
              </a:spcAft>
              <a:buClr>
                <a:schemeClr val="dk1"/>
              </a:buClr>
              <a:buSzPts val="1800"/>
              <a:buNone/>
            </a:pPr>
            <a:endParaRPr sz="1800" i="1">
              <a:solidFill>
                <a:srgbClr val="074F6A"/>
              </a:solidFill>
              <a:highlight>
                <a:srgbClr val="FFFFFF"/>
              </a:highlight>
              <a:latin typeface="Batang"/>
              <a:ea typeface="Batang"/>
              <a:cs typeface="Batang"/>
              <a:sym typeface="Batang"/>
            </a:endParaRPr>
          </a:p>
          <a:p>
            <a:pPr marL="457200" lvl="0" indent="-228600" algn="ctr" rtl="0">
              <a:lnSpc>
                <a:spcPct val="107000"/>
              </a:lnSpc>
              <a:spcBef>
                <a:spcPts val="1000"/>
              </a:spcBef>
              <a:spcAft>
                <a:spcPts val="0"/>
              </a:spcAft>
              <a:buClr>
                <a:srgbClr val="074F6A"/>
              </a:buClr>
              <a:buSzPts val="1800"/>
              <a:buChar char="•"/>
            </a:pPr>
            <a:r>
              <a:rPr lang="es-ES" sz="1800" i="1">
                <a:solidFill>
                  <a:srgbClr val="074F6A"/>
                </a:solidFill>
                <a:latin typeface="Batang"/>
                <a:ea typeface="Batang"/>
                <a:cs typeface="Batang"/>
                <a:sym typeface="Batang"/>
              </a:rPr>
              <a:t>Fig 2.3 Porcentaje de la población que nunca o casi nunca practica otra actividad física fuera del deporte, %</a:t>
            </a:r>
            <a:endParaRPr sz="1800">
              <a:solidFill>
                <a:srgbClr val="074F6A"/>
              </a:solidFill>
              <a:latin typeface="Calibri"/>
              <a:ea typeface="Calibri"/>
              <a:cs typeface="Calibri"/>
              <a:sym typeface="Calibri"/>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a:solidFill>
                <a:srgbClr val="074F6A"/>
              </a:solidFill>
              <a:highlight>
                <a:srgbClr val="FFFFFF"/>
              </a:highlight>
              <a:latin typeface="Batang"/>
              <a:ea typeface="Batang"/>
              <a:cs typeface="Batang"/>
              <a:sym typeface="Batang"/>
            </a:endParaRPr>
          </a:p>
          <a:p>
            <a:pPr marL="457200" lvl="0" indent="-228600" algn="ctr" rtl="0">
              <a:lnSpc>
                <a:spcPct val="107000"/>
              </a:lnSpc>
              <a:spcBef>
                <a:spcPts val="1800"/>
              </a:spcBef>
              <a:spcAft>
                <a:spcPts val="0"/>
              </a:spcAft>
              <a:buClr>
                <a:srgbClr val="074F6A"/>
              </a:buClr>
              <a:buSzPts val="1800"/>
              <a:buChar char="•"/>
            </a:pPr>
            <a:r>
              <a:rPr lang="es-ES" sz="1800">
                <a:solidFill>
                  <a:srgbClr val="074F6A"/>
                </a:solidFill>
                <a:highlight>
                  <a:srgbClr val="FFFFFF"/>
                </a:highlight>
                <a:latin typeface="Batang"/>
                <a:ea typeface="Batang"/>
                <a:cs typeface="Batang"/>
                <a:sym typeface="Batang"/>
              </a:rPr>
              <a:t>Source: </a:t>
            </a:r>
            <a:r>
              <a:rPr lang="es-ES" sz="1800">
                <a:solidFill>
                  <a:srgbClr val="074F6A"/>
                </a:solidFill>
                <a:latin typeface="Batang"/>
                <a:ea typeface="Batang"/>
                <a:cs typeface="Batang"/>
                <a:sym typeface="Batang"/>
              </a:rPr>
              <a:t>Special Eurobarometer 525, 2022</a:t>
            </a:r>
            <a:endParaRPr sz="1800">
              <a:solidFill>
                <a:srgbClr val="074F6A"/>
              </a:solidFill>
              <a:latin typeface="Calibri"/>
              <a:ea typeface="Calibri"/>
              <a:cs typeface="Calibri"/>
              <a:sym typeface="Calibri"/>
            </a:endParaRPr>
          </a:p>
        </p:txBody>
      </p:sp>
      <p:sp>
        <p:nvSpPr>
          <p:cNvPr id="231" name="Google Shape;231;p6"/>
          <p:cNvSpPr/>
          <p:nvPr/>
        </p:nvSpPr>
        <p:spPr>
          <a:xfrm>
            <a:off x="4791551" y="1071059"/>
            <a:ext cx="1491617" cy="467915"/>
          </a:xfrm>
          <a:prstGeom prst="leftRightArrow">
            <a:avLst>
              <a:gd name="adj1" fmla="val 50000"/>
              <a:gd name="adj2" fmla="val 50000"/>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2" name="Google Shape;232;p6" descr="A graph of green and black bars&#10;&#10;Description automatically generated with medium confidence"/>
          <p:cNvPicPr preferRelativeResize="0"/>
          <p:nvPr/>
        </p:nvPicPr>
        <p:blipFill rotWithShape="1">
          <a:blip r:embed="rId3">
            <a:alphaModFix/>
          </a:blip>
          <a:srcRect/>
          <a:stretch/>
        </p:blipFill>
        <p:spPr>
          <a:xfrm>
            <a:off x="5173469" y="2004291"/>
            <a:ext cx="6514811" cy="39157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p:tgtEl>
                                          <p:spTgt spid="22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7"/>
          <p:cNvSpPr txBox="1">
            <a:spLocks noGrp="1"/>
          </p:cNvSpPr>
          <p:nvPr>
            <p:ph type="title"/>
          </p:nvPr>
        </p:nvSpPr>
        <p:spPr>
          <a:xfrm>
            <a:off x="478575" y="1913850"/>
            <a:ext cx="8877900" cy="4191600"/>
          </a:xfrm>
          <a:prstGeom prst="rect">
            <a:avLst/>
          </a:prstGeom>
          <a:noFill/>
          <a:ln w="952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285750" lvl="0" indent="-273050" algn="l" rtl="0">
              <a:lnSpc>
                <a:spcPct val="90000"/>
              </a:lnSpc>
              <a:spcBef>
                <a:spcPts val="0"/>
              </a:spcBef>
              <a:spcAft>
                <a:spcPts val="0"/>
              </a:spcAft>
              <a:buClr>
                <a:srgbClr val="000000"/>
              </a:buClr>
              <a:buSzPts val="1800"/>
              <a:buFont typeface="Noto Sans Symbols"/>
              <a:buChar char="❑"/>
            </a:pPr>
            <a:r>
              <a:rPr lang="es-ES" sz="1600" dirty="0">
                <a:solidFill>
                  <a:srgbClr val="000000"/>
                </a:solidFill>
                <a:latin typeface="Batang"/>
                <a:ea typeface="Batang"/>
                <a:cs typeface="Batang"/>
                <a:sym typeface="Batang"/>
              </a:rPr>
              <a:t> IMPACTO DE </a:t>
            </a:r>
            <a:r>
              <a:rPr lang="ro-RO" sz="1600" dirty="0">
                <a:solidFill>
                  <a:srgbClr val="000000"/>
                </a:solidFill>
                <a:latin typeface="Batang"/>
                <a:ea typeface="Batang"/>
                <a:cs typeface="Batang"/>
                <a:sym typeface="Batang"/>
              </a:rPr>
              <a:t>COMPORTAMIENTO SEDENTARIO</a:t>
            </a:r>
            <a:r>
              <a:rPr lang="es-ES" sz="1600" dirty="0">
                <a:solidFill>
                  <a:srgbClr val="000000"/>
                </a:solidFill>
                <a:latin typeface="Batang"/>
                <a:ea typeface="Batang"/>
                <a:cs typeface="Batang"/>
                <a:sym typeface="Batang"/>
              </a:rPr>
              <a:t>: </a:t>
            </a:r>
            <a:r>
              <a:rPr lang="es-ES" sz="1600" dirty="0">
                <a:solidFill>
                  <a:srgbClr val="FF0000"/>
                </a:solidFill>
                <a:latin typeface="Batang"/>
                <a:ea typeface="Batang"/>
                <a:cs typeface="Batang"/>
                <a:sym typeface="Batang"/>
              </a:rPr>
              <a:t>riesgo de caídas a la depresión y reducción de la capacidad de funcionamiento</a:t>
            </a:r>
            <a:br>
              <a:rPr lang="es-ES" sz="1600" dirty="0">
                <a:solidFill>
                  <a:srgbClr val="000000"/>
                </a:solidFill>
                <a:latin typeface="Batang"/>
                <a:ea typeface="Batang"/>
                <a:cs typeface="Batang"/>
                <a:sym typeface="Batang"/>
              </a:rPr>
            </a:br>
            <a:r>
              <a:rPr lang="es-ES" sz="1600" dirty="0">
                <a:solidFill>
                  <a:srgbClr val="000000"/>
                </a:solidFill>
                <a:latin typeface="Batang"/>
                <a:ea typeface="Batang"/>
                <a:cs typeface="Batang"/>
                <a:sym typeface="Batang"/>
              </a:rPr>
              <a:t>- </a:t>
            </a:r>
            <a:r>
              <a:rPr lang="es-ES" sz="1600" dirty="0">
                <a:solidFill>
                  <a:srgbClr val="FF0000"/>
                </a:solidFill>
                <a:latin typeface="Batang"/>
                <a:ea typeface="Batang"/>
                <a:cs typeface="Batang"/>
                <a:sym typeface="Batang"/>
              </a:rPr>
              <a:t>Cataratas </a:t>
            </a:r>
            <a:r>
              <a:rPr lang="es-ES" sz="1600" dirty="0">
                <a:solidFill>
                  <a:srgbClr val="000000"/>
                </a:solidFill>
                <a:latin typeface="Batang"/>
                <a:ea typeface="Batang"/>
                <a:cs typeface="Batang"/>
                <a:sym typeface="Batang"/>
              </a:rPr>
              <a:t>son causas importantes de mortalidad, morbilidad e ingreso prematuro en residencias de ancianos. </a:t>
            </a:r>
            <a:br>
              <a:rPr lang="es-ES" sz="1600" dirty="0">
                <a:solidFill>
                  <a:srgbClr val="000000"/>
                </a:solidFill>
                <a:latin typeface="Batang"/>
                <a:ea typeface="Batang"/>
                <a:cs typeface="Batang"/>
                <a:sym typeface="Batang"/>
              </a:rPr>
            </a:br>
            <a:r>
              <a:rPr lang="es-ES" sz="1600" dirty="0">
                <a:solidFill>
                  <a:srgbClr val="000000"/>
                </a:solidFill>
                <a:latin typeface="Batang"/>
                <a:ea typeface="Batang"/>
                <a:cs typeface="Batang"/>
                <a:sym typeface="Batang"/>
              </a:rPr>
              <a:t>- </a:t>
            </a:r>
            <a:r>
              <a:rPr lang="es-ES" sz="1600" dirty="0">
                <a:solidFill>
                  <a:srgbClr val="FF0000"/>
                </a:solidFill>
                <a:latin typeface="Batang"/>
                <a:ea typeface="Batang"/>
                <a:cs typeface="Batang"/>
                <a:sym typeface="Batang"/>
              </a:rPr>
              <a:t>Depresión</a:t>
            </a:r>
            <a:r>
              <a:rPr lang="es-ES" sz="1600" dirty="0">
                <a:solidFill>
                  <a:srgbClr val="000000"/>
                </a:solidFill>
                <a:latin typeface="Batang"/>
                <a:ea typeface="Batang"/>
                <a:cs typeface="Batang"/>
                <a:sym typeface="Batang"/>
              </a:rPr>
              <a:t> es más frecuente entre los adultos mayores que en la edad adulta debido a la pérdida del sentido y el propósito de la vida (a menudo como consecuencia de la jubilación) y "aumenta su riesgo de suicidio, demencia y deterioro funcional" (</a:t>
            </a:r>
            <a:r>
              <a:rPr lang="es-ES" sz="1600" dirty="0" err="1">
                <a:solidFill>
                  <a:srgbClr val="000000"/>
                </a:solidFill>
                <a:latin typeface="Batang"/>
                <a:ea typeface="Batang"/>
                <a:cs typeface="Batang"/>
                <a:sym typeface="Batang"/>
              </a:rPr>
              <a:t>Kanamori</a:t>
            </a:r>
            <a:r>
              <a:rPr lang="es-ES" sz="1600" dirty="0">
                <a:solidFill>
                  <a:srgbClr val="000000"/>
                </a:solidFill>
                <a:latin typeface="Batang"/>
                <a:ea typeface="Batang"/>
                <a:cs typeface="Batang"/>
                <a:sym typeface="Batang"/>
              </a:rPr>
              <a:t> et al, 2018). </a:t>
            </a:r>
            <a:br>
              <a:rPr lang="es-ES" sz="1600" dirty="0">
                <a:solidFill>
                  <a:srgbClr val="000000"/>
                </a:solidFill>
                <a:latin typeface="Batang"/>
                <a:ea typeface="Batang"/>
                <a:cs typeface="Batang"/>
                <a:sym typeface="Batang"/>
              </a:rPr>
            </a:br>
            <a:r>
              <a:rPr lang="es-ES" sz="1600" dirty="0">
                <a:solidFill>
                  <a:srgbClr val="000000"/>
                </a:solidFill>
                <a:latin typeface="Batang"/>
                <a:ea typeface="Batang"/>
                <a:cs typeface="Batang"/>
                <a:sym typeface="Batang"/>
              </a:rPr>
              <a:t>- </a:t>
            </a:r>
            <a:r>
              <a:rPr lang="es-ES" sz="1600" dirty="0">
                <a:solidFill>
                  <a:srgbClr val="FF0000"/>
                </a:solidFill>
                <a:latin typeface="Batang"/>
                <a:ea typeface="Batang"/>
                <a:cs typeface="Batang"/>
                <a:sym typeface="Batang"/>
              </a:rPr>
              <a:t>Casi el 50% de los adultos mayores que residen en una residencia presentan deterioro funcional (DC) </a:t>
            </a:r>
            <a:r>
              <a:rPr lang="es-ES" sz="1600" b="0" i="0" u="none" strike="noStrike" dirty="0">
                <a:solidFill>
                  <a:srgbClr val="000000"/>
                </a:solidFill>
                <a:latin typeface="Batang"/>
                <a:ea typeface="Batang"/>
                <a:cs typeface="Batang"/>
                <a:sym typeface="Batang"/>
              </a:rPr>
              <a:t>a lo largo del tiempo de institucionalización (en 1 año, entre el 38,9% y el 50,6% de los residentes del estudio experimentaron deterioro funcional, Moreno-Martin </a:t>
            </a:r>
            <a:r>
              <a:rPr lang="es-ES" sz="1600" b="0" i="0" u="none" strike="noStrike" dirty="0" err="1">
                <a:solidFill>
                  <a:srgbClr val="000000"/>
                </a:solidFill>
                <a:latin typeface="Batang"/>
                <a:ea typeface="Batang"/>
                <a:cs typeface="Batang"/>
                <a:sym typeface="Batang"/>
              </a:rPr>
              <a:t>e.a</a:t>
            </a:r>
            <a:r>
              <a:rPr lang="es-ES" sz="1600" b="0" i="0" u="none" strike="noStrike" dirty="0">
                <a:solidFill>
                  <a:srgbClr val="000000"/>
                </a:solidFill>
                <a:latin typeface="Batang"/>
                <a:ea typeface="Batang"/>
                <a:cs typeface="Batang"/>
                <a:sym typeface="Batang"/>
              </a:rPr>
              <a:t>, 2022).</a:t>
            </a:r>
            <a:br>
              <a:rPr lang="es-ES" sz="1600" dirty="0">
                <a:solidFill>
                  <a:srgbClr val="000000"/>
                </a:solidFill>
                <a:latin typeface="Batang"/>
                <a:ea typeface="Batang"/>
                <a:cs typeface="Batang"/>
                <a:sym typeface="Batang"/>
              </a:rPr>
            </a:br>
            <a:r>
              <a:rPr lang="es-ES" sz="1600" dirty="0">
                <a:solidFill>
                  <a:srgbClr val="000000"/>
                </a:solidFill>
                <a:latin typeface="Batang"/>
                <a:ea typeface="Batang"/>
                <a:cs typeface="Batang"/>
                <a:sym typeface="Batang"/>
              </a:rPr>
              <a:t>- </a:t>
            </a:r>
            <a:r>
              <a:rPr lang="es-ES" sz="1600" b="1" dirty="0">
                <a:solidFill>
                  <a:srgbClr val="FF0000"/>
                </a:solidFill>
                <a:latin typeface="Batang"/>
                <a:ea typeface="Batang"/>
                <a:cs typeface="Batang"/>
                <a:sym typeface="Batang"/>
              </a:rPr>
              <a:t>La inactividad física se considera "el cuarto factor de riesgo de mortalidad en el </a:t>
            </a:r>
            <a:r>
              <a:rPr lang="es-ES" sz="1600" b="1" dirty="0" err="1">
                <a:solidFill>
                  <a:srgbClr val="FF0000"/>
                </a:solidFill>
                <a:latin typeface="Batang"/>
                <a:ea typeface="Batang"/>
                <a:cs typeface="Batang"/>
                <a:sym typeface="Batang"/>
              </a:rPr>
              <a:t>mundo“</a:t>
            </a:r>
            <a:r>
              <a:rPr lang="es-ES" sz="1600" dirty="0" err="1">
                <a:latin typeface="Batang"/>
                <a:ea typeface="Batang"/>
                <a:cs typeface="Batang"/>
                <a:sym typeface="Batang"/>
              </a:rPr>
              <a:t>y</a:t>
            </a:r>
            <a:r>
              <a:rPr lang="es-ES" sz="1600" dirty="0">
                <a:latin typeface="Batang"/>
                <a:ea typeface="Batang"/>
                <a:cs typeface="Batang"/>
                <a:sym typeface="Batang"/>
              </a:rPr>
              <a:t> un importante factor que contribuye a la discapacidad y a los malos resultados sanitarios", incluida la fragilidad en las personas mayores (Gomes et al, 2017, p.72).</a:t>
            </a:r>
            <a:br>
              <a:rPr lang="es-ES" sz="1600" dirty="0">
                <a:latin typeface="Batang"/>
                <a:ea typeface="Batang"/>
                <a:cs typeface="Batang"/>
                <a:sym typeface="Batang"/>
              </a:rPr>
            </a:br>
            <a:br>
              <a:rPr lang="es-ES" sz="1600" dirty="0">
                <a:solidFill>
                  <a:srgbClr val="000000"/>
                </a:solidFill>
                <a:latin typeface="Batang"/>
                <a:ea typeface="Batang"/>
                <a:cs typeface="Batang"/>
                <a:sym typeface="Batang"/>
              </a:rPr>
            </a:br>
            <a:endParaRPr sz="1600" dirty="0">
              <a:solidFill>
                <a:srgbClr val="000000"/>
              </a:solidFill>
            </a:endParaRPr>
          </a:p>
        </p:txBody>
      </p:sp>
      <p:sp>
        <p:nvSpPr>
          <p:cNvPr id="238" name="Google Shape;238;p7"/>
          <p:cNvSpPr txBox="1"/>
          <p:nvPr/>
        </p:nvSpPr>
        <p:spPr>
          <a:xfrm>
            <a:off x="2296633" y="425303"/>
            <a:ext cx="84175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rgbClr val="066684"/>
                </a:solidFill>
                <a:latin typeface="Batang"/>
                <a:ea typeface="Batang"/>
                <a:cs typeface="Batang"/>
                <a:sym typeface="Batang"/>
              </a:rPr>
              <a:t>2.3 Impacto del sedentarismo en la vida de los adultos mayores</a:t>
            </a:r>
            <a:endParaRPr sz="2400" b="1">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8"/>
          <p:cNvSpPr txBox="1">
            <a:spLocks noGrp="1"/>
          </p:cNvSpPr>
          <p:nvPr>
            <p:ph type="title"/>
          </p:nvPr>
        </p:nvSpPr>
        <p:spPr>
          <a:xfrm>
            <a:off x="573024" y="872282"/>
            <a:ext cx="4364736" cy="4410918"/>
          </a:xfrm>
          <a:prstGeom prst="rect">
            <a:avLst/>
          </a:prstGeom>
          <a:noFill/>
          <a:ln>
            <a:noFill/>
          </a:ln>
        </p:spPr>
        <p:txBody>
          <a:bodyPr spcFirstLastPara="1" wrap="square" lIns="91425" tIns="45700" rIns="91425" bIns="45700" anchor="ctr" anchorCtr="0">
            <a:normAutofit/>
          </a:bodyPr>
          <a:lstStyle/>
          <a:p>
            <a:pPr marL="285750" lvl="0" indent="-285750" algn="l" rtl="0">
              <a:lnSpc>
                <a:spcPct val="90000"/>
              </a:lnSpc>
              <a:spcBef>
                <a:spcPts val="0"/>
              </a:spcBef>
              <a:spcAft>
                <a:spcPts val="0"/>
              </a:spcAft>
              <a:buClr>
                <a:schemeClr val="lt1"/>
              </a:buClr>
              <a:buSzPts val="1800"/>
              <a:buFont typeface="Arial"/>
              <a:buChar char="•"/>
            </a:pPr>
            <a:r>
              <a:rPr lang="es-ES" sz="1800" dirty="0">
                <a:latin typeface="Batang"/>
                <a:ea typeface="Batang"/>
                <a:cs typeface="Batang"/>
                <a:sym typeface="Batang"/>
              </a:rPr>
              <a:t>Un meta-análisis de la literatura específica (otros 94 artículos relevantes) analizando las asociaciones identificadas y sugeridas entre el </a:t>
            </a:r>
            <a:r>
              <a:rPr lang="ro-RO" sz="1800" dirty="0" err="1">
                <a:latin typeface="Batang"/>
                <a:ea typeface="Batang"/>
                <a:cs typeface="Batang"/>
                <a:sym typeface="Batang"/>
              </a:rPr>
              <a:t>comportamiento</a:t>
            </a:r>
            <a:r>
              <a:rPr lang="ro-RO" sz="1800" dirty="0">
                <a:latin typeface="Batang"/>
                <a:ea typeface="Batang"/>
                <a:cs typeface="Batang"/>
                <a:sym typeface="Batang"/>
              </a:rPr>
              <a:t> </a:t>
            </a:r>
            <a:r>
              <a:rPr lang="ro-RO" sz="1800" dirty="0" err="1">
                <a:latin typeface="Batang"/>
                <a:ea typeface="Batang"/>
                <a:cs typeface="Batang"/>
                <a:sym typeface="Batang"/>
              </a:rPr>
              <a:t>sedentario</a:t>
            </a:r>
            <a:r>
              <a:rPr lang="es-ES" sz="1800" dirty="0">
                <a:latin typeface="Batang"/>
                <a:ea typeface="Batang"/>
                <a:cs typeface="Batang"/>
                <a:sym typeface="Batang"/>
              </a:rPr>
              <a:t> y los resultados de salud en adultos mayores.</a:t>
            </a:r>
            <a:br>
              <a:rPr lang="es-ES" sz="1800" dirty="0">
                <a:latin typeface="Batang"/>
                <a:ea typeface="Batang"/>
                <a:cs typeface="Batang"/>
                <a:sym typeface="Batang"/>
              </a:rPr>
            </a:br>
            <a:r>
              <a:rPr lang="es-ES" sz="1800" dirty="0">
                <a:latin typeface="Batang"/>
                <a:ea typeface="Batang"/>
                <a:cs typeface="Batang"/>
                <a:sym typeface="Batang"/>
              </a:rPr>
              <a:t>Las asociaciones negativas son abrumadoras en comparación con las escasas asociaciones positivas </a:t>
            </a:r>
            <a:r>
              <a:rPr lang="es-ES" sz="1800" u="sng" dirty="0">
                <a:latin typeface="Batang"/>
                <a:ea typeface="Batang"/>
                <a:cs typeface="Batang"/>
                <a:sym typeface="Batang"/>
              </a:rPr>
              <a:t>que no puede explicarse únicamente por el </a:t>
            </a:r>
            <a:r>
              <a:rPr lang="ro-RO" sz="1800" u="sng" dirty="0" err="1">
                <a:latin typeface="Batang"/>
                <a:ea typeface="Batang"/>
                <a:cs typeface="Batang"/>
                <a:sym typeface="Batang"/>
              </a:rPr>
              <a:t>comportamento</a:t>
            </a:r>
            <a:r>
              <a:rPr lang="ro-RO" sz="1800" u="sng" dirty="0">
                <a:latin typeface="Batang"/>
                <a:ea typeface="Batang"/>
                <a:cs typeface="Batang"/>
                <a:sym typeface="Batang"/>
              </a:rPr>
              <a:t> </a:t>
            </a:r>
            <a:r>
              <a:rPr lang="ro-RO" sz="1800" u="sng" dirty="0" err="1">
                <a:latin typeface="Batang"/>
                <a:ea typeface="Batang"/>
                <a:cs typeface="Batang"/>
                <a:sym typeface="Batang"/>
              </a:rPr>
              <a:t>sedentario</a:t>
            </a:r>
            <a:r>
              <a:rPr lang="es-ES" sz="1800" u="sng" dirty="0">
                <a:latin typeface="Batang"/>
                <a:ea typeface="Batang"/>
                <a:cs typeface="Batang"/>
                <a:sym typeface="Batang"/>
              </a:rPr>
              <a:t>, intervienen otros factores de influencia</a:t>
            </a:r>
            <a:endParaRPr sz="3200" b="1" u="sng" dirty="0"/>
          </a:p>
        </p:txBody>
      </p:sp>
      <p:sp>
        <p:nvSpPr>
          <p:cNvPr id="245" name="Google Shape;245;p8"/>
          <p:cNvSpPr txBox="1">
            <a:spLocks noGrp="1"/>
          </p:cNvSpPr>
          <p:nvPr>
            <p:ph type="body" idx="1"/>
          </p:nvPr>
        </p:nvSpPr>
        <p:spPr>
          <a:xfrm>
            <a:off x="5357091" y="683490"/>
            <a:ext cx="5972296" cy="5966691"/>
          </a:xfrm>
          <a:prstGeom prst="rect">
            <a:avLst/>
          </a:prstGeom>
          <a:noFill/>
          <a:ln>
            <a:noFill/>
          </a:ln>
        </p:spPr>
        <p:txBody>
          <a:bodyPr spcFirstLastPara="1" wrap="square" lIns="91425" tIns="45700" rIns="91425" bIns="45700" anchor="t" anchorCtr="0">
            <a:noAutofit/>
          </a:bodyPr>
          <a:lstStyle/>
          <a:p>
            <a:pPr marL="228600" lvl="0" indent="-114300" algn="ctr" rtl="0">
              <a:lnSpc>
                <a:spcPct val="90000"/>
              </a:lnSpc>
              <a:spcBef>
                <a:spcPts val="0"/>
              </a:spcBef>
              <a:spcAft>
                <a:spcPts val="0"/>
              </a:spcAft>
              <a:buClr>
                <a:schemeClr val="dk1"/>
              </a:buClr>
              <a:buSzPts val="1800"/>
              <a:buNone/>
            </a:pPr>
            <a:endParaRPr sz="1800" i="1" dirty="0">
              <a:solidFill>
                <a:srgbClr val="000000"/>
              </a:solidFill>
              <a:highlight>
                <a:srgbClr val="FFFFFF"/>
              </a:highlight>
              <a:latin typeface="Batang"/>
              <a:ea typeface="Batang"/>
              <a:cs typeface="Batang"/>
              <a:sym typeface="Batang"/>
            </a:endParaRPr>
          </a:p>
          <a:p>
            <a:pPr marL="285750" lvl="0" indent="0" algn="ctr" rtl="0">
              <a:lnSpc>
                <a:spcPct val="107000"/>
              </a:lnSpc>
              <a:spcBef>
                <a:spcPts val="1000"/>
              </a:spcBef>
              <a:spcAft>
                <a:spcPts val="0"/>
              </a:spcAft>
              <a:buClr>
                <a:srgbClr val="000000"/>
              </a:buClr>
              <a:buSzPts val="1400"/>
              <a:buNone/>
            </a:pPr>
            <a:r>
              <a:rPr lang="es-ES" sz="1400" dirty="0" err="1">
                <a:solidFill>
                  <a:srgbClr val="000000"/>
                </a:solidFill>
                <a:latin typeface="Batang"/>
                <a:ea typeface="Batang"/>
                <a:cs typeface="Batang"/>
                <a:sym typeface="Batang"/>
              </a:rPr>
              <a:t>Fig</a:t>
            </a:r>
            <a:r>
              <a:rPr lang="es-ES" sz="1400" dirty="0">
                <a:solidFill>
                  <a:srgbClr val="000000"/>
                </a:solidFill>
                <a:latin typeface="Batang"/>
                <a:ea typeface="Batang"/>
                <a:cs typeface="Batang"/>
                <a:sym typeface="Batang"/>
              </a:rPr>
              <a:t> 2.4. Visión general de las asociaciones entre el </a:t>
            </a:r>
            <a:r>
              <a:rPr lang="ro-RO" sz="1400" dirty="0" err="1">
                <a:solidFill>
                  <a:srgbClr val="000000"/>
                </a:solidFill>
                <a:latin typeface="Batang"/>
                <a:ea typeface="Batang"/>
                <a:cs typeface="Batang"/>
                <a:sym typeface="Batang"/>
              </a:rPr>
              <a:t>comportamiento</a:t>
            </a:r>
            <a:r>
              <a:rPr lang="ro-RO" sz="1400" dirty="0">
                <a:solidFill>
                  <a:srgbClr val="000000"/>
                </a:solidFill>
                <a:latin typeface="Batang"/>
                <a:ea typeface="Batang"/>
                <a:cs typeface="Batang"/>
                <a:sym typeface="Batang"/>
              </a:rPr>
              <a:t> </a:t>
            </a:r>
            <a:r>
              <a:rPr lang="ro-RO" sz="1400" dirty="0" err="1">
                <a:solidFill>
                  <a:srgbClr val="000000"/>
                </a:solidFill>
                <a:latin typeface="Batang"/>
                <a:ea typeface="Batang"/>
                <a:cs typeface="Batang"/>
                <a:sym typeface="Batang"/>
              </a:rPr>
              <a:t>sedentario</a:t>
            </a:r>
            <a:r>
              <a:rPr lang="es-ES" sz="1400" dirty="0">
                <a:solidFill>
                  <a:srgbClr val="000000"/>
                </a:solidFill>
                <a:latin typeface="Batang"/>
                <a:ea typeface="Batang"/>
                <a:cs typeface="Batang"/>
                <a:sym typeface="Batang"/>
              </a:rPr>
              <a:t> y los componentes de la salud apud.  </a:t>
            </a:r>
            <a:r>
              <a:rPr lang="es-ES" sz="1400" dirty="0" err="1">
                <a:solidFill>
                  <a:srgbClr val="000000"/>
                </a:solidFill>
                <a:latin typeface="Batang"/>
                <a:ea typeface="Batang"/>
                <a:cs typeface="Batang"/>
                <a:sym typeface="Batang"/>
              </a:rPr>
              <a:t>Wullems</a:t>
            </a:r>
            <a:r>
              <a:rPr lang="es-ES" sz="1400" dirty="0">
                <a:solidFill>
                  <a:srgbClr val="000000"/>
                </a:solidFill>
                <a:latin typeface="Batang"/>
                <a:ea typeface="Batang"/>
                <a:cs typeface="Batang"/>
                <a:sym typeface="Batang"/>
              </a:rPr>
              <a:t> y colegas, 2016, p.557</a:t>
            </a:r>
            <a:endParaRPr sz="1400" dirty="0">
              <a:solidFill>
                <a:srgbClr val="000000"/>
              </a:solidFill>
              <a:latin typeface="Calibri"/>
              <a:ea typeface="Calibri"/>
              <a:cs typeface="Calibri"/>
              <a:sym typeface="Calibri"/>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dirty="0">
              <a:solidFill>
                <a:srgbClr val="000000"/>
              </a:solidFill>
              <a:highlight>
                <a:srgbClr val="FFFFFF"/>
              </a:highlight>
              <a:latin typeface="Batang"/>
              <a:ea typeface="Batang"/>
              <a:cs typeface="Batang"/>
              <a:sym typeface="Batang"/>
            </a:endParaRPr>
          </a:p>
        </p:txBody>
      </p:sp>
      <p:pic>
        <p:nvPicPr>
          <p:cNvPr id="246" name="Google Shape;246;p8"/>
          <p:cNvPicPr preferRelativeResize="0"/>
          <p:nvPr/>
        </p:nvPicPr>
        <p:blipFill rotWithShape="1">
          <a:blip r:embed="rId3">
            <a:alphaModFix/>
          </a:blip>
          <a:srcRect l="6275" r="9739"/>
          <a:stretch/>
        </p:blipFill>
        <p:spPr>
          <a:xfrm>
            <a:off x="5196235" y="1854581"/>
            <a:ext cx="6995765" cy="44103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500"/>
                                        <p:tgtEl>
                                          <p:spTgt spid="2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a:spLocks noGrp="1"/>
          </p:cNvSpPr>
          <p:nvPr>
            <p:ph type="title"/>
          </p:nvPr>
        </p:nvSpPr>
        <p:spPr>
          <a:xfrm>
            <a:off x="806663"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4"/>
              </a:buClr>
              <a:buSzPts val="1800"/>
              <a:buFont typeface="Batang"/>
              <a:buNone/>
            </a:pPr>
            <a:r>
              <a:rPr lang="es-ES" sz="1800" b="1">
                <a:solidFill>
                  <a:schemeClr val="accent4"/>
                </a:solidFill>
                <a:latin typeface="Batang"/>
                <a:ea typeface="Batang"/>
                <a:cs typeface="Batang"/>
                <a:sym typeface="Batang"/>
              </a:rPr>
              <a:t>Detallar las asociaciones identificadas entre el SB y los resultados sanitarios a partir de la literatura general</a:t>
            </a:r>
            <a:endParaRPr sz="4000" b="1">
              <a:solidFill>
                <a:schemeClr val="accent4"/>
              </a:solidFill>
              <a:latin typeface="Batang"/>
              <a:ea typeface="Batang"/>
              <a:cs typeface="Batang"/>
              <a:sym typeface="Batang"/>
            </a:endParaRPr>
          </a:p>
        </p:txBody>
      </p:sp>
      <p:sp>
        <p:nvSpPr>
          <p:cNvPr id="253" name="Google Shape;253;p9"/>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es-ES" dirty="0" err="1">
                <a:solidFill>
                  <a:schemeClr val="lt1"/>
                </a:solidFill>
              </a:rPr>
              <a:t>Psychological</a:t>
            </a:r>
            <a:r>
              <a:rPr lang="es-ES" dirty="0">
                <a:solidFill>
                  <a:schemeClr val="lt1"/>
                </a:solidFill>
              </a:rPr>
              <a:t> </a:t>
            </a:r>
            <a:r>
              <a:rPr lang="es-ES" dirty="0" err="1">
                <a:solidFill>
                  <a:schemeClr val="lt1"/>
                </a:solidFill>
              </a:rPr>
              <a:t>age</a:t>
            </a:r>
            <a:r>
              <a:rPr lang="es-ES" dirty="0">
                <a:solidFill>
                  <a:schemeClr val="lt1"/>
                </a:solidFill>
              </a:rPr>
              <a:t> </a:t>
            </a:r>
            <a:endParaRPr dirty="0"/>
          </a:p>
        </p:txBody>
      </p:sp>
      <p:sp>
        <p:nvSpPr>
          <p:cNvPr id="254" name="Google Shape;254;p9"/>
          <p:cNvSpPr txBox="1">
            <a:spLocks noGrp="1"/>
          </p:cNvSpPr>
          <p:nvPr>
            <p:ph type="body" idx="3"/>
          </p:nvPr>
        </p:nvSpPr>
        <p:spPr>
          <a:xfrm>
            <a:off x="1576574" y="2579652"/>
            <a:ext cx="5092083" cy="33636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s-ES" dirty="0" err="1">
                <a:solidFill>
                  <a:schemeClr val="lt1"/>
                </a:solidFill>
              </a:rPr>
              <a:t>ctors</a:t>
            </a:r>
            <a:r>
              <a:rPr lang="es-ES" dirty="0">
                <a:solidFill>
                  <a:schemeClr val="lt1"/>
                </a:solidFill>
              </a:rPr>
              <a:t> </a:t>
            </a:r>
            <a:r>
              <a:rPr lang="es-ES" dirty="0" err="1">
                <a:solidFill>
                  <a:schemeClr val="lt1"/>
                </a:solidFill>
              </a:rPr>
              <a:t>that</a:t>
            </a:r>
            <a:r>
              <a:rPr lang="es-ES" dirty="0">
                <a:solidFill>
                  <a:schemeClr val="lt1"/>
                </a:solidFill>
              </a:rPr>
              <a:t> can </a:t>
            </a:r>
            <a:r>
              <a:rPr lang="es-ES" dirty="0" err="1">
                <a:solidFill>
                  <a:schemeClr val="lt1"/>
                </a:solidFill>
              </a:rPr>
              <a:t>accelerate</a:t>
            </a:r>
            <a:r>
              <a:rPr lang="es-ES" dirty="0">
                <a:solidFill>
                  <a:schemeClr val="lt1"/>
                </a:solidFill>
              </a:rPr>
              <a:t> </a:t>
            </a:r>
            <a:r>
              <a:rPr lang="es-ES" dirty="0" err="1">
                <a:solidFill>
                  <a:schemeClr val="lt1"/>
                </a:solidFill>
              </a:rPr>
              <a:t>aging</a:t>
            </a:r>
            <a:r>
              <a:rPr lang="es-ES" dirty="0">
                <a:solidFill>
                  <a:schemeClr val="lt1"/>
                </a:solidFill>
              </a:rPr>
              <a:t> </a:t>
            </a:r>
            <a:r>
              <a:rPr lang="es-ES" dirty="0" err="1">
                <a:solidFill>
                  <a:schemeClr val="lt1"/>
                </a:solidFill>
              </a:rPr>
              <a:t>process</a:t>
            </a:r>
            <a:endParaRPr dirty="0">
              <a:solidFill>
                <a:schemeClr val="lt1"/>
              </a:solidFill>
            </a:endParaRPr>
          </a:p>
        </p:txBody>
      </p:sp>
      <p:sp>
        <p:nvSpPr>
          <p:cNvPr id="255" name="Google Shape;255;p9"/>
          <p:cNvSpPr txBox="1">
            <a:spLocks noGrp="1"/>
          </p:cNvSpPr>
          <p:nvPr>
            <p:ph type="body" idx="4"/>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lt1"/>
              </a:buClr>
              <a:buSzPts val="2800"/>
              <a:buFont typeface="Arial"/>
              <a:buChar char="•"/>
            </a:pPr>
            <a:r>
              <a:rPr lang="es-ES" dirty="0" err="1">
                <a:solidFill>
                  <a:schemeClr val="lt1"/>
                </a:solidFill>
              </a:rPr>
              <a:t>Behaviour</a:t>
            </a:r>
            <a:r>
              <a:rPr lang="es-ES" dirty="0">
                <a:solidFill>
                  <a:schemeClr val="lt1"/>
                </a:solidFill>
              </a:rPr>
              <a:t> </a:t>
            </a:r>
            <a:r>
              <a:rPr lang="es-ES" dirty="0" err="1">
                <a:solidFill>
                  <a:schemeClr val="lt1"/>
                </a:solidFill>
              </a:rPr>
              <a:t>regardless</a:t>
            </a:r>
            <a:r>
              <a:rPr lang="es-ES" dirty="0">
                <a:solidFill>
                  <a:schemeClr val="lt1"/>
                </a:solidFill>
              </a:rPr>
              <a:t> </a:t>
            </a:r>
            <a:r>
              <a:rPr lang="es-ES" dirty="0" err="1">
                <a:solidFill>
                  <a:schemeClr val="lt1"/>
                </a:solidFill>
              </a:rPr>
              <a:t>of</a:t>
            </a:r>
            <a:r>
              <a:rPr lang="es-ES" dirty="0">
                <a:solidFill>
                  <a:schemeClr val="lt1"/>
                </a:solidFill>
              </a:rPr>
              <a:t> </a:t>
            </a:r>
            <a:r>
              <a:rPr lang="es-ES" dirty="0" err="1">
                <a:solidFill>
                  <a:schemeClr val="lt1"/>
                </a:solidFill>
              </a:rPr>
              <a:t>chronological</a:t>
            </a:r>
            <a:r>
              <a:rPr lang="es-ES" dirty="0">
                <a:solidFill>
                  <a:schemeClr val="lt1"/>
                </a:solidFill>
              </a:rPr>
              <a:t> </a:t>
            </a:r>
            <a:r>
              <a:rPr lang="es-ES" dirty="0" err="1">
                <a:solidFill>
                  <a:schemeClr val="lt1"/>
                </a:solidFill>
              </a:rPr>
              <a:t>age</a:t>
            </a:r>
            <a:endParaRPr dirty="0">
              <a:solidFill>
                <a:schemeClr val="lt1"/>
              </a:solidFill>
            </a:endParaRPr>
          </a:p>
        </p:txBody>
      </p:sp>
      <p:grpSp>
        <p:nvGrpSpPr>
          <p:cNvPr id="256" name="Google Shape;256;p9"/>
          <p:cNvGrpSpPr/>
          <p:nvPr/>
        </p:nvGrpSpPr>
        <p:grpSpPr>
          <a:xfrm>
            <a:off x="1487852" y="995359"/>
            <a:ext cx="8391365" cy="5319715"/>
            <a:chOff x="277888" y="6991"/>
            <a:chExt cx="8391365" cy="5319715"/>
          </a:xfrm>
        </p:grpSpPr>
        <p:sp>
          <p:nvSpPr>
            <p:cNvPr id="257" name="Google Shape;257;p9"/>
            <p:cNvSpPr/>
            <p:nvPr/>
          </p:nvSpPr>
          <p:spPr>
            <a:xfrm>
              <a:off x="277888" y="1984854"/>
              <a:ext cx="1371846" cy="685923"/>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txBox="1"/>
            <p:nvPr/>
          </p:nvSpPr>
          <p:spPr>
            <a:xfrm>
              <a:off x="297978" y="2004944"/>
              <a:ext cx="1331666" cy="645743"/>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ro-RO" sz="1200" dirty="0" err="1">
                  <a:solidFill>
                    <a:schemeClr val="lt1"/>
                  </a:solidFill>
                </a:rPr>
                <a:t>Comportamiento</a:t>
              </a:r>
              <a:r>
                <a:rPr lang="ro-RO" sz="1200" dirty="0">
                  <a:solidFill>
                    <a:schemeClr val="lt1"/>
                  </a:solidFill>
                </a:rPr>
                <a:t> </a:t>
              </a:r>
              <a:r>
                <a:rPr lang="ro-RO" sz="1200" dirty="0" err="1">
                  <a:solidFill>
                    <a:schemeClr val="lt1"/>
                  </a:solidFill>
                </a:rPr>
                <a:t>sedentario</a:t>
              </a:r>
              <a:endParaRPr sz="1000" dirty="0"/>
            </a:p>
          </p:txBody>
        </p:sp>
        <p:sp>
          <p:nvSpPr>
            <p:cNvPr id="259" name="Google Shape;259;p9"/>
            <p:cNvSpPr/>
            <p:nvPr/>
          </p:nvSpPr>
          <p:spPr>
            <a:xfrm rot="-3254113">
              <a:off x="1238615" y="1513634"/>
              <a:ext cx="1978718" cy="22785"/>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txBox="1"/>
            <p:nvPr/>
          </p:nvSpPr>
          <p:spPr>
            <a:xfrm rot="-3254113">
              <a:off x="2178506" y="1475558"/>
              <a:ext cx="98935" cy="9893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Arial"/>
                <a:buNone/>
              </a:pPr>
              <a:endParaRPr sz="700">
                <a:solidFill>
                  <a:schemeClr val="dk1"/>
                </a:solidFill>
                <a:latin typeface="Arial"/>
                <a:ea typeface="Arial"/>
                <a:cs typeface="Arial"/>
                <a:sym typeface="Arial"/>
              </a:endParaRPr>
            </a:p>
          </p:txBody>
        </p:sp>
        <p:sp>
          <p:nvSpPr>
            <p:cNvPr id="261" name="Google Shape;261;p9"/>
            <p:cNvSpPr/>
            <p:nvPr/>
          </p:nvSpPr>
          <p:spPr>
            <a:xfrm>
              <a:off x="2806215" y="223931"/>
              <a:ext cx="1371846" cy="996612"/>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txBox="1"/>
            <p:nvPr/>
          </p:nvSpPr>
          <p:spPr>
            <a:xfrm>
              <a:off x="2835405" y="253121"/>
              <a:ext cx="1313466" cy="93823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000" dirty="0">
                  <a:solidFill>
                    <a:schemeClr val="lt1"/>
                  </a:solidFill>
                  <a:latin typeface="Arial"/>
                  <a:ea typeface="Arial"/>
                  <a:cs typeface="Arial"/>
                  <a:sym typeface="Arial"/>
                </a:rPr>
                <a:t>El </a:t>
              </a:r>
              <a:r>
                <a:rPr lang="ro-RO" sz="1000" dirty="0" err="1">
                  <a:solidFill>
                    <a:schemeClr val="lt1"/>
                  </a:solidFill>
                </a:rPr>
                <a:t>comportamiento</a:t>
              </a:r>
              <a:r>
                <a:rPr lang="ro-RO" sz="1000" dirty="0">
                  <a:solidFill>
                    <a:schemeClr val="lt1"/>
                  </a:solidFill>
                </a:rPr>
                <a:t> </a:t>
              </a:r>
              <a:r>
                <a:rPr lang="ro-RO" sz="1000" dirty="0" err="1">
                  <a:solidFill>
                    <a:schemeClr val="lt1"/>
                  </a:solidFill>
                </a:rPr>
                <a:t>sedentario</a:t>
              </a:r>
              <a:r>
                <a:rPr lang="es-ES" sz="1000" dirty="0">
                  <a:solidFill>
                    <a:schemeClr val="lt1"/>
                  </a:solidFill>
                  <a:latin typeface="Arial"/>
                  <a:ea typeface="Arial"/>
                  <a:cs typeface="Arial"/>
                  <a:sym typeface="Arial"/>
                </a:rPr>
                <a:t> se asocia inversamente con el rendimiento cognitivo, con la vitalidad, la sociabilidad y la salud mental</a:t>
              </a:r>
              <a:endParaRPr sz="1000" dirty="0">
                <a:solidFill>
                  <a:schemeClr val="lt1"/>
                </a:solidFill>
                <a:latin typeface="Arial"/>
                <a:ea typeface="Arial"/>
                <a:cs typeface="Arial"/>
                <a:sym typeface="Arial"/>
              </a:endParaRPr>
            </a:p>
          </p:txBody>
        </p:sp>
        <p:sp>
          <p:nvSpPr>
            <p:cNvPr id="263" name="Google Shape;263;p9"/>
            <p:cNvSpPr/>
            <p:nvPr/>
          </p:nvSpPr>
          <p:spPr>
            <a:xfrm rot="-959660">
              <a:off x="4151910" y="524702"/>
              <a:ext cx="1351098" cy="22785"/>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txBox="1"/>
            <p:nvPr/>
          </p:nvSpPr>
          <p:spPr>
            <a:xfrm rot="-959660">
              <a:off x="4793682" y="502317"/>
              <a:ext cx="67554" cy="6755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65" name="Google Shape;265;p9"/>
            <p:cNvSpPr/>
            <p:nvPr/>
          </p:nvSpPr>
          <p:spPr>
            <a:xfrm>
              <a:off x="5476857" y="6991"/>
              <a:ext cx="3192396" cy="685923"/>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txBox="1"/>
            <p:nvPr/>
          </p:nvSpPr>
          <p:spPr>
            <a:xfrm>
              <a:off x="5496947" y="27081"/>
              <a:ext cx="3152216" cy="645743"/>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s-ES" sz="1000" dirty="0">
                  <a:solidFill>
                    <a:schemeClr val="lt1"/>
                  </a:solidFill>
                  <a:latin typeface="Arial"/>
                  <a:ea typeface="Arial"/>
                  <a:cs typeface="Arial"/>
                  <a:sym typeface="Arial"/>
                </a:rPr>
                <a:t>Las personas mayores no sedentarias muestran indicadores más bajos de depresión y demencia: evidencia de un estudio con 869 sujetos (Benedetti et al., 2008)</a:t>
              </a:r>
              <a:endParaRPr sz="1000" dirty="0">
                <a:solidFill>
                  <a:schemeClr val="lt1"/>
                </a:solidFill>
                <a:latin typeface="Arial"/>
                <a:ea typeface="Arial"/>
                <a:cs typeface="Arial"/>
                <a:sym typeface="Arial"/>
              </a:endParaRPr>
            </a:p>
          </p:txBody>
        </p:sp>
        <p:sp>
          <p:nvSpPr>
            <p:cNvPr id="267" name="Google Shape;267;p9"/>
            <p:cNvSpPr/>
            <p:nvPr/>
          </p:nvSpPr>
          <p:spPr>
            <a:xfrm rot="1067461">
              <a:off x="4144219" y="927065"/>
              <a:ext cx="1415303" cy="22785"/>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txBox="1"/>
            <p:nvPr/>
          </p:nvSpPr>
          <p:spPr>
            <a:xfrm rot="1067461">
              <a:off x="4816488" y="903075"/>
              <a:ext cx="70765" cy="7076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69" name="Google Shape;269;p9"/>
            <p:cNvSpPr/>
            <p:nvPr/>
          </p:nvSpPr>
          <p:spPr>
            <a:xfrm>
              <a:off x="5525681" y="811716"/>
              <a:ext cx="3141953" cy="685923"/>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txBox="1"/>
            <p:nvPr/>
          </p:nvSpPr>
          <p:spPr>
            <a:xfrm>
              <a:off x="5545771" y="831806"/>
              <a:ext cx="3101773" cy="645743"/>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s-ES" sz="1000" dirty="0">
                  <a:solidFill>
                    <a:schemeClr val="lt1"/>
                  </a:solidFill>
                  <a:latin typeface="Arial"/>
                  <a:ea typeface="Arial"/>
                  <a:cs typeface="Arial"/>
                  <a:sym typeface="Arial"/>
                </a:rPr>
                <a:t>“La actividad física es capaz de reducir y/o retrasar los riesgos de demencia, aunque no se puede afirmar que la actividad física evite la demencia” (ídem)</a:t>
              </a:r>
              <a:endParaRPr sz="1000" dirty="0">
                <a:solidFill>
                  <a:schemeClr val="lt1"/>
                </a:solidFill>
                <a:latin typeface="Arial"/>
                <a:ea typeface="Arial"/>
                <a:cs typeface="Arial"/>
                <a:sym typeface="Arial"/>
              </a:endParaRPr>
            </a:p>
          </p:txBody>
        </p:sp>
        <p:sp>
          <p:nvSpPr>
            <p:cNvPr id="271" name="Google Shape;271;p9"/>
            <p:cNvSpPr/>
            <p:nvPr/>
          </p:nvSpPr>
          <p:spPr>
            <a:xfrm rot="-1089044">
              <a:off x="1619827" y="2129190"/>
              <a:ext cx="1202068" cy="22785"/>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txBox="1"/>
            <p:nvPr/>
          </p:nvSpPr>
          <p:spPr>
            <a:xfrm rot="-1089044">
              <a:off x="2190810" y="2110531"/>
              <a:ext cx="60103" cy="601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73" name="Google Shape;273;p9"/>
            <p:cNvSpPr/>
            <p:nvPr/>
          </p:nvSpPr>
          <p:spPr>
            <a:xfrm>
              <a:off x="2791988" y="1610388"/>
              <a:ext cx="1371846" cy="685923"/>
            </a:xfrm>
            <a:prstGeom prst="roundRect">
              <a:avLst>
                <a:gd name="adj" fmla="val 10000"/>
              </a:avLst>
            </a:prstGeom>
            <a:solidFill>
              <a:srgbClr val="F6C5A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txBox="1"/>
            <p:nvPr/>
          </p:nvSpPr>
          <p:spPr>
            <a:xfrm>
              <a:off x="2812078" y="1630478"/>
              <a:ext cx="1331666" cy="645743"/>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200" dirty="0">
                  <a:solidFill>
                    <a:schemeClr val="lt1"/>
                  </a:solidFill>
                  <a:latin typeface="Arial"/>
                  <a:ea typeface="Arial"/>
                  <a:cs typeface="Arial"/>
                  <a:sym typeface="Arial"/>
                </a:rPr>
                <a:t>Dependencia funcional</a:t>
              </a:r>
              <a:endParaRPr sz="1200" dirty="0">
                <a:solidFill>
                  <a:schemeClr val="lt1"/>
                </a:solidFill>
                <a:latin typeface="Arial"/>
                <a:ea typeface="Arial"/>
                <a:cs typeface="Arial"/>
                <a:sym typeface="Arial"/>
              </a:endParaRPr>
            </a:p>
          </p:txBody>
        </p:sp>
        <p:sp>
          <p:nvSpPr>
            <p:cNvPr id="275" name="Google Shape;275;p9"/>
            <p:cNvSpPr/>
            <p:nvPr/>
          </p:nvSpPr>
          <p:spPr>
            <a:xfrm rot="510070">
              <a:off x="4154650" y="2065543"/>
              <a:ext cx="1672008" cy="22785"/>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txBox="1"/>
            <p:nvPr/>
          </p:nvSpPr>
          <p:spPr>
            <a:xfrm rot="510070">
              <a:off x="4948854" y="2035136"/>
              <a:ext cx="83600" cy="836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77" name="Google Shape;277;p9"/>
            <p:cNvSpPr/>
            <p:nvPr/>
          </p:nvSpPr>
          <p:spPr>
            <a:xfrm>
              <a:off x="5817473" y="1712121"/>
              <a:ext cx="2570744" cy="976802"/>
            </a:xfrm>
            <a:prstGeom prst="roundRect">
              <a:avLst>
                <a:gd name="adj" fmla="val 10000"/>
              </a:avLst>
            </a:prstGeom>
            <a:solidFill>
              <a:srgbClr val="F6C5A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txBox="1"/>
            <p:nvPr/>
          </p:nvSpPr>
          <p:spPr>
            <a:xfrm>
              <a:off x="5846083" y="1740731"/>
              <a:ext cx="2513524" cy="91958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100" dirty="0">
                  <a:solidFill>
                    <a:schemeClr val="lt1"/>
                  </a:solidFill>
                  <a:latin typeface="Arial"/>
                  <a:ea typeface="Arial"/>
                  <a:cs typeface="Arial"/>
                  <a:sym typeface="Arial"/>
                </a:rPr>
                <a:t>La dependencia puede ocurrir en personas mayores si no practican actividades físicas y si no estuvieron activas durante su mediana edad (</a:t>
              </a:r>
              <a:r>
                <a:rPr lang="es-ES" sz="1100" dirty="0" err="1">
                  <a:solidFill>
                    <a:schemeClr val="lt1"/>
                  </a:solidFill>
                  <a:latin typeface="Arial"/>
                  <a:ea typeface="Arial"/>
                  <a:cs typeface="Arial"/>
                  <a:sym typeface="Arial"/>
                </a:rPr>
                <a:t>Dogra</a:t>
              </a:r>
              <a:r>
                <a:rPr lang="es-ES" sz="1100" dirty="0">
                  <a:solidFill>
                    <a:schemeClr val="lt1"/>
                  </a:solidFill>
                  <a:latin typeface="Arial"/>
                  <a:ea typeface="Arial"/>
                  <a:cs typeface="Arial"/>
                  <a:sym typeface="Arial"/>
                </a:rPr>
                <a:t> y </a:t>
              </a:r>
              <a:r>
                <a:rPr lang="es-ES" sz="1100" dirty="0" err="1">
                  <a:solidFill>
                    <a:schemeClr val="lt1"/>
                  </a:solidFill>
                  <a:latin typeface="Arial"/>
                  <a:ea typeface="Arial"/>
                  <a:cs typeface="Arial"/>
                  <a:sym typeface="Arial"/>
                </a:rPr>
                <a:t>Stathokostas</a:t>
              </a:r>
              <a:r>
                <a:rPr lang="es-ES" sz="1100" dirty="0">
                  <a:solidFill>
                    <a:schemeClr val="lt1"/>
                  </a:solidFill>
                  <a:latin typeface="Arial"/>
                  <a:ea typeface="Arial"/>
                  <a:cs typeface="Arial"/>
                  <a:sym typeface="Arial"/>
                </a:rPr>
                <a:t> 2012; Marques et al. 2014).</a:t>
              </a:r>
              <a:endParaRPr lang="en-US" sz="1100" dirty="0">
                <a:solidFill>
                  <a:schemeClr val="lt1"/>
                </a:solidFill>
                <a:latin typeface="Arial"/>
                <a:ea typeface="Arial"/>
                <a:cs typeface="Arial"/>
                <a:sym typeface="Arial"/>
              </a:endParaRPr>
            </a:p>
          </p:txBody>
        </p:sp>
        <p:sp>
          <p:nvSpPr>
            <p:cNvPr id="279" name="Google Shape;279;p9"/>
            <p:cNvSpPr/>
            <p:nvPr/>
          </p:nvSpPr>
          <p:spPr>
            <a:xfrm rot="1448232">
              <a:off x="1596216" y="2566730"/>
              <a:ext cx="1224226" cy="22785"/>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txBox="1"/>
            <p:nvPr/>
          </p:nvSpPr>
          <p:spPr>
            <a:xfrm rot="1448232">
              <a:off x="2177724" y="2547517"/>
              <a:ext cx="61211" cy="61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81" name="Google Shape;281;p9"/>
            <p:cNvSpPr/>
            <p:nvPr/>
          </p:nvSpPr>
          <p:spPr>
            <a:xfrm>
              <a:off x="2766925" y="2485468"/>
              <a:ext cx="1371846" cy="685923"/>
            </a:xfrm>
            <a:prstGeom prst="roundRect">
              <a:avLst>
                <a:gd name="adj" fmla="val 10000"/>
              </a:avLst>
            </a:prstGeom>
            <a:solidFill>
              <a:srgbClr val="92D05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txBox="1"/>
            <p:nvPr/>
          </p:nvSpPr>
          <p:spPr>
            <a:xfrm>
              <a:off x="2787015" y="2505558"/>
              <a:ext cx="1331666" cy="645743"/>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200" dirty="0">
                  <a:solidFill>
                    <a:schemeClr val="lt1"/>
                  </a:solidFill>
                  <a:latin typeface="Arial"/>
                  <a:ea typeface="Arial"/>
                  <a:cs typeface="Arial"/>
                  <a:sym typeface="Arial"/>
                </a:rPr>
                <a:t>Salud musculoesquelética-sarcopenia</a:t>
              </a:r>
              <a:endParaRPr sz="1200" dirty="0">
                <a:solidFill>
                  <a:schemeClr val="lt1"/>
                </a:solidFill>
                <a:latin typeface="Arial"/>
                <a:ea typeface="Arial"/>
                <a:cs typeface="Arial"/>
                <a:sym typeface="Arial"/>
              </a:endParaRPr>
            </a:p>
          </p:txBody>
        </p:sp>
        <p:sp>
          <p:nvSpPr>
            <p:cNvPr id="283" name="Google Shape;283;p9"/>
            <p:cNvSpPr/>
            <p:nvPr/>
          </p:nvSpPr>
          <p:spPr>
            <a:xfrm rot="3056496">
              <a:off x="1321828" y="3004795"/>
              <a:ext cx="1773002" cy="22785"/>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txBox="1"/>
            <p:nvPr/>
          </p:nvSpPr>
          <p:spPr>
            <a:xfrm rot="3056496">
              <a:off x="2164004" y="2971863"/>
              <a:ext cx="88650" cy="8865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Arial"/>
                <a:buNone/>
              </a:pPr>
              <a:endParaRPr sz="600">
                <a:solidFill>
                  <a:schemeClr val="dk1"/>
                </a:solidFill>
                <a:latin typeface="Arial"/>
                <a:ea typeface="Arial"/>
                <a:cs typeface="Arial"/>
                <a:sym typeface="Arial"/>
              </a:endParaRPr>
            </a:p>
          </p:txBody>
        </p:sp>
        <p:sp>
          <p:nvSpPr>
            <p:cNvPr id="285" name="Google Shape;285;p9"/>
            <p:cNvSpPr/>
            <p:nvPr/>
          </p:nvSpPr>
          <p:spPr>
            <a:xfrm>
              <a:off x="2766925" y="3260658"/>
              <a:ext cx="1371846" cy="887804"/>
            </a:xfrm>
            <a:prstGeom prst="roundRect">
              <a:avLst>
                <a:gd name="adj" fmla="val 10000"/>
              </a:avLst>
            </a:prstGeom>
            <a:solidFill>
              <a:srgbClr val="92D05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p:nvPr/>
          </p:nvSpPr>
          <p:spPr>
            <a:xfrm>
              <a:off x="2792928" y="3286661"/>
              <a:ext cx="1319840" cy="83579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100" dirty="0">
                  <a:solidFill>
                    <a:schemeClr val="lt1"/>
                  </a:solidFill>
                  <a:latin typeface="Arial"/>
                  <a:ea typeface="Arial"/>
                  <a:cs typeface="Arial"/>
                  <a:sym typeface="Arial"/>
                </a:rPr>
                <a:t>Contenido mineral óseo reducido para la salud ósea y mayor riesgo de osteoporosis</a:t>
              </a:r>
              <a:endParaRPr sz="1100" dirty="0">
                <a:solidFill>
                  <a:schemeClr val="lt1"/>
                </a:solidFill>
                <a:latin typeface="Arial"/>
                <a:ea typeface="Arial"/>
                <a:cs typeface="Arial"/>
                <a:sym typeface="Arial"/>
              </a:endParaRPr>
            </a:p>
          </p:txBody>
        </p:sp>
        <p:sp>
          <p:nvSpPr>
            <p:cNvPr id="287" name="Google Shape;287;p9"/>
            <p:cNvSpPr/>
            <p:nvPr/>
          </p:nvSpPr>
          <p:spPr>
            <a:xfrm rot="-696356">
              <a:off x="4123937" y="3547199"/>
              <a:ext cx="1451121" cy="22785"/>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txBox="1"/>
            <p:nvPr/>
          </p:nvSpPr>
          <p:spPr>
            <a:xfrm rot="-696356">
              <a:off x="4813220" y="3522314"/>
              <a:ext cx="72556" cy="7255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89" name="Google Shape;289;p9"/>
            <p:cNvSpPr/>
            <p:nvPr/>
          </p:nvSpPr>
          <p:spPr>
            <a:xfrm>
              <a:off x="5560224" y="2889686"/>
              <a:ext cx="2721208" cy="1045875"/>
            </a:xfrm>
            <a:prstGeom prst="roundRect">
              <a:avLst>
                <a:gd name="adj" fmla="val 10000"/>
              </a:avLst>
            </a:prstGeom>
            <a:solidFill>
              <a:srgbClr val="92D05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txBox="1"/>
            <p:nvPr/>
          </p:nvSpPr>
          <p:spPr>
            <a:xfrm>
              <a:off x="5590857" y="2920319"/>
              <a:ext cx="2659942" cy="984609"/>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050" dirty="0">
                  <a:solidFill>
                    <a:schemeClr val="lt1"/>
                  </a:solidFill>
                  <a:latin typeface="Arial"/>
                  <a:ea typeface="Arial"/>
                  <a:cs typeface="Arial"/>
                  <a:sym typeface="Arial"/>
                </a:rPr>
                <a:t>El efecto negativo de la exposición a la televisión durante un tiempo prolongado al día podría deberse a un menor gasto de energía corroborado con conductas alimentarias poco saludables durante el tiempo que se ve la televisión (</a:t>
              </a:r>
              <a:r>
                <a:rPr lang="es-ES" sz="1050" dirty="0" err="1">
                  <a:solidFill>
                    <a:schemeClr val="lt1"/>
                  </a:solidFill>
                  <a:latin typeface="Arial"/>
                  <a:ea typeface="Arial"/>
                  <a:cs typeface="Arial"/>
                  <a:sym typeface="Arial"/>
                </a:rPr>
                <a:t>Wullems</a:t>
              </a:r>
              <a:r>
                <a:rPr lang="es-ES" sz="1050" dirty="0">
                  <a:solidFill>
                    <a:schemeClr val="lt1"/>
                  </a:solidFill>
                  <a:latin typeface="Arial"/>
                  <a:ea typeface="Arial"/>
                  <a:cs typeface="Arial"/>
                  <a:sym typeface="Arial"/>
                </a:rPr>
                <a:t>, p.557).</a:t>
              </a:r>
              <a:endParaRPr sz="1050" dirty="0">
                <a:solidFill>
                  <a:schemeClr val="lt1"/>
                </a:solidFill>
                <a:latin typeface="Arial"/>
                <a:ea typeface="Arial"/>
                <a:cs typeface="Arial"/>
                <a:sym typeface="Arial"/>
              </a:endParaRPr>
            </a:p>
          </p:txBody>
        </p:sp>
        <p:sp>
          <p:nvSpPr>
            <p:cNvPr id="291" name="Google Shape;291;p9"/>
            <p:cNvSpPr/>
            <p:nvPr/>
          </p:nvSpPr>
          <p:spPr>
            <a:xfrm rot="3963108">
              <a:off x="832175" y="3574108"/>
              <a:ext cx="2752308" cy="22785"/>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txBox="1"/>
            <p:nvPr/>
          </p:nvSpPr>
          <p:spPr>
            <a:xfrm rot="3963108">
              <a:off x="2139522" y="3516693"/>
              <a:ext cx="137615" cy="1376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Arial"/>
                <a:buNone/>
              </a:pPr>
              <a:endParaRPr sz="900">
                <a:solidFill>
                  <a:schemeClr val="dk1"/>
                </a:solidFill>
                <a:latin typeface="Arial"/>
                <a:ea typeface="Arial"/>
                <a:cs typeface="Arial"/>
                <a:sym typeface="Arial"/>
              </a:endParaRPr>
            </a:p>
          </p:txBody>
        </p:sp>
        <p:sp>
          <p:nvSpPr>
            <p:cNvPr id="293" name="Google Shape;293;p9"/>
            <p:cNvSpPr/>
            <p:nvPr/>
          </p:nvSpPr>
          <p:spPr>
            <a:xfrm>
              <a:off x="2766925" y="4359664"/>
              <a:ext cx="1371846" cy="967042"/>
            </a:xfrm>
            <a:prstGeom prst="roundRect">
              <a:avLst>
                <a:gd name="adj" fmla="val 10000"/>
              </a:avLst>
            </a:prstGeom>
            <a:solidFill>
              <a:srgbClr val="C000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txBox="1"/>
            <p:nvPr/>
          </p:nvSpPr>
          <p:spPr>
            <a:xfrm>
              <a:off x="2795249" y="4387988"/>
              <a:ext cx="1315198" cy="91039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050" dirty="0">
                  <a:solidFill>
                    <a:schemeClr val="lt1"/>
                  </a:solidFill>
                  <a:latin typeface="Arial"/>
                  <a:ea typeface="Arial"/>
                  <a:cs typeface="Arial"/>
                  <a:sym typeface="Arial"/>
                </a:rPr>
                <a:t>Salud cardio metabólica: obesidad, hipertensión, intolerancia a la glucosa, etc.</a:t>
              </a:r>
              <a:endParaRPr sz="1050" dirty="0">
                <a:solidFill>
                  <a:schemeClr val="lt1"/>
                </a:solidFill>
                <a:latin typeface="Arial"/>
                <a:ea typeface="Arial"/>
                <a:cs typeface="Arial"/>
                <a:sym typeface="Arial"/>
              </a:endParaRPr>
            </a:p>
          </p:txBody>
        </p:sp>
        <p:sp>
          <p:nvSpPr>
            <p:cNvPr id="295" name="Google Shape;295;p9"/>
            <p:cNvSpPr/>
            <p:nvPr/>
          </p:nvSpPr>
          <p:spPr>
            <a:xfrm rot="-228564">
              <a:off x="4137237" y="4785651"/>
              <a:ext cx="1389031" cy="22785"/>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txBox="1"/>
            <p:nvPr/>
          </p:nvSpPr>
          <p:spPr>
            <a:xfrm rot="-228564">
              <a:off x="4797027" y="4762318"/>
              <a:ext cx="69451" cy="6945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97" name="Google Shape;297;p9"/>
            <p:cNvSpPr/>
            <p:nvPr/>
          </p:nvSpPr>
          <p:spPr>
            <a:xfrm>
              <a:off x="5524734" y="4233767"/>
              <a:ext cx="3102485" cy="1034269"/>
            </a:xfrm>
            <a:prstGeom prst="roundRect">
              <a:avLst>
                <a:gd name="adj" fmla="val 10000"/>
              </a:avLst>
            </a:prstGeom>
            <a:solidFill>
              <a:srgbClr val="C000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txBox="1"/>
            <p:nvPr/>
          </p:nvSpPr>
          <p:spPr>
            <a:xfrm>
              <a:off x="5555027" y="4264060"/>
              <a:ext cx="3041899" cy="973683"/>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100" dirty="0">
                  <a:solidFill>
                    <a:schemeClr val="lt1"/>
                  </a:solidFill>
                  <a:latin typeface="Arial"/>
                  <a:ea typeface="Arial"/>
                  <a:cs typeface="Arial"/>
                  <a:sym typeface="Arial"/>
                </a:rPr>
                <a:t>Ver televisión y</a:t>
              </a:r>
              <a:r>
                <a:rPr lang="ro-RO" sz="1100" dirty="0">
                  <a:solidFill>
                    <a:schemeClr val="lt1"/>
                  </a:solidFill>
                  <a:latin typeface="Arial"/>
                  <a:ea typeface="Arial"/>
                  <a:cs typeface="Arial"/>
                  <a:sym typeface="Arial"/>
                </a:rPr>
                <a:t> </a:t>
              </a:r>
              <a:r>
                <a:rPr lang="ro-RO" sz="1100" dirty="0" err="1">
                  <a:solidFill>
                    <a:schemeClr val="lt1"/>
                  </a:solidFill>
                  <a:latin typeface="Arial"/>
                  <a:ea typeface="Arial"/>
                  <a:cs typeface="Arial"/>
                  <a:sym typeface="Arial"/>
                </a:rPr>
                <a:t>comportamiento</a:t>
              </a:r>
              <a:r>
                <a:rPr lang="ro-RO" sz="1100" dirty="0">
                  <a:solidFill>
                    <a:schemeClr val="lt1"/>
                  </a:solidFill>
                  <a:latin typeface="Arial"/>
                  <a:ea typeface="Arial"/>
                  <a:cs typeface="Arial"/>
                  <a:sym typeface="Arial"/>
                </a:rPr>
                <a:t> </a:t>
              </a:r>
              <a:r>
                <a:rPr lang="ro-RO" sz="1100" dirty="0" err="1">
                  <a:solidFill>
                    <a:schemeClr val="lt1"/>
                  </a:solidFill>
                  <a:latin typeface="Arial"/>
                  <a:ea typeface="Arial"/>
                  <a:cs typeface="Arial"/>
                  <a:sym typeface="Arial"/>
                </a:rPr>
                <a:t>sedentario</a:t>
              </a:r>
              <a:r>
                <a:rPr lang="es-ES" sz="1100" dirty="0">
                  <a:solidFill>
                    <a:schemeClr val="lt1"/>
                  </a:solidFill>
                  <a:latin typeface="Arial"/>
                  <a:ea typeface="Arial"/>
                  <a:cs typeface="Arial"/>
                  <a:sym typeface="Arial"/>
                </a:rPr>
                <a:t> </a:t>
              </a:r>
              <a:r>
                <a:rPr lang="es-ES" sz="1100" dirty="0" err="1">
                  <a:solidFill>
                    <a:schemeClr val="lt1"/>
                  </a:solidFill>
                  <a:latin typeface="Arial"/>
                  <a:ea typeface="Arial"/>
                  <a:cs typeface="Arial"/>
                  <a:sym typeface="Arial"/>
                </a:rPr>
                <a:t>autoinformado</a:t>
              </a:r>
              <a:r>
                <a:rPr lang="es-ES" sz="1100" dirty="0">
                  <a:solidFill>
                    <a:schemeClr val="lt1"/>
                  </a:solidFill>
                  <a:latin typeface="Arial"/>
                  <a:ea typeface="Arial"/>
                  <a:cs typeface="Arial"/>
                  <a:sym typeface="Arial"/>
                </a:rPr>
                <a:t> se asocian positivamente con (1) dislipidemia, (2) obesidad, (3) hipertensión, (4) intolerancia a la glucosa (solo en mujeres) y (5) índice de colesterol y (6) prevalencia de diabetes (apud </a:t>
              </a:r>
              <a:r>
                <a:rPr lang="es-ES" sz="1100" dirty="0" err="1">
                  <a:solidFill>
                    <a:schemeClr val="lt1"/>
                  </a:solidFill>
                  <a:latin typeface="Arial"/>
                  <a:ea typeface="Arial"/>
                  <a:cs typeface="Arial"/>
                  <a:sym typeface="Arial"/>
                </a:rPr>
                <a:t>Wullems</a:t>
              </a:r>
              <a:r>
                <a:rPr lang="es-ES" sz="1100" dirty="0">
                  <a:solidFill>
                    <a:schemeClr val="lt1"/>
                  </a:solidFill>
                  <a:latin typeface="Arial"/>
                  <a:ea typeface="Arial"/>
                  <a:cs typeface="Arial"/>
                  <a:sym typeface="Arial"/>
                </a:rPr>
                <a:t>, 2016, págs. 558-561)</a:t>
              </a:r>
              <a:endParaRPr sz="1300" dirty="0"/>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2425</Words>
  <Application>Microsoft Office PowerPoint</Application>
  <PresentationFormat>Ecran lat</PresentationFormat>
  <Paragraphs>122</Paragraphs>
  <Slides>19</Slides>
  <Notes>19</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19</vt:i4>
      </vt:variant>
    </vt:vector>
  </HeadingPairs>
  <TitlesOfParts>
    <vt:vector size="26" baseType="lpstr">
      <vt:lpstr>Batang</vt:lpstr>
      <vt:lpstr>Play</vt:lpstr>
      <vt:lpstr>Open Sans</vt:lpstr>
      <vt:lpstr>Arial</vt:lpstr>
      <vt:lpstr>Noto Sans Symbols</vt:lpstr>
      <vt:lpstr>Calibri</vt:lpstr>
      <vt:lpstr>Office Theme</vt:lpstr>
      <vt:lpstr>Prezentare PowerPoint</vt:lpstr>
      <vt:lpstr>Prezentare PowerPoint</vt:lpstr>
      <vt:lpstr>Prezentare PowerPoint</vt:lpstr>
      <vt:lpstr>Los datos presentados anteriormente para los cuartos países de las organizaciones socias del proyecto (Bulgaria, Rumanía, Italia, España) también se confirman en el complejo documento Fichas de actividad física, 2018 La tasa de adultos mayores de 55 años que no practican deporte ni hacen ejercicio es incluso superior a la de los adultos.</vt:lpstr>
      <vt:lpstr>    Rumanía y Bulgaria presentan tasas de población más elevadas para las dos categorías analizadas (personas que nunca/casi nunca practican deporte o personas que no practican ninguna otra actividad física), en comparación con Italia o España.  El nivel más alto de actividad física suficiente monitorizada en adultos se registra en España, con un 66% para los adultos de 18-69 años y con un 68% para los adultos mayores de 60-69 años (véase fig. 2.1), similar al de Suecia, con un 67% para los adultos y un 55% para los adultos mayores.  * Situación similar en todo el mundo: el 27,5% de los adultos estadounidenses mayores de 50 años (unos 31 millones de personas) se declaran inactivos.   </vt:lpstr>
      <vt:lpstr>La tasa de adultos que nunca o casi nunca practican otras actividades físicas (fuera del deporte) como ir en bicicleta de un lugar a otro, bailar o trabajar en el jardín es generalmente inferior en los 4 países en comparación con la tasa de población adulta que practica deportes específicos.  CONCLUSIÓN: Este resultado podría esbozar una estrategia para combatir el sedentarismo de las personas mayores en los 4 países mencionados, que incluiría actividades físicas ligeras (baile, jardinería, etc.) en lugar de deportes específicos.  </vt:lpstr>
      <vt:lpstr> IMPACTO DE COMPORTAMIENTO SEDENTARIO: riesgo de caídas a la depresión y reducción de la capacidad de funcionamiento - Cataratas son causas importantes de mortalidad, morbilidad e ingreso prematuro en residencias de ancianos.  - Depresión es más frecuente entre los adultos mayores que en la edad adulta debido a la pérdida del sentido y el propósito de la vida (a menudo como consecuencia de la jubilación) y "aumenta su riesgo de suicidio, demencia y deterioro funcional" (Kanamori et al, 2018).  - Casi el 50% de los adultos mayores que residen en una residencia presentan deterioro funcional (DC) a lo largo del tiempo de institucionalización (en 1 año, entre el 38,9% y el 50,6% de los residentes del estudio experimentaron deterioro funcional, Moreno-Martin e.a, 2022). - La inactividad física se considera "el cuarto factor de riesgo de mortalidad en el mundo“y un importante factor que contribuye a la discapacidad y a los malos resultados sanitarios", incluida la fragilidad en las personas mayores (Gomes et al, 2017, p.72).  </vt:lpstr>
      <vt:lpstr>Un meta-análisis de la literatura específica (otros 94 artículos relevantes) analizando las asociaciones identificadas y sugeridas entre el comportamiento sedentario y los resultados de salud en adultos mayores. Las asociaciones negativas son abrumadoras en comparación con las escasas asociaciones positivas que no puede explicarse únicamente por el comportamento sedentario, intervienen otros factores de influencia</vt:lpstr>
      <vt:lpstr>Detallar las asociaciones identificadas entre el SB y los resultados sanitarios a partir de la literatura general</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Maroussia Terrana Euroform RFS</dc:creator>
  <cp:lastModifiedBy>global help</cp:lastModifiedBy>
  <cp:revision>2</cp:revision>
  <dcterms:created xsi:type="dcterms:W3CDTF">2023-11-20T16:36:50Z</dcterms:created>
  <dcterms:modified xsi:type="dcterms:W3CDTF">2024-09-16T19:57:00Z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0x010100704A577B069DD443BDB0C16D2EF8AD49</vt:lpwstr>
  </property>
</Properties>
</file>