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Open Sans" panose="020B0606030504020204" pitchFamily="34" charset="0"/>
      <p:regular r:id="rId39"/>
      <p:bold r:id="rId40"/>
      <p:italic r:id="rId41"/>
      <p:boldItalic r:id="rId42"/>
    </p:embeddedFont>
    <p:embeddedFont>
      <p:font typeface="Quattrocento Sans" panose="020B05020500000200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hKsyAvi5pntuhT7SyDpeHWcEJr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58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09641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6349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1331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El envejecimiento de la población se reconoce como una tendencia demográfica mundial que repercute en los sistemas de bienestar social y económico. En este contexto, se han establecido estrategias europeas y mundiales para afrontar los retos del envejecimiento de la población y promover un envejecimiento activo y saludable. </a:t>
            </a:r>
            <a:endParaRPr/>
          </a:p>
        </p:txBody>
      </p:sp>
      <p:sp>
        <p:nvSpPr>
          <p:cNvPr id="239" name="Google Shape;23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593565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Los Objetivos de Desarrollo Sostenible (ODS), en particular el Objetivo 3 (Buena salud y bienestar) y el Objetivo 11 (Ciudades y comunidades sostenibles), abordan los retos del envejecimiento y promueven un envejecimiento activo y saludable.</a:t>
            </a:r>
            <a:endParaRPr/>
          </a:p>
        </p:txBody>
      </p:sp>
      <p:sp>
        <p:nvSpPr>
          <p:cNvPr id="252" name="Google Shape;25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715910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En España, Italia, Rumanía y Bulgaria se hace especial hincapié en la comprensión y aplicación de los Objetivos de Desarrollo Sostenible (ODS). Estos países ven los ODS como un marco global que aborda los retos socioeconómicos, medioambientales y sanitarios, y están comprometidos con el cumplimiento de estos objetivos.</a:t>
            </a:r>
            <a:endParaRPr/>
          </a:p>
        </p:txBody>
      </p:sp>
      <p:sp>
        <p:nvSpPr>
          <p:cNvPr id="263" name="Google Shape;26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07728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753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España se ha comprometido a garantizar una vida sana y el bienestar para todas las edades, centrándose en una asistencia sanitaria de calidad y en la reducción de las desigualdades sanitarias entre las distintas regiones. La planificación urbana sostenible y la mejora de la vida en las ciudades son también prioridades. El país ha desarrollado un sistema integral de atención a las personas mayores, que incluye residencias, centros de día y servicios de atención a domicilio, con inversiones continuas para mejorar la calidad y la accesibilidad. </a:t>
            </a:r>
            <a:endParaRPr/>
          </a:p>
        </p:txBody>
      </p:sp>
      <p:sp>
        <p:nvSpPr>
          <p:cNvPr id="279" name="Google Shape;27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01333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España pone en marcha programas de prevención y promoción de la salud para las personas mayores, como la iniciativa "Envejecimiento Activo", un esfuerzo de colaboración a escala regional y local que ofrece diversas actividades y servicios para promover un envejecimiento activo y saludable.</a:t>
            </a:r>
            <a:endParaRPr/>
          </a:p>
        </p:txBody>
      </p:sp>
      <p:sp>
        <p:nvSpPr>
          <p:cNvPr id="288" name="Google Shape;2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489527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650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Italia sigue comprometida con la promoción de la salud y la prevención de enfermedades, aplicando políticas para abordar cuestiones sanitarias específicas, en particular las relativas al envejecimiento de la población.</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El país hace especial hincapié en el mantenimiento de estilos de vida saludables, fomentando prácticas como una dieta equilibrada y la actividad física regular.</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Italia se dedica a mejorar la calidad de vida de las personas mayores mediante la prestación de servicios asistenciales y la aplicación de programas de envejecimiento activo.</a:t>
            </a:r>
            <a:endParaRPr/>
          </a:p>
        </p:txBody>
      </p:sp>
      <p:sp>
        <p:nvSpPr>
          <p:cNvPr id="303" name="Google Shape;30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428964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63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Este módulo ofrece una visión general de</a:t>
            </a:r>
            <a:endParaRPr/>
          </a:p>
        </p:txBody>
      </p:sp>
      <p:sp>
        <p:nvSpPr>
          <p:cNvPr id="160" name="Google Shape;1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394120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Rumanía ha avanzado mucho en la mejora de sus sistemas de asistencia sanitaria y social.</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El país trabaja activamente en la prevención de enfermedades y la promoción de estilos de vida saludables, haciendo especial hincapié en abordar los retos sanitarios en las zonas rurales y en la población adulta mayor.</a:t>
            </a:r>
            <a:endParaRPr/>
          </a:p>
        </p:txBody>
      </p:sp>
      <p:sp>
        <p:nvSpPr>
          <p:cNvPr id="318" name="Google Shape;31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366910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Se han destinado fondos especiales a infraestructuras de asistencia social, incluida la construcción de centros de día para ancianos.</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Las continuas iniciativas de financiación fomentan las asociaciones público-privadas para seguir avanzando en la atención social en el país.</a:t>
            </a:r>
            <a:endParaRPr/>
          </a:p>
        </p:txBody>
      </p:sp>
      <p:sp>
        <p:nvSpPr>
          <p:cNvPr id="327" name="Google Shape;32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416830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161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Bulgaria está mejorando activamente su sistema sanitario y fomentando la prevención de enfermedades.</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El país ha introducido programas de salud pública en 2023 para abordar retos sanitarios específicos y da prioridad a la salud de todos los grupos de edad, con especial énfasis en mejorar la atención a las personas mayores.</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Bulgaria hace hincapié en los servicios de cuidados de larga duración y promueve la vida independiente de la población de edad avanzada, y también destaca la importancia de la actividad física y la atención sanitaria de calidad, sobre todo en la tercera edad.</a:t>
            </a:r>
            <a:endParaRPr/>
          </a:p>
        </p:txBody>
      </p:sp>
      <p:sp>
        <p:nvSpPr>
          <p:cNvPr id="342" name="Google Shape;3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874391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912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El envejecimiento de la población es una tendencia significativa en la Unión Europea, que afecta a países como Alemania, Italia y España, que experimentan un rápido aumento de la proporción de personas mayores. Las políticas que promueven el envejecimiento activo, como las actividades físicas adaptadas, prevalecen en países como Suecia y Dinamarca. Sin embargo, en países como Rumanía, Bulgaria, Eslovaquia e Italia, un porcentaje menor de la población percibe oportunidades para la actividad física. </a:t>
            </a:r>
            <a:endParaRPr/>
          </a:p>
        </p:txBody>
      </p:sp>
      <p:sp>
        <p:nvSpPr>
          <p:cNvPr id="356" name="Google Shape;35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62569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La tendencia al envejecimiento plantea retos a los sistemas de bienestar y asistencia sanitaria, subrayando la importancia de un envejecimiento sano y activo.  Con una proporción cada vez mayor de adultos mayores, requiere ajustes en la asistencia sanitaria, los servicios sociales y los sistemas de pensiones.</a:t>
            </a:r>
            <a:endParaRPr/>
          </a:p>
        </p:txBody>
      </p:sp>
      <p:sp>
        <p:nvSpPr>
          <p:cNvPr id="366" name="Google Shape;36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625076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Promover estilos de vida saludables y la actividad física resulta crucial para el bienestar general. Aunque el envejecimiento conlleva cambios fisiológicos, no es un obstáculo para realizar actividades físicas. Por eso presentaremos, más adelante en este curso, unas directrices sobre los niveles de actividad recomendados en la vejez.</a:t>
            </a:r>
            <a:endParaRPr/>
          </a:p>
        </p:txBody>
      </p:sp>
      <p:sp>
        <p:nvSpPr>
          <p:cNvPr id="376" name="Google Shape;37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992975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656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a:latin typeface="Calibri"/>
                <a:ea typeface="Calibri"/>
                <a:cs typeface="Calibri"/>
                <a:sym typeface="Calibri"/>
              </a:rPr>
              <a:t>La actividad física está influida por una mezcla de factores externos y personales. Algunos determinantes externos desempeñan un papel esencial en la salud individual. </a:t>
            </a:r>
            <a:endParaRPr/>
          </a:p>
        </p:txBody>
      </p:sp>
      <p:sp>
        <p:nvSpPr>
          <p:cNvPr id="392" name="Google Shape;39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2189701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del fenómeno del envejecimiento, explorando aspectos cronológicos, biológicos y psicológicos.</a:t>
            </a:r>
            <a:endParaRPr/>
          </a:p>
        </p:txBody>
      </p:sp>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1293424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Por ejemplo, algunas nacionalidades tienden a hacer más deporte que otras (por ejemplo, las nacionalidades europeas nórdicas en comparación con las mediterráneas). También entre personas que viven en el mismo país podemos encontrar algunas disparidades. Por ejemplo, en un estudio realizado en Brasil se observaron disparidades regionales, siendo los individuos de las regiones septentrionales más propensos a la inactividad. </a:t>
            </a:r>
            <a:endParaRPr/>
          </a:p>
        </p:txBody>
      </p:sp>
      <p:sp>
        <p:nvSpPr>
          <p:cNvPr id="401" name="Google Shape;40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0180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Estos resultados son previsibles si se tienen en cuenta los diversos factores que influyen en la participación en actividades físicas; </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El desarrollo económico y la accesibilidad a los recursos varían de un país a otro. Algunas zonas rurales pueden tener un acceso limitado a instalaciones y programas deportivos en comparación con las regiones urbanas o más desarrolladas.</a:t>
            </a:r>
            <a:endParaRPr/>
          </a:p>
        </p:txBody>
      </p:sp>
      <p:sp>
        <p:nvSpPr>
          <p:cNvPr id="411" name="Google Shape;41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2218158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Las actitudes culturales hacia la actividad física difieren en todo el mundo. Algunas culturas priorizan y promueven un estilo de vida activo y saludable, mientras que otras pueden no valorar tanto la actividad física.</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El entorno físico y geográfico influye en las oportunidades de participación deportiva. Las zonas rurales pueden carecer de infraestructuras para la actividad física, mientras que algunas regiones pueden favorecer las actividades al aire libre debido a los entornos naturales.</a:t>
            </a:r>
            <a:endParaRPr/>
          </a:p>
        </p:txBody>
      </p:sp>
      <p:sp>
        <p:nvSpPr>
          <p:cNvPr id="421" name="Google Shape;42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533286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La educación y la concienciación sobre los beneficios de la actividad física influyen en la participación deportiva. La falta de información o de conocimientos sobre la importancia de la actividad física para la salud puede contribuir a reducir los índices de participación en determinadas zonas.</a:t>
            </a:r>
            <a:endParaRPr/>
          </a:p>
        </p:txBody>
      </p:sp>
      <p:sp>
        <p:nvSpPr>
          <p:cNvPr id="431" name="Google Shape;43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998717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Además de esos factores externos, cada individuo tiene sus propias particularidades. Son los factores personales. </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La edad y el sexo repercuten en la salud e influyen en la actividad física. La genética y las condiciones de salud, tanto hereditarias como no hereditarias, pueden suponer barreras para el ejercicio diario.</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Además, con el paso de los años, los hombres son menos sedentarios que las mujeres, en todos los grupos de edad, quizá debido a la menor cantidad de tiempo libre para el ocio o el deporte en el caso de las mujeres. </a:t>
            </a:r>
            <a:endParaRPr sz="1800">
              <a:latin typeface="Calibri"/>
              <a:ea typeface="Calibri"/>
              <a:cs typeface="Calibri"/>
              <a:sym typeface="Calibri"/>
            </a:endParaRPr>
          </a:p>
        </p:txBody>
      </p:sp>
      <p:sp>
        <p:nvSpPr>
          <p:cNvPr id="441" name="Google Shape;44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87289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La relación social desempeña un papel importante en la configuración de los comportamientos de las personas. Especialmente en la vejez, mantenerse socialmente activo practicando deporte puede ser una gran motivación y ayudar a los mayores a mantener una mejor salud.</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Es probable que las personas con un mayor nivel educativo tengan mejores resultados en materia de salud y realicen más actividades físicas. Asimismo, los niveles de ingresos determinan en qué medida las personas pueden participar en actividades físicas, ya que pueden conllevar diversos costes y retos. </a:t>
            </a:r>
            <a:endParaRPr/>
          </a:p>
          <a:p>
            <a:pPr marL="0" marR="0" lvl="0" indent="0" algn="l" rtl="0">
              <a:lnSpc>
                <a:spcPct val="100000"/>
              </a:lnSpc>
              <a:spcBef>
                <a:spcPts val="800"/>
              </a:spcBef>
              <a:spcAft>
                <a:spcPts val="0"/>
              </a:spcAft>
              <a:buClr>
                <a:schemeClr val="dk1"/>
              </a:buClr>
              <a:buSzPts val="1800"/>
              <a:buFont typeface="Calibri"/>
              <a:buNone/>
            </a:pPr>
            <a:endParaRPr sz="1800">
              <a:latin typeface="Calibri"/>
              <a:ea typeface="Calibri"/>
              <a:cs typeface="Calibri"/>
              <a:sym typeface="Calibri"/>
            </a:endParaRPr>
          </a:p>
        </p:txBody>
      </p:sp>
      <p:sp>
        <p:nvSpPr>
          <p:cNvPr id="451" name="Google Shape;45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1897070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a:latin typeface="Calibri"/>
                <a:ea typeface="Calibri"/>
                <a:cs typeface="Calibri"/>
                <a:sym typeface="Calibri"/>
              </a:rPr>
              <a:t>En conclusión, la actividad física está intrínsecamente ligada a muchos factores determinantes. Algunos son inherentes a las personas y otros dependen de los hábitos, el entorno personal y profesional, el contexto sociodemográfico y político. Las desigualdades son omnipresentes, también en la salud que, de hecho, no está repartida por igual ni entre los países ni dentro de ellos, pero como hemos visto, la actividad física es el principal aliado de una buena salud y de una vida activa durante toda su duración.</a:t>
            </a:r>
            <a:endParaRPr/>
          </a:p>
        </p:txBody>
      </p:sp>
      <p:sp>
        <p:nvSpPr>
          <p:cNvPr id="460" name="Google Shape;46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65900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Examinaremos el envejecimiento de la población mundial como tendencia demográfica, la importancia del envejecimiento activo y los beneficios de la actividad física para mitigar los problemas relacionados con el envejecimiento. </a:t>
            </a:r>
            <a:endParaRPr/>
          </a:p>
        </p:txBody>
      </p:sp>
      <p:sp>
        <p:nvSpPr>
          <p:cNvPr id="175" name="Google Shape;1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81025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A continuación, el módulo profundiza en la interacción entre la actividad física y algunos factores determinantes, como las predisposiciones personales y las fuerzas externas.</a:t>
            </a:r>
            <a:endParaRPr/>
          </a:p>
        </p:txBody>
      </p:sp>
      <p:sp>
        <p:nvSpPr>
          <p:cNvPr id="183" name="Google Shape;18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509774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9511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El proceso de envejecimiento es una progresión natural y gradual que implica cambios en órganos, tejidos y células, </a:t>
            </a:r>
            <a:endParaRPr/>
          </a:p>
        </p:txBody>
      </p:sp>
      <p:sp>
        <p:nvSpPr>
          <p:cNvPr id="196" name="Google Shape;19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15358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que conduce a una vejez marcada por el debilitamiento de las funciones corporales y la ralentización de la fisiología. </a:t>
            </a:r>
            <a:endParaRPr/>
          </a:p>
        </p:txBody>
      </p:sp>
      <p:sp>
        <p:nvSpPr>
          <p:cNvPr id="209" name="Google Shape;20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8098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La edad biológica está influida por el estilo de vida, las enfermedades y otros factores comunes en un determinado grupo de edad. Los factores ambientales y los hábitos personales, como la contaminación atmosférica, la exposición a sustancias, el tabaquismo, el alcohol, las drogas, el estrés y una dieta poco saludable, pueden acelerar el envejecimiento. </a:t>
            </a:r>
            <a:endParaRPr/>
          </a:p>
        </p:txBody>
      </p:sp>
      <p:sp>
        <p:nvSpPr>
          <p:cNvPr id="222" name="Google Shape;2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727558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Intro cover">
  <p:cSld name="Intro cover">
    <p:spTree>
      <p:nvGrpSpPr>
        <p:cNvPr id="1" name="Shape 21"/>
        <p:cNvGrpSpPr/>
        <p:nvPr/>
      </p:nvGrpSpPr>
      <p:grpSpPr>
        <a:xfrm>
          <a:off x="0" y="0"/>
          <a:ext cx="0" cy="0"/>
          <a:chOff x="0" y="0"/>
          <a:chExt cx="0" cy="0"/>
        </a:xfrm>
      </p:grpSpPr>
      <p:sp>
        <p:nvSpPr>
          <p:cNvPr id="22" name="Google Shape;22;p38"/>
          <p:cNvSpPr/>
          <p:nvPr/>
        </p:nvSpPr>
        <p:spPr>
          <a:xfrm rot="6866652">
            <a:off x="1721927" y="-4437494"/>
            <a:ext cx="9183179" cy="13577281"/>
          </a:xfrm>
          <a:custGeom>
            <a:avLst/>
            <a:gdLst/>
            <a:ahLst/>
            <a:cxnLst/>
            <a:rect l="l" t="t" r="r" b="b"/>
            <a:pathLst>
              <a:path w="13464022" h="19906484" extrusionOk="0">
                <a:moveTo>
                  <a:pt x="0" y="0"/>
                </a:moveTo>
                <a:lnTo>
                  <a:pt x="13464022" y="0"/>
                </a:lnTo>
                <a:lnTo>
                  <a:pt x="13464022" y="19906484"/>
                </a:lnTo>
                <a:lnTo>
                  <a:pt x="0" y="1990648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3" name="Google Shape;23;p38"/>
          <p:cNvSpPr/>
          <p:nvPr/>
        </p:nvSpPr>
        <p:spPr>
          <a:xfrm>
            <a:off x="10414" y="6151028"/>
            <a:ext cx="3171463" cy="706972"/>
          </a:xfrm>
          <a:custGeom>
            <a:avLst/>
            <a:gdLst/>
            <a:ahLst/>
            <a:cxnLst/>
            <a:rect l="l" t="t" r="r" b="b"/>
            <a:pathLst>
              <a:path w="4847341" h="1080553" extrusionOk="0">
                <a:moveTo>
                  <a:pt x="0" y="0"/>
                </a:moveTo>
                <a:lnTo>
                  <a:pt x="4847341" y="0"/>
                </a:lnTo>
                <a:lnTo>
                  <a:pt x="4847341" y="1080554"/>
                </a:lnTo>
                <a:lnTo>
                  <a:pt x="0" y="10805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 name="Google Shape;24;p38"/>
          <p:cNvSpPr txBox="1"/>
          <p:nvPr/>
        </p:nvSpPr>
        <p:spPr>
          <a:xfrm>
            <a:off x="6712611" y="6023068"/>
            <a:ext cx="5479389" cy="962892"/>
          </a:xfrm>
          <a:prstGeom prst="rect">
            <a:avLst/>
          </a:prstGeom>
          <a:noFill/>
          <a:ln>
            <a:noFill/>
          </a:ln>
        </p:spPr>
        <p:txBody>
          <a:bodyPr spcFirstLastPara="1" wrap="square" lIns="0" tIns="0" rIns="0" bIns="0" anchor="t" anchorCtr="0">
            <a:spAutoFit/>
          </a:bodyPr>
          <a:lstStyle/>
          <a:p>
            <a:pPr marL="0" marR="0" lvl="0" indent="0" algn="l" rtl="0">
              <a:lnSpc>
                <a:spcPct val="1405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a:p>
            <a:pPr marL="0" marR="0" lvl="0" indent="0" algn="l" rtl="0">
              <a:lnSpc>
                <a:spcPct val="140500"/>
              </a:lnSpc>
              <a:spcBef>
                <a:spcPts val="0"/>
              </a:spcBef>
              <a:spcAft>
                <a:spcPts val="0"/>
              </a:spcAft>
              <a:buClr>
                <a:srgbClr val="000000"/>
              </a:buClr>
              <a:buSzPts val="1800"/>
              <a:buFont typeface="Arial"/>
              <a:buNone/>
            </a:pPr>
            <a:r>
              <a:rPr lang="en-US" sz="1800" b="0" i="0" u="none" strike="noStrike" cap="none">
                <a:solidFill>
                  <a:srgbClr val="000000"/>
                </a:solidFill>
                <a:latin typeface="Quattrocento Sans"/>
                <a:ea typeface="Quattrocento Sans"/>
                <a:cs typeface="Quattrocento Sans"/>
                <a:sym typeface="Quattrocento Sans"/>
              </a:rPr>
              <a:t>Project №2022-1-RO01-KA220-VET-000089776</a:t>
            </a:r>
            <a:endParaRPr sz="1400" b="0" i="0" u="none" strike="noStrike" cap="none">
              <a:solidFill>
                <a:srgbClr val="000000"/>
              </a:solidFill>
              <a:latin typeface="Arial"/>
              <a:ea typeface="Arial"/>
              <a:cs typeface="Arial"/>
              <a:sym typeface="Arial"/>
            </a:endParaRPr>
          </a:p>
          <a:p>
            <a:pPr marL="0" marR="0" lvl="0" indent="0" algn="l" rtl="0">
              <a:lnSpc>
                <a:spcPct val="103014"/>
              </a:lnSpc>
              <a:spcBef>
                <a:spcPts val="0"/>
              </a:spcBef>
              <a:spcAft>
                <a:spcPts val="0"/>
              </a:spcAft>
              <a:buClr>
                <a:srgbClr val="000000"/>
              </a:buClr>
              <a:buSzPts val="2455"/>
              <a:buFont typeface="Arial"/>
              <a:buNone/>
            </a:pPr>
            <a:endParaRPr sz="2455" b="0" i="0" u="none" strike="noStrike" cap="none">
              <a:solidFill>
                <a:srgbClr val="000000"/>
              </a:solidFill>
              <a:latin typeface="Open Sans"/>
              <a:ea typeface="Open Sans"/>
              <a:cs typeface="Open Sans"/>
              <a:sym typeface="Open Sans"/>
            </a:endParaRPr>
          </a:p>
        </p:txBody>
      </p:sp>
      <p:pic>
        <p:nvPicPr>
          <p:cNvPr id="25" name="Google Shape;25;p38"/>
          <p:cNvPicPr preferRelativeResize="0"/>
          <p:nvPr/>
        </p:nvPicPr>
        <p:blipFill rotWithShape="1">
          <a:blip r:embed="rId4">
            <a:alphaModFix/>
          </a:blip>
          <a:srcRect/>
          <a:stretch/>
        </p:blipFill>
        <p:spPr>
          <a:xfrm>
            <a:off x="1596146" y="1349396"/>
            <a:ext cx="4499854" cy="4499854"/>
          </a:xfrm>
          <a:prstGeom prst="rect">
            <a:avLst/>
          </a:prstGeom>
          <a:noFill/>
          <a:ln>
            <a:noFill/>
          </a:ln>
        </p:spPr>
      </p:pic>
      <p:sp>
        <p:nvSpPr>
          <p:cNvPr id="26" name="Google Shape;26;p38"/>
          <p:cNvSpPr txBox="1"/>
          <p:nvPr/>
        </p:nvSpPr>
        <p:spPr>
          <a:xfrm>
            <a:off x="6313516" y="2537494"/>
            <a:ext cx="3657607"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Quattrocento Sans"/>
                <a:ea typeface="Quattrocento Sans"/>
                <a:cs typeface="Quattrocento Sans"/>
                <a:sym typeface="Quattrocento Sans"/>
              </a:rPr>
              <a:t>PHYSICAL EDUCATION OF ELDERS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500"/>
                                        <p:tgtEl>
                                          <p:spTgt spid="22"/>
                                        </p:tgtEl>
                                      </p:cBhvr>
                                    </p:animEffect>
                                  </p:childTnLst>
                                </p:cTn>
                              </p:par>
                              <p:par>
                                <p:cTn id="8" presetID="10" presetClass="entr" presetSubtype="0"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250"/>
                                        <p:tgtEl>
                                          <p:spTgt spid="25"/>
                                        </p:tgtEl>
                                      </p:cBhvr>
                                    </p:animEffect>
                                  </p:childTnLst>
                                </p:cTn>
                              </p:par>
                              <p:par>
                                <p:cTn id="11" presetID="10" presetClass="entr" presetSubtype="0" fill="hold" nodeType="withEffect">
                                  <p:stCondLst>
                                    <p:cond delay="25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10" presetClass="entr" presetSubtype="0" fill="hold"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uota" type="blank">
  <p:cSld name="BLANK">
    <p:spTree>
      <p:nvGrpSpPr>
        <p:cNvPr id="1" name="Shape 113"/>
        <p:cNvGrpSpPr/>
        <p:nvPr/>
      </p:nvGrpSpPr>
      <p:grpSpPr>
        <a:xfrm>
          <a:off x="0" y="0"/>
          <a:ext cx="0" cy="0"/>
          <a:chOff x="0" y="0"/>
          <a:chExt cx="0" cy="0"/>
        </a:xfrm>
      </p:grpSpPr>
      <p:sp>
        <p:nvSpPr>
          <p:cNvPr id="114" name="Google Shape;114;p47"/>
          <p:cNvSpPr/>
          <p:nvPr/>
        </p:nvSpPr>
        <p:spPr>
          <a:xfrm>
            <a:off x="-331304" y="3820029"/>
            <a:ext cx="1007165" cy="100716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5" name="Google Shape;115;p47"/>
          <p:cNvSpPr/>
          <p:nvPr/>
        </p:nvSpPr>
        <p:spPr>
          <a:xfrm>
            <a:off x="10459283" y="5179255"/>
            <a:ext cx="3084439" cy="3084439"/>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p47"/>
          <p:cNvPicPr preferRelativeResize="0"/>
          <p:nvPr/>
        </p:nvPicPr>
        <p:blipFill rotWithShape="1">
          <a:blip r:embed="rId2">
            <a:alphaModFix/>
          </a:blip>
          <a:srcRect/>
          <a:stretch/>
        </p:blipFill>
        <p:spPr>
          <a:xfrm>
            <a:off x="118872" y="6391656"/>
            <a:ext cx="1592010" cy="353780"/>
          </a:xfrm>
          <a:prstGeom prst="rect">
            <a:avLst/>
          </a:prstGeom>
          <a:noFill/>
          <a:ln>
            <a:noFill/>
          </a:ln>
        </p:spPr>
      </p:pic>
      <p:pic>
        <p:nvPicPr>
          <p:cNvPr id="117" name="Google Shape;117;p47"/>
          <p:cNvPicPr preferRelativeResize="0"/>
          <p:nvPr/>
        </p:nvPicPr>
        <p:blipFill rotWithShape="1">
          <a:blip r:embed="rId3">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Immagine con didascalia">
  <p:cSld name="Immagine con didascalia">
    <p:bg>
      <p:bgPr>
        <a:solidFill>
          <a:schemeClr val="accent5"/>
        </a:solidFill>
        <a:effectLst/>
      </p:bgPr>
    </p:bg>
    <p:spTree>
      <p:nvGrpSpPr>
        <p:cNvPr id="1" name="Shape 118"/>
        <p:cNvGrpSpPr/>
        <p:nvPr/>
      </p:nvGrpSpPr>
      <p:grpSpPr>
        <a:xfrm>
          <a:off x="0" y="0"/>
          <a:ext cx="0" cy="0"/>
          <a:chOff x="0" y="0"/>
          <a:chExt cx="0" cy="0"/>
        </a:xfrm>
      </p:grpSpPr>
      <p:sp>
        <p:nvSpPr>
          <p:cNvPr id="119" name="Google Shape;119;p48"/>
          <p:cNvSpPr/>
          <p:nvPr/>
        </p:nvSpPr>
        <p:spPr>
          <a:xfrm rot="10800000">
            <a:off x="7526012" y="6038738"/>
            <a:ext cx="1563654" cy="1563653"/>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8"/>
          <p:cNvSpPr/>
          <p:nvPr/>
        </p:nvSpPr>
        <p:spPr>
          <a:xfrm rot="10800000">
            <a:off x="10819341" y="-1018708"/>
            <a:ext cx="2926500" cy="29265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8"/>
          <p:cNvSpPr/>
          <p:nvPr/>
        </p:nvSpPr>
        <p:spPr>
          <a:xfrm rot="10800000">
            <a:off x="-563237" y="5564816"/>
            <a:ext cx="2367284" cy="2367284"/>
          </a:xfrm>
          <a:custGeom>
            <a:avLst/>
            <a:gdLst/>
            <a:ahLst/>
            <a:cxnLst/>
            <a:rect l="l" t="t" r="r" b="b"/>
            <a:pathLst>
              <a:path w="3559662" h="3559662" extrusionOk="0">
                <a:moveTo>
                  <a:pt x="0" y="0"/>
                </a:moveTo>
                <a:lnTo>
                  <a:pt x="3559662" y="0"/>
                </a:lnTo>
                <a:lnTo>
                  <a:pt x="3559662" y="3559662"/>
                </a:lnTo>
                <a:lnTo>
                  <a:pt x="0" y="3559662"/>
                </a:lnTo>
                <a:lnTo>
                  <a:pt x="0" y="0"/>
                </a:lnTo>
                <a:close/>
              </a:path>
            </a:pathLst>
          </a:custGeom>
          <a:blipFill rotWithShape="1">
            <a:blip r:embed="rId2">
              <a:alphaModFix/>
            </a:blip>
            <a:stretch>
              <a:fillRect/>
            </a:stretch>
          </a:blipFill>
          <a:ln>
            <a:noFill/>
          </a:ln>
        </p:spPr>
      </p:sp>
      <p:sp>
        <p:nvSpPr>
          <p:cNvPr id="122" name="Google Shape;122;p48"/>
          <p:cNvSpPr>
            <a:spLocks noGrp="1"/>
          </p:cNvSpPr>
          <p:nvPr>
            <p:ph type="pic" idx="2"/>
          </p:nvPr>
        </p:nvSpPr>
        <p:spPr>
          <a:xfrm>
            <a:off x="5183188" y="457201"/>
            <a:ext cx="6172200" cy="5669282"/>
          </a:xfrm>
          <a:prstGeom prst="rect">
            <a:avLst/>
          </a:prstGeom>
          <a:noFill/>
          <a:ln>
            <a:noFill/>
          </a:ln>
        </p:spPr>
      </p:sp>
      <p:sp>
        <p:nvSpPr>
          <p:cNvPr id="123" name="Google Shape;123;p48"/>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4" name="Google Shape;124;p48"/>
          <p:cNvSpPr txBox="1"/>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200"/>
              <a:buFont typeface="Quattrocento Sans"/>
              <a:buNone/>
            </a:pPr>
            <a:r>
              <a:rPr lang="en-US" sz="3200" b="0" i="0" u="none" strike="noStrike" cap="none">
                <a:solidFill>
                  <a:schemeClr val="dk1"/>
                </a:solidFill>
                <a:latin typeface="Quattrocento Sans"/>
                <a:ea typeface="Quattrocento Sans"/>
                <a:cs typeface="Quattrocento Sans"/>
                <a:sym typeface="Quattrocento Sans"/>
              </a:rPr>
              <a:t>CLICK TO EDIT MASTER TITLE STYLE</a:t>
            </a:r>
            <a:endParaRPr sz="1400" b="0" i="0" u="none" strike="noStrike" cap="none">
              <a:solidFill>
                <a:srgbClr val="000000"/>
              </a:solidFill>
              <a:latin typeface="Arial"/>
              <a:ea typeface="Arial"/>
              <a:cs typeface="Arial"/>
              <a:sym typeface="Arial"/>
            </a:endParaRPr>
          </a:p>
        </p:txBody>
      </p:sp>
      <p:pic>
        <p:nvPicPr>
          <p:cNvPr id="125" name="Google Shape;125;p48"/>
          <p:cNvPicPr preferRelativeResize="0"/>
          <p:nvPr/>
        </p:nvPicPr>
        <p:blipFill rotWithShape="1">
          <a:blip r:embed="rId3">
            <a:alphaModFix/>
          </a:blip>
          <a:srcRect/>
          <a:stretch/>
        </p:blipFill>
        <p:spPr>
          <a:xfrm>
            <a:off x="119193" y="6391842"/>
            <a:ext cx="1598370" cy="356616"/>
          </a:xfrm>
          <a:prstGeom prst="rect">
            <a:avLst/>
          </a:prstGeom>
          <a:noFill/>
          <a:ln>
            <a:noFill/>
          </a:ln>
        </p:spPr>
      </p:pic>
      <p:pic>
        <p:nvPicPr>
          <p:cNvPr id="126" name="Google Shape;126;p48"/>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3 Column Picture with Caption">
  <p:cSld name="3 Column Picture with Caption">
    <p:spTree>
      <p:nvGrpSpPr>
        <p:cNvPr id="1" name="Shape 127"/>
        <p:cNvGrpSpPr/>
        <p:nvPr/>
      </p:nvGrpSpPr>
      <p:grpSpPr>
        <a:xfrm>
          <a:off x="0" y="0"/>
          <a:ext cx="0" cy="0"/>
          <a:chOff x="0" y="0"/>
          <a:chExt cx="0" cy="0"/>
        </a:xfrm>
      </p:grpSpPr>
      <p:sp>
        <p:nvSpPr>
          <p:cNvPr id="128" name="Google Shape;128;p49"/>
          <p:cNvSpPr/>
          <p:nvPr/>
        </p:nvSpPr>
        <p:spPr>
          <a:xfrm>
            <a:off x="-2034429" y="-526338"/>
            <a:ext cx="2453529" cy="2453529"/>
          </a:xfrm>
          <a:custGeom>
            <a:avLst/>
            <a:gdLst/>
            <a:ahLst/>
            <a:cxnLst/>
            <a:rect l="l" t="t" r="r" b="b"/>
            <a:pathLst>
              <a:path w="3657409" h="3657409" extrusionOk="0">
                <a:moveTo>
                  <a:pt x="0" y="0"/>
                </a:moveTo>
                <a:lnTo>
                  <a:pt x="3657409" y="0"/>
                </a:lnTo>
                <a:lnTo>
                  <a:pt x="3657409" y="3657410"/>
                </a:lnTo>
                <a:lnTo>
                  <a:pt x="0" y="3657410"/>
                </a:lnTo>
                <a:lnTo>
                  <a:pt x="0" y="0"/>
                </a:lnTo>
                <a:close/>
              </a:path>
            </a:pathLst>
          </a:custGeom>
          <a:blipFill rotWithShape="1">
            <a:blip r:embed="rId2">
              <a:alphaModFix/>
            </a:blip>
            <a:stretch>
              <a:fillRect/>
            </a:stretch>
          </a:blipFill>
          <a:ln>
            <a:noFill/>
          </a:ln>
        </p:spPr>
      </p:sp>
      <p:sp>
        <p:nvSpPr>
          <p:cNvPr id="129" name="Google Shape;129;p49"/>
          <p:cNvSpPr>
            <a:spLocks noGrp="1"/>
          </p:cNvSpPr>
          <p:nvPr>
            <p:ph type="pic" idx="2"/>
          </p:nvPr>
        </p:nvSpPr>
        <p:spPr>
          <a:xfrm>
            <a:off x="662537" y="1402903"/>
            <a:ext cx="3284538" cy="3027362"/>
          </a:xfrm>
          <a:prstGeom prst="rect">
            <a:avLst/>
          </a:prstGeom>
          <a:noFill/>
          <a:ln>
            <a:noFill/>
          </a:ln>
        </p:spPr>
      </p:sp>
      <p:sp>
        <p:nvSpPr>
          <p:cNvPr id="130" name="Google Shape;130;p49"/>
          <p:cNvSpPr>
            <a:spLocks noGrp="1"/>
          </p:cNvSpPr>
          <p:nvPr>
            <p:ph type="pic" idx="3"/>
          </p:nvPr>
        </p:nvSpPr>
        <p:spPr>
          <a:xfrm>
            <a:off x="4453731" y="1402903"/>
            <a:ext cx="3284538" cy="3027362"/>
          </a:xfrm>
          <a:prstGeom prst="rect">
            <a:avLst/>
          </a:prstGeom>
          <a:noFill/>
          <a:ln>
            <a:noFill/>
          </a:ln>
        </p:spPr>
      </p:sp>
      <p:sp>
        <p:nvSpPr>
          <p:cNvPr id="131" name="Google Shape;131;p49"/>
          <p:cNvSpPr>
            <a:spLocks noGrp="1"/>
          </p:cNvSpPr>
          <p:nvPr>
            <p:ph type="pic" idx="4"/>
          </p:nvPr>
        </p:nvSpPr>
        <p:spPr>
          <a:xfrm>
            <a:off x="8244925" y="1402903"/>
            <a:ext cx="3284538" cy="3027362"/>
          </a:xfrm>
          <a:prstGeom prst="rect">
            <a:avLst/>
          </a:prstGeom>
          <a:noFill/>
          <a:ln>
            <a:noFill/>
          </a:ln>
        </p:spPr>
      </p:sp>
      <p:sp>
        <p:nvSpPr>
          <p:cNvPr id="132" name="Google Shape;132;p49"/>
          <p:cNvSpPr txBox="1">
            <a:spLocks noGrp="1"/>
          </p:cNvSpPr>
          <p:nvPr>
            <p:ph type="title"/>
          </p:nvPr>
        </p:nvSpPr>
        <p:spPr>
          <a:xfrm>
            <a:off x="662537" y="527357"/>
            <a:ext cx="8230769" cy="79541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9"/>
          <p:cNvSpPr txBox="1">
            <a:spLocks noGrp="1"/>
          </p:cNvSpPr>
          <p:nvPr>
            <p:ph type="body" idx="1"/>
          </p:nvPr>
        </p:nvSpPr>
        <p:spPr>
          <a:xfrm>
            <a:off x="662537" y="4530616"/>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4" name="Google Shape;134;p49"/>
          <p:cNvSpPr txBox="1">
            <a:spLocks noGrp="1"/>
          </p:cNvSpPr>
          <p:nvPr>
            <p:ph type="body" idx="5"/>
          </p:nvPr>
        </p:nvSpPr>
        <p:spPr>
          <a:xfrm>
            <a:off x="4453731" y="4553951"/>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5" name="Google Shape;135;p49"/>
          <p:cNvSpPr txBox="1">
            <a:spLocks noGrp="1"/>
          </p:cNvSpPr>
          <p:nvPr>
            <p:ph type="body" idx="6"/>
          </p:nvPr>
        </p:nvSpPr>
        <p:spPr>
          <a:xfrm>
            <a:off x="8244925" y="4577287"/>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36" name="Google Shape;136;p49"/>
          <p:cNvPicPr preferRelativeResize="0"/>
          <p:nvPr/>
        </p:nvPicPr>
        <p:blipFill rotWithShape="1">
          <a:blip r:embed="rId3">
            <a:alphaModFix/>
          </a:blip>
          <a:srcRect/>
          <a:stretch/>
        </p:blipFill>
        <p:spPr>
          <a:xfrm>
            <a:off x="118872" y="6391656"/>
            <a:ext cx="1592010" cy="353780"/>
          </a:xfrm>
          <a:prstGeom prst="rect">
            <a:avLst/>
          </a:prstGeom>
          <a:noFill/>
          <a:ln>
            <a:noFill/>
          </a:ln>
        </p:spPr>
      </p:pic>
      <p:sp>
        <p:nvSpPr>
          <p:cNvPr id="137" name="Google Shape;137;p49"/>
          <p:cNvSpPr/>
          <p:nvPr/>
        </p:nvSpPr>
        <p:spPr>
          <a:xfrm>
            <a:off x="11720535" y="527357"/>
            <a:ext cx="1266258" cy="126625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9"/>
          <p:cNvSpPr/>
          <p:nvPr/>
        </p:nvSpPr>
        <p:spPr>
          <a:xfrm>
            <a:off x="10504864" y="-1770634"/>
            <a:ext cx="2952056" cy="295205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 name="Google Shape;139;p49"/>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3 Column Graphics with Caption">
  <p:cSld name="3 Column Graphics with Caption">
    <p:spTree>
      <p:nvGrpSpPr>
        <p:cNvPr id="1" name="Shape 140"/>
        <p:cNvGrpSpPr/>
        <p:nvPr/>
      </p:nvGrpSpPr>
      <p:grpSpPr>
        <a:xfrm>
          <a:off x="0" y="0"/>
          <a:ext cx="0" cy="0"/>
          <a:chOff x="0" y="0"/>
          <a:chExt cx="0" cy="0"/>
        </a:xfrm>
      </p:grpSpPr>
      <p:sp>
        <p:nvSpPr>
          <p:cNvPr id="141" name="Google Shape;141;p50"/>
          <p:cNvSpPr/>
          <p:nvPr/>
        </p:nvSpPr>
        <p:spPr>
          <a:xfrm>
            <a:off x="-2034429" y="-526338"/>
            <a:ext cx="2453529" cy="2453529"/>
          </a:xfrm>
          <a:custGeom>
            <a:avLst/>
            <a:gdLst/>
            <a:ahLst/>
            <a:cxnLst/>
            <a:rect l="l" t="t" r="r" b="b"/>
            <a:pathLst>
              <a:path w="3657409" h="3657409" extrusionOk="0">
                <a:moveTo>
                  <a:pt x="0" y="0"/>
                </a:moveTo>
                <a:lnTo>
                  <a:pt x="3657409" y="0"/>
                </a:lnTo>
                <a:lnTo>
                  <a:pt x="3657409" y="3657410"/>
                </a:lnTo>
                <a:lnTo>
                  <a:pt x="0" y="3657410"/>
                </a:lnTo>
                <a:lnTo>
                  <a:pt x="0" y="0"/>
                </a:lnTo>
                <a:close/>
              </a:path>
            </a:pathLst>
          </a:custGeom>
          <a:blipFill rotWithShape="1">
            <a:blip r:embed="rId2">
              <a:alphaModFix/>
            </a:blip>
            <a:stretch>
              <a:fillRect/>
            </a:stretch>
          </a:blipFill>
          <a:ln>
            <a:noFill/>
          </a:ln>
        </p:spPr>
      </p:sp>
      <p:sp>
        <p:nvSpPr>
          <p:cNvPr id="142" name="Google Shape;142;p50"/>
          <p:cNvSpPr/>
          <p:nvPr/>
        </p:nvSpPr>
        <p:spPr>
          <a:xfrm>
            <a:off x="11720535" y="527357"/>
            <a:ext cx="1266258" cy="126625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50"/>
          <p:cNvSpPr/>
          <p:nvPr/>
        </p:nvSpPr>
        <p:spPr>
          <a:xfrm>
            <a:off x="10504864" y="-1770634"/>
            <a:ext cx="2952056" cy="295205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50"/>
          <p:cNvSpPr txBox="1">
            <a:spLocks noGrp="1"/>
          </p:cNvSpPr>
          <p:nvPr>
            <p:ph type="title"/>
          </p:nvPr>
        </p:nvSpPr>
        <p:spPr>
          <a:xfrm>
            <a:off x="662537" y="527357"/>
            <a:ext cx="8230769" cy="79541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50"/>
          <p:cNvSpPr txBox="1">
            <a:spLocks noGrp="1"/>
          </p:cNvSpPr>
          <p:nvPr>
            <p:ph type="body" idx="1"/>
          </p:nvPr>
        </p:nvSpPr>
        <p:spPr>
          <a:xfrm>
            <a:off x="662537" y="4530616"/>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6" name="Google Shape;146;p50"/>
          <p:cNvSpPr>
            <a:spLocks noGrp="1"/>
          </p:cNvSpPr>
          <p:nvPr>
            <p:ph type="dgm" idx="2"/>
          </p:nvPr>
        </p:nvSpPr>
        <p:spPr>
          <a:xfrm>
            <a:off x="662537"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7" name="Google Shape;147;p50"/>
          <p:cNvSpPr>
            <a:spLocks noGrp="1"/>
          </p:cNvSpPr>
          <p:nvPr>
            <p:ph type="dgm" idx="3"/>
          </p:nvPr>
        </p:nvSpPr>
        <p:spPr>
          <a:xfrm>
            <a:off x="4452938"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8" name="Google Shape;148;p50"/>
          <p:cNvSpPr>
            <a:spLocks noGrp="1"/>
          </p:cNvSpPr>
          <p:nvPr>
            <p:ph type="dgm" idx="4"/>
          </p:nvPr>
        </p:nvSpPr>
        <p:spPr>
          <a:xfrm>
            <a:off x="8244926"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9" name="Google Shape;149;p50"/>
          <p:cNvSpPr txBox="1">
            <a:spLocks noGrp="1"/>
          </p:cNvSpPr>
          <p:nvPr>
            <p:ph type="body" idx="5"/>
          </p:nvPr>
        </p:nvSpPr>
        <p:spPr>
          <a:xfrm>
            <a:off x="4452938" y="4580792"/>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0" name="Google Shape;150;p50"/>
          <p:cNvSpPr txBox="1">
            <a:spLocks noGrp="1"/>
          </p:cNvSpPr>
          <p:nvPr>
            <p:ph type="body" idx="6"/>
          </p:nvPr>
        </p:nvSpPr>
        <p:spPr>
          <a:xfrm>
            <a:off x="8243339" y="4580792"/>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51" name="Google Shape;151;p50"/>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152" name="Google Shape;152;p50"/>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spTree>
      <p:nvGrpSpPr>
        <p:cNvPr id="1" name="Shape 27"/>
        <p:cNvGrpSpPr/>
        <p:nvPr/>
      </p:nvGrpSpPr>
      <p:grpSpPr>
        <a:xfrm>
          <a:off x="0" y="0"/>
          <a:ext cx="0" cy="0"/>
          <a:chOff x="0" y="0"/>
          <a:chExt cx="0" cy="0"/>
        </a:xfrm>
      </p:grpSpPr>
      <p:sp>
        <p:nvSpPr>
          <p:cNvPr id="28" name="Google Shape;28;p39"/>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2">
              <a:alphaModFix/>
            </a:blip>
            <a:stretch>
              <a:fillRect/>
            </a:stretch>
          </a:blipFill>
          <a:ln>
            <a:noFill/>
          </a:ln>
        </p:spPr>
      </p:sp>
      <p:sp>
        <p:nvSpPr>
          <p:cNvPr id="29" name="Google Shape;29;p39"/>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 name="Google Shape;30;p39"/>
          <p:cNvGrpSpPr/>
          <p:nvPr/>
        </p:nvGrpSpPr>
        <p:grpSpPr>
          <a:xfrm>
            <a:off x="-380551" y="-774421"/>
            <a:ext cx="2375289" cy="2577455"/>
            <a:chOff x="0" y="0"/>
            <a:chExt cx="4746217" cy="5150176"/>
          </a:xfrm>
        </p:grpSpPr>
        <p:sp>
          <p:nvSpPr>
            <p:cNvPr id="31" name="Google Shape;31;p39"/>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3">
                <a:alphaModFix/>
              </a:blip>
              <a:stretch>
                <a:fillRect/>
              </a:stretch>
            </a:blipFill>
            <a:ln>
              <a:noFill/>
            </a:ln>
          </p:spPr>
        </p:sp>
        <p:sp>
          <p:nvSpPr>
            <p:cNvPr id="32" name="Google Shape;32;p39"/>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 name="Google Shape;33;p39"/>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39"/>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9"/>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6" name="Google Shape;36;p39"/>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39"/>
          <p:cNvPicPr preferRelativeResize="0"/>
          <p:nvPr/>
        </p:nvPicPr>
        <p:blipFill rotWithShape="1">
          <a:blip r:embed="rId4">
            <a:alphaModFix/>
          </a:blip>
          <a:srcRect/>
          <a:stretch/>
        </p:blipFill>
        <p:spPr>
          <a:xfrm>
            <a:off x="118872" y="6391656"/>
            <a:ext cx="1592010" cy="353780"/>
          </a:xfrm>
          <a:prstGeom prst="rect">
            <a:avLst/>
          </a:prstGeom>
          <a:noFill/>
          <a:ln>
            <a:noFill/>
          </a:ln>
        </p:spPr>
      </p:pic>
      <p:pic>
        <p:nvPicPr>
          <p:cNvPr id="38" name="Google Shape;38;p39"/>
          <p:cNvPicPr preferRelativeResize="0"/>
          <p:nvPr/>
        </p:nvPicPr>
        <p:blipFill rotWithShape="1">
          <a:blip r:embed="rId5">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olo e contenuto">
  <p:cSld name="Titolo e contenuto">
    <p:spTree>
      <p:nvGrpSpPr>
        <p:cNvPr id="1" name="Shape 39"/>
        <p:cNvGrpSpPr/>
        <p:nvPr/>
      </p:nvGrpSpPr>
      <p:grpSpPr>
        <a:xfrm>
          <a:off x="0" y="0"/>
          <a:ext cx="0" cy="0"/>
          <a:chOff x="0" y="0"/>
          <a:chExt cx="0" cy="0"/>
        </a:xfrm>
      </p:grpSpPr>
      <p:sp>
        <p:nvSpPr>
          <p:cNvPr id="40" name="Google Shape;40;p40"/>
          <p:cNvSpPr/>
          <p:nvPr/>
        </p:nvSpPr>
        <p:spPr>
          <a:xfrm>
            <a:off x="144593" y="127322"/>
            <a:ext cx="4978097" cy="6594838"/>
          </a:xfrm>
          <a:prstGeom prst="rect">
            <a:avLst/>
          </a:pr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0"/>
          <p:cNvSpPr/>
          <p:nvPr/>
        </p:nvSpPr>
        <p:spPr>
          <a:xfrm>
            <a:off x="-290126" y="5701620"/>
            <a:ext cx="2923767" cy="2923767"/>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40"/>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Quattrocento Sans"/>
              <a:buNone/>
              <a:defRPr sz="4400">
                <a:solidFill>
                  <a:schemeClr val="dk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44" name="Google Shape;44;p40"/>
          <p:cNvPicPr preferRelativeResize="0"/>
          <p:nvPr/>
        </p:nvPicPr>
        <p:blipFill rotWithShape="1">
          <a:blip r:embed="rId2">
            <a:alphaModFix/>
          </a:blip>
          <a:srcRect/>
          <a:stretch/>
        </p:blipFill>
        <p:spPr>
          <a:xfrm>
            <a:off x="119193" y="6391842"/>
            <a:ext cx="1598370" cy="356616"/>
          </a:xfrm>
          <a:prstGeom prst="rect">
            <a:avLst/>
          </a:prstGeom>
          <a:noFill/>
          <a:ln>
            <a:noFill/>
          </a:ln>
        </p:spPr>
      </p:pic>
      <p:sp>
        <p:nvSpPr>
          <p:cNvPr id="45" name="Google Shape;45;p40"/>
          <p:cNvSpPr/>
          <p:nvPr/>
        </p:nvSpPr>
        <p:spPr>
          <a:xfrm>
            <a:off x="486738" y="5241186"/>
            <a:ext cx="1056369" cy="105636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0"/>
          <p:cNvSpPr/>
          <p:nvPr/>
        </p:nvSpPr>
        <p:spPr>
          <a:xfrm>
            <a:off x="11533685" y="251376"/>
            <a:ext cx="2860355" cy="286035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3">
              <a:alphaModFix/>
            </a:blip>
            <a:stretch>
              <a:fillRect/>
            </a:stretch>
          </a:blipFill>
          <a:ln>
            <a:noFill/>
          </a:ln>
        </p:spPr>
      </p:sp>
      <p:pic>
        <p:nvPicPr>
          <p:cNvPr id="47" name="Google Shape;47;p40"/>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fronto">
  <p:cSld name="Confronto">
    <p:bg>
      <p:bgPr>
        <a:solidFill>
          <a:schemeClr val="dk2"/>
        </a:solidFill>
        <a:effectLst/>
      </p:bgPr>
    </p:bg>
    <p:spTree>
      <p:nvGrpSpPr>
        <p:cNvPr id="1" name="Shape 48"/>
        <p:cNvGrpSpPr/>
        <p:nvPr/>
      </p:nvGrpSpPr>
      <p:grpSpPr>
        <a:xfrm>
          <a:off x="0" y="0"/>
          <a:ext cx="0" cy="0"/>
          <a:chOff x="0" y="0"/>
          <a:chExt cx="0" cy="0"/>
        </a:xfrm>
      </p:grpSpPr>
      <p:sp>
        <p:nvSpPr>
          <p:cNvPr id="49" name="Google Shape;49;p41"/>
          <p:cNvSpPr/>
          <p:nvPr/>
        </p:nvSpPr>
        <p:spPr>
          <a:xfrm>
            <a:off x="147639" y="136525"/>
            <a:ext cx="11896722" cy="65849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1"/>
          <p:cNvSpPr/>
          <p:nvPr/>
        </p:nvSpPr>
        <p:spPr>
          <a:xfrm>
            <a:off x="-1950282" y="4287628"/>
            <a:ext cx="2433847" cy="2433847"/>
          </a:xfrm>
          <a:custGeom>
            <a:avLst/>
            <a:gdLst/>
            <a:ahLst/>
            <a:cxnLst/>
            <a:rect l="l" t="t" r="r" b="b"/>
            <a:pathLst>
              <a:path w="3657409" h="3657409" extrusionOk="0">
                <a:moveTo>
                  <a:pt x="0" y="0"/>
                </a:moveTo>
                <a:lnTo>
                  <a:pt x="3657409" y="0"/>
                </a:lnTo>
                <a:lnTo>
                  <a:pt x="3657409" y="3657409"/>
                </a:lnTo>
                <a:lnTo>
                  <a:pt x="0" y="3657409"/>
                </a:lnTo>
                <a:lnTo>
                  <a:pt x="0" y="0"/>
                </a:lnTo>
                <a:close/>
              </a:path>
            </a:pathLst>
          </a:custGeom>
          <a:blipFill rotWithShape="1">
            <a:blip r:embed="rId2">
              <a:alphaModFix/>
            </a:blip>
            <a:stretch>
              <a:fillRect/>
            </a:stretch>
          </a:blipFill>
          <a:ln>
            <a:noFill/>
          </a:ln>
        </p:spPr>
      </p:sp>
      <p:sp>
        <p:nvSpPr>
          <p:cNvPr id="51" name="Google Shape;51;p41"/>
          <p:cNvSpPr/>
          <p:nvPr/>
        </p:nvSpPr>
        <p:spPr>
          <a:xfrm>
            <a:off x="10310546" y="-1781188"/>
            <a:ext cx="2928375" cy="2928375"/>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body" idx="1"/>
          </p:nvPr>
        </p:nvSpPr>
        <p:spPr>
          <a:xfrm>
            <a:off x="819491" y="1918972"/>
            <a:ext cx="5092083" cy="6606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4"/>
              </a:buClr>
              <a:buSzPts val="2400"/>
              <a:buNone/>
              <a:defRPr sz="24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4" name="Google Shape;54;p41"/>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4"/>
              </a:buClr>
              <a:buSzPts val="2400"/>
              <a:buNone/>
              <a:defRPr sz="24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5" name="Google Shape;55;p41"/>
          <p:cNvSpPr txBox="1">
            <a:spLocks noGrp="1"/>
          </p:cNvSpPr>
          <p:nvPr>
            <p:ph type="body" idx="3"/>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 name="Google Shape;56;p41"/>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57" name="Google Shape;57;p41"/>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58" name="Google Shape;58;p41"/>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uto con didascalia">
  <p:cSld name="Contenuto con didascalia">
    <p:spTree>
      <p:nvGrpSpPr>
        <p:cNvPr id="1" name="Shape 59"/>
        <p:cNvGrpSpPr/>
        <p:nvPr/>
      </p:nvGrpSpPr>
      <p:grpSpPr>
        <a:xfrm>
          <a:off x="0" y="0"/>
          <a:ext cx="0" cy="0"/>
          <a:chOff x="0" y="0"/>
          <a:chExt cx="0" cy="0"/>
        </a:xfrm>
      </p:grpSpPr>
      <p:sp>
        <p:nvSpPr>
          <p:cNvPr id="60" name="Google Shape;60;p42"/>
          <p:cNvSpPr/>
          <p:nvPr/>
        </p:nvSpPr>
        <p:spPr>
          <a:xfrm>
            <a:off x="144593" y="138480"/>
            <a:ext cx="4978097" cy="6583680"/>
          </a:xfrm>
          <a:prstGeom prst="rect">
            <a:avLst/>
          </a:pr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2"/>
          <p:cNvSpPr/>
          <p:nvPr/>
        </p:nvSpPr>
        <p:spPr>
          <a:xfrm>
            <a:off x="11533685" y="251376"/>
            <a:ext cx="2860355" cy="286035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2">
              <a:alphaModFix/>
            </a:blip>
            <a:stretch>
              <a:fillRect/>
            </a:stretch>
          </a:blipFill>
          <a:ln>
            <a:noFill/>
          </a:ln>
        </p:spPr>
      </p:sp>
      <p:sp>
        <p:nvSpPr>
          <p:cNvPr id="62" name="Google Shape;62;p42"/>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Quattrocento Sans"/>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2"/>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4" name="Google Shape;64;p42"/>
          <p:cNvSpPr txBox="1">
            <a:spLocks noGrp="1"/>
          </p:cNvSpPr>
          <p:nvPr>
            <p:ph type="body" idx="2"/>
          </p:nvPr>
        </p:nvSpPr>
        <p:spPr>
          <a:xfrm>
            <a:off x="5896253" y="771525"/>
            <a:ext cx="5433134" cy="53549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65" name="Google Shape;65;p42"/>
          <p:cNvPicPr preferRelativeResize="0"/>
          <p:nvPr/>
        </p:nvPicPr>
        <p:blipFill rotWithShape="1">
          <a:blip r:embed="rId3">
            <a:alphaModFix/>
          </a:blip>
          <a:srcRect/>
          <a:stretch/>
        </p:blipFill>
        <p:spPr>
          <a:xfrm>
            <a:off x="119193" y="6391842"/>
            <a:ext cx="1598370" cy="356616"/>
          </a:xfrm>
          <a:prstGeom prst="rect">
            <a:avLst/>
          </a:prstGeom>
          <a:noFill/>
          <a:ln>
            <a:noFill/>
          </a:ln>
        </p:spPr>
      </p:pic>
      <p:sp>
        <p:nvSpPr>
          <p:cNvPr id="66" name="Google Shape;66;p42"/>
          <p:cNvSpPr/>
          <p:nvPr/>
        </p:nvSpPr>
        <p:spPr>
          <a:xfrm>
            <a:off x="-290126" y="5701620"/>
            <a:ext cx="2923767" cy="2923767"/>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2"/>
          <p:cNvSpPr/>
          <p:nvPr/>
        </p:nvSpPr>
        <p:spPr>
          <a:xfrm>
            <a:off x="486738" y="5241186"/>
            <a:ext cx="1056369" cy="105636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 name="Google Shape;68;p42"/>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olo titolo">
  <p:cSld name="Solo titolo">
    <p:spTree>
      <p:nvGrpSpPr>
        <p:cNvPr id="1" name="Shape 69"/>
        <p:cNvGrpSpPr/>
        <p:nvPr/>
      </p:nvGrpSpPr>
      <p:grpSpPr>
        <a:xfrm>
          <a:off x="0" y="0"/>
          <a:ext cx="0" cy="0"/>
          <a:chOff x="0" y="0"/>
          <a:chExt cx="0" cy="0"/>
        </a:xfrm>
      </p:grpSpPr>
      <p:sp>
        <p:nvSpPr>
          <p:cNvPr id="70" name="Google Shape;70;p43"/>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2">
              <a:alphaModFix/>
            </a:blip>
            <a:stretch>
              <a:fillRect/>
            </a:stretch>
          </a:blipFill>
          <a:ln>
            <a:noFill/>
          </a:ln>
        </p:spPr>
      </p:sp>
      <p:sp>
        <p:nvSpPr>
          <p:cNvPr id="71" name="Google Shape;71;p43"/>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 name="Google Shape;72;p43"/>
          <p:cNvGrpSpPr/>
          <p:nvPr/>
        </p:nvGrpSpPr>
        <p:grpSpPr>
          <a:xfrm>
            <a:off x="-380551" y="-774421"/>
            <a:ext cx="2375289" cy="2577455"/>
            <a:chOff x="0" y="0"/>
            <a:chExt cx="4746217" cy="5150176"/>
          </a:xfrm>
        </p:grpSpPr>
        <p:sp>
          <p:nvSpPr>
            <p:cNvPr id="73" name="Google Shape;73;p43"/>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3">
                <a:alphaModFix/>
              </a:blip>
              <a:stretch>
                <a:fillRect/>
              </a:stretch>
            </a:blipFill>
            <a:ln>
              <a:noFill/>
            </a:ln>
          </p:spPr>
        </p:sp>
        <p:sp>
          <p:nvSpPr>
            <p:cNvPr id="74" name="Google Shape;74;p43"/>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43"/>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43"/>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3"/>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8" name="Google Shape;78;p43"/>
          <p:cNvPicPr preferRelativeResize="0"/>
          <p:nvPr/>
        </p:nvPicPr>
        <p:blipFill rotWithShape="1">
          <a:blip r:embed="rId4">
            <a:alphaModFix/>
          </a:blip>
          <a:srcRect/>
          <a:stretch/>
        </p:blipFill>
        <p:spPr>
          <a:xfrm>
            <a:off x="118872" y="6391656"/>
            <a:ext cx="1592010" cy="353780"/>
          </a:xfrm>
          <a:prstGeom prst="rect">
            <a:avLst/>
          </a:prstGeom>
          <a:noFill/>
          <a:ln>
            <a:noFill/>
          </a:ln>
        </p:spPr>
      </p:pic>
      <p:pic>
        <p:nvPicPr>
          <p:cNvPr id="79" name="Google Shape;79;p43"/>
          <p:cNvPicPr preferRelativeResize="0"/>
          <p:nvPr/>
        </p:nvPicPr>
        <p:blipFill rotWithShape="1">
          <a:blip r:embed="rId5">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Immagine panoramica con didascalia">
  <p:cSld name="Immagine panoramica con didascalia">
    <p:spTree>
      <p:nvGrpSpPr>
        <p:cNvPr id="1" name="Shape 80"/>
        <p:cNvGrpSpPr/>
        <p:nvPr/>
      </p:nvGrpSpPr>
      <p:grpSpPr>
        <a:xfrm>
          <a:off x="0" y="0"/>
          <a:ext cx="0" cy="0"/>
          <a:chOff x="0" y="0"/>
          <a:chExt cx="0" cy="0"/>
        </a:xfrm>
      </p:grpSpPr>
      <p:sp>
        <p:nvSpPr>
          <p:cNvPr id="81" name="Google Shape;81;p44"/>
          <p:cNvSpPr/>
          <p:nvPr/>
        </p:nvSpPr>
        <p:spPr>
          <a:xfrm>
            <a:off x="150812" y="141895"/>
            <a:ext cx="11892507" cy="6582617"/>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 name="Google Shape;82;p44"/>
          <p:cNvGrpSpPr/>
          <p:nvPr/>
        </p:nvGrpSpPr>
        <p:grpSpPr>
          <a:xfrm>
            <a:off x="-764388" y="-1584959"/>
            <a:ext cx="2935010" cy="4443915"/>
            <a:chOff x="0" y="0"/>
            <a:chExt cx="5867400" cy="8883864"/>
          </a:xfrm>
        </p:grpSpPr>
        <p:sp>
          <p:nvSpPr>
            <p:cNvPr id="83" name="Google Shape;83;p44"/>
            <p:cNvSpPr/>
            <p:nvPr/>
          </p:nvSpPr>
          <p:spPr>
            <a:xfrm>
              <a:off x="1029975" y="6980139"/>
              <a:ext cx="1903725" cy="19037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44"/>
            <p:cNvSpPr/>
            <p:nvPr/>
          </p:nvSpPr>
          <p:spPr>
            <a:xfrm>
              <a:off x="0" y="0"/>
              <a:ext cx="5867400" cy="58674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 name="Google Shape;85;p44"/>
          <p:cNvGrpSpPr/>
          <p:nvPr/>
        </p:nvGrpSpPr>
        <p:grpSpPr>
          <a:xfrm>
            <a:off x="9962030" y="3955670"/>
            <a:ext cx="2935010" cy="4443915"/>
            <a:chOff x="0" y="0"/>
            <a:chExt cx="5867400" cy="8883864"/>
          </a:xfrm>
        </p:grpSpPr>
        <p:sp>
          <p:nvSpPr>
            <p:cNvPr id="86" name="Google Shape;86;p44"/>
            <p:cNvSpPr/>
            <p:nvPr/>
          </p:nvSpPr>
          <p:spPr>
            <a:xfrm rot="10800000">
              <a:off x="2933700" y="0"/>
              <a:ext cx="1903725" cy="19037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44"/>
            <p:cNvSpPr/>
            <p:nvPr/>
          </p:nvSpPr>
          <p:spPr>
            <a:xfrm rot="10800000">
              <a:off x="0" y="3016464"/>
              <a:ext cx="5867400" cy="58674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44"/>
          <p:cNvSpPr>
            <a:spLocks noGrp="1"/>
          </p:cNvSpPr>
          <p:nvPr>
            <p:ph type="pic" idx="2"/>
          </p:nvPr>
        </p:nvSpPr>
        <p:spPr>
          <a:xfrm>
            <a:off x="1169349" y="695009"/>
            <a:ext cx="9845346" cy="3525671"/>
          </a:xfrm>
          <a:prstGeom prst="rect">
            <a:avLst/>
          </a:prstGeom>
          <a:noFill/>
          <a:ln>
            <a:noFill/>
          </a:ln>
        </p:spPr>
      </p:sp>
      <p:sp>
        <p:nvSpPr>
          <p:cNvPr id="89" name="Google Shape;89;p44"/>
          <p:cNvSpPr txBox="1"/>
          <p:nvPr/>
        </p:nvSpPr>
        <p:spPr>
          <a:xfrm>
            <a:off x="1169349" y="4704254"/>
            <a:ext cx="9853302" cy="54347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200"/>
              <a:buFont typeface="Quattrocento Sans"/>
              <a:buNone/>
            </a:pPr>
            <a:r>
              <a:rPr lang="en-US" sz="3200" b="0" i="0" u="none" strike="noStrike" cap="none">
                <a:solidFill>
                  <a:schemeClr val="dk1"/>
                </a:solidFill>
                <a:latin typeface="Quattrocento Sans"/>
                <a:ea typeface="Quattrocento Sans"/>
                <a:cs typeface="Quattrocento Sans"/>
                <a:sym typeface="Quattrocento Sans"/>
              </a:rPr>
              <a:t>IN CONCLUSION</a:t>
            </a:r>
            <a:endParaRPr sz="1400" b="0" i="0" u="none" strike="noStrike" cap="none">
              <a:solidFill>
                <a:srgbClr val="000000"/>
              </a:solidFill>
              <a:latin typeface="Arial"/>
              <a:ea typeface="Arial"/>
              <a:cs typeface="Arial"/>
              <a:sym typeface="Arial"/>
            </a:endParaRPr>
          </a:p>
        </p:txBody>
      </p:sp>
      <p:sp>
        <p:nvSpPr>
          <p:cNvPr id="90" name="Google Shape;90;p44"/>
          <p:cNvSpPr txBox="1">
            <a:spLocks noGrp="1"/>
          </p:cNvSpPr>
          <p:nvPr>
            <p:ph type="body" idx="1"/>
          </p:nvPr>
        </p:nvSpPr>
        <p:spPr>
          <a:xfrm>
            <a:off x="1177305" y="5282632"/>
            <a:ext cx="9845346" cy="6827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91" name="Google Shape;91;p44"/>
          <p:cNvPicPr preferRelativeResize="0"/>
          <p:nvPr/>
        </p:nvPicPr>
        <p:blipFill rotWithShape="1">
          <a:blip r:embed="rId2">
            <a:alphaModFix/>
          </a:blip>
          <a:srcRect/>
          <a:stretch/>
        </p:blipFill>
        <p:spPr>
          <a:xfrm>
            <a:off x="124908" y="6391656"/>
            <a:ext cx="1598370" cy="356616"/>
          </a:xfrm>
          <a:prstGeom prst="rect">
            <a:avLst/>
          </a:prstGeom>
          <a:noFill/>
          <a:ln>
            <a:noFill/>
          </a:ln>
        </p:spPr>
      </p:pic>
      <p:pic>
        <p:nvPicPr>
          <p:cNvPr id="92" name="Google Shape;92;p44"/>
          <p:cNvPicPr preferRelativeResize="0"/>
          <p:nvPr/>
        </p:nvPicPr>
        <p:blipFill rotWithShape="1">
          <a:blip r:embed="rId3">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Intestazione sezione">
  <p:cSld name="Intestazione sezione">
    <p:bg>
      <p:bgPr>
        <a:solidFill>
          <a:schemeClr val="dk2"/>
        </a:solidFill>
        <a:effectLst/>
      </p:bgPr>
    </p:bg>
    <p:spTree>
      <p:nvGrpSpPr>
        <p:cNvPr id="1" name="Shape 93"/>
        <p:cNvGrpSpPr/>
        <p:nvPr/>
      </p:nvGrpSpPr>
      <p:grpSpPr>
        <a:xfrm>
          <a:off x="0" y="0"/>
          <a:ext cx="0" cy="0"/>
          <a:chOff x="0" y="0"/>
          <a:chExt cx="0" cy="0"/>
        </a:xfrm>
      </p:grpSpPr>
      <p:sp>
        <p:nvSpPr>
          <p:cNvPr id="94" name="Google Shape;94;p45"/>
          <p:cNvSpPr/>
          <p:nvPr/>
        </p:nvSpPr>
        <p:spPr>
          <a:xfrm>
            <a:off x="136565" y="131359"/>
            <a:ext cx="11907636" cy="6590991"/>
          </a:xfrm>
          <a:prstGeom prst="rect">
            <a:avLst/>
          </a:pr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45"/>
          <p:cNvSpPr/>
          <p:nvPr/>
        </p:nvSpPr>
        <p:spPr>
          <a:xfrm rot="10800000">
            <a:off x="10517008" y="-196912"/>
            <a:ext cx="2377188" cy="2377188"/>
          </a:xfrm>
          <a:custGeom>
            <a:avLst/>
            <a:gdLst/>
            <a:ahLst/>
            <a:cxnLst/>
            <a:rect l="l" t="t" r="r" b="b"/>
            <a:pathLst>
              <a:path w="3559662" h="3559662" extrusionOk="0">
                <a:moveTo>
                  <a:pt x="0" y="0"/>
                </a:moveTo>
                <a:lnTo>
                  <a:pt x="3559662" y="0"/>
                </a:lnTo>
                <a:lnTo>
                  <a:pt x="3559662" y="3559662"/>
                </a:lnTo>
                <a:lnTo>
                  <a:pt x="0" y="3559662"/>
                </a:lnTo>
                <a:lnTo>
                  <a:pt x="0" y="0"/>
                </a:lnTo>
                <a:close/>
              </a:path>
            </a:pathLst>
          </a:custGeom>
          <a:blipFill rotWithShape="1">
            <a:blip r:embed="rId2">
              <a:alphaModFix/>
            </a:blip>
            <a:stretch>
              <a:fillRect/>
            </a:stretch>
          </a:blipFill>
          <a:ln>
            <a:noFill/>
          </a:ln>
        </p:spPr>
      </p:sp>
      <p:sp>
        <p:nvSpPr>
          <p:cNvPr id="96" name="Google Shape;96;p45"/>
          <p:cNvSpPr/>
          <p:nvPr/>
        </p:nvSpPr>
        <p:spPr>
          <a:xfrm>
            <a:off x="-335666" y="-314887"/>
            <a:ext cx="1132540" cy="113254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45"/>
          <p:cNvSpPr/>
          <p:nvPr/>
        </p:nvSpPr>
        <p:spPr>
          <a:xfrm>
            <a:off x="10708901" y="1581620"/>
            <a:ext cx="800983" cy="800983"/>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45"/>
          <p:cNvSpPr/>
          <p:nvPr/>
        </p:nvSpPr>
        <p:spPr>
          <a:xfrm>
            <a:off x="8766859" y="5831860"/>
            <a:ext cx="2938743" cy="2938743"/>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45"/>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400"/>
              <a:buFont typeface="Quattrocento Sans"/>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5"/>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solidFill>
                  <a:schemeClr val="dk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01" name="Google Shape;101;p45"/>
          <p:cNvPicPr preferRelativeResize="0"/>
          <p:nvPr/>
        </p:nvPicPr>
        <p:blipFill rotWithShape="1">
          <a:blip r:embed="rId3">
            <a:alphaModFix/>
          </a:blip>
          <a:srcRect/>
          <a:stretch/>
        </p:blipFill>
        <p:spPr>
          <a:xfrm>
            <a:off x="119193" y="6391842"/>
            <a:ext cx="1598370" cy="356616"/>
          </a:xfrm>
          <a:prstGeom prst="rect">
            <a:avLst/>
          </a:prstGeom>
          <a:noFill/>
          <a:ln>
            <a:noFill/>
          </a:ln>
        </p:spPr>
      </p:pic>
      <p:pic>
        <p:nvPicPr>
          <p:cNvPr id="102" name="Google Shape;102;p45"/>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ue contenuti">
  <p:cSld name="Due contenuti">
    <p:spTree>
      <p:nvGrpSpPr>
        <p:cNvPr id="1" name="Shape 103"/>
        <p:cNvGrpSpPr/>
        <p:nvPr/>
      </p:nvGrpSpPr>
      <p:grpSpPr>
        <a:xfrm>
          <a:off x="0" y="0"/>
          <a:ext cx="0" cy="0"/>
          <a:chOff x="0" y="0"/>
          <a:chExt cx="0" cy="0"/>
        </a:xfrm>
      </p:grpSpPr>
      <p:sp>
        <p:nvSpPr>
          <p:cNvPr id="104" name="Google Shape;104;p46"/>
          <p:cNvSpPr/>
          <p:nvPr/>
        </p:nvSpPr>
        <p:spPr>
          <a:xfrm>
            <a:off x="-2353534" y="2493183"/>
            <a:ext cx="2868775" cy="286877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2">
              <a:alphaModFix/>
            </a:blip>
            <a:stretch>
              <a:fillRect/>
            </a:stretch>
          </a:blipFill>
          <a:ln>
            <a:noFill/>
          </a:ln>
        </p:spPr>
      </p:sp>
      <p:sp>
        <p:nvSpPr>
          <p:cNvPr id="105" name="Google Shape;105;p46"/>
          <p:cNvSpPr/>
          <p:nvPr/>
        </p:nvSpPr>
        <p:spPr>
          <a:xfrm>
            <a:off x="11606349" y="-203875"/>
            <a:ext cx="799246" cy="79924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46"/>
          <p:cNvSpPr/>
          <p:nvPr/>
        </p:nvSpPr>
        <p:spPr>
          <a:xfrm>
            <a:off x="10539785" y="5589460"/>
            <a:ext cx="2932374" cy="2932373"/>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6"/>
          <p:cNvSpPr txBox="1">
            <a:spLocks noGrp="1"/>
          </p:cNvSpPr>
          <p:nvPr>
            <p:ph type="body" idx="1"/>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8" name="Google Shape;108;p46"/>
          <p:cNvSpPr txBox="1">
            <a:spLocks noGrp="1"/>
          </p:cNvSpPr>
          <p:nvPr>
            <p:ph type="body" idx="2"/>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9" name="Google Shape;109;p46"/>
          <p:cNvSpPr txBox="1">
            <a:spLocks noGrp="1"/>
          </p:cNvSpPr>
          <p:nvPr>
            <p:ph type="title"/>
          </p:nvPr>
        </p:nvSpPr>
        <p:spPr>
          <a:xfrm>
            <a:off x="469348" y="466344"/>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6"/>
          <p:cNvSpPr txBox="1">
            <a:spLocks noGrp="1"/>
          </p:cNvSpPr>
          <p:nvPr>
            <p:ph type="body" idx="3"/>
          </p:nvPr>
        </p:nvSpPr>
        <p:spPr>
          <a:xfrm>
            <a:off x="469347" y="2056277"/>
            <a:ext cx="6739317" cy="5537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2800"/>
              <a:buNone/>
              <a:defRPr sz="2800">
                <a:solidFill>
                  <a:schemeClr val="accent4"/>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1" name="Google Shape;111;p46"/>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112" name="Google Shape;112;p46"/>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7"/>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1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 name="Google Shape;11;p37"/>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 name="Google Shape;12;p37"/>
          <p:cNvGrpSpPr/>
          <p:nvPr/>
        </p:nvGrpSpPr>
        <p:grpSpPr>
          <a:xfrm>
            <a:off x="-380551" y="-774421"/>
            <a:ext cx="2375289" cy="2577455"/>
            <a:chOff x="0" y="0"/>
            <a:chExt cx="4746217" cy="5150176"/>
          </a:xfrm>
        </p:grpSpPr>
        <p:sp>
          <p:nvSpPr>
            <p:cNvPr id="13" name="Google Shape;13;p37"/>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16">
                <a:alphaModFix/>
              </a:blip>
              <a:stretch>
                <a:fillRect/>
              </a:stretch>
            </a:blipFill>
            <a:ln>
              <a:noFill/>
            </a:ln>
          </p:spPr>
        </p:sp>
        <p:sp>
          <p:nvSpPr>
            <p:cNvPr id="14" name="Google Shape;14;p37"/>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5;p37"/>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7"/>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7"/>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5400"/>
              <a:buFont typeface="Quattrocento Sans"/>
              <a:buNone/>
              <a:defRPr sz="5400" b="0" i="0" u="none" strike="noStrike" cap="none">
                <a:solidFill>
                  <a:schemeClr val="l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7"/>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pic>
        <p:nvPicPr>
          <p:cNvPr id="19" name="Google Shape;19;p37"/>
          <p:cNvPicPr preferRelativeResize="0"/>
          <p:nvPr/>
        </p:nvPicPr>
        <p:blipFill rotWithShape="1">
          <a:blip r:embed="rId17">
            <a:alphaModFix/>
          </a:blip>
          <a:srcRect/>
          <a:stretch/>
        </p:blipFill>
        <p:spPr>
          <a:xfrm>
            <a:off x="118872" y="6391656"/>
            <a:ext cx="1592010" cy="353780"/>
          </a:xfrm>
          <a:prstGeom prst="rect">
            <a:avLst/>
          </a:prstGeom>
          <a:noFill/>
          <a:ln>
            <a:noFill/>
          </a:ln>
        </p:spPr>
      </p:pic>
      <p:pic>
        <p:nvPicPr>
          <p:cNvPr id="20" name="Google Shape;20;p37"/>
          <p:cNvPicPr preferRelativeResize="0"/>
          <p:nvPr/>
        </p:nvPicPr>
        <p:blipFill rotWithShape="1">
          <a:blip r:embed="rId18">
            <a:alphaModFix/>
          </a:blip>
          <a:srcRect/>
          <a:stretch/>
        </p:blipFill>
        <p:spPr>
          <a:xfrm>
            <a:off x="10917936" y="146304"/>
            <a:ext cx="1237595"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jpg"/><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1.jpg"/><Relationship Id="rId5" Type="http://schemas.openxmlformats.org/officeDocument/2006/relationships/image" Target="../media/image1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0"/>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235" name="Google Shape;235;p10"/>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Tendencia demográfica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Quattrocento Sans"/>
              <a:buNone/>
            </a:pPr>
            <a:r>
              <a:rPr lang="en-US"/>
              <a:t>Tendencia demográfica</a:t>
            </a:r>
            <a:endParaRPr/>
          </a:p>
        </p:txBody>
      </p:sp>
      <p:sp>
        <p:nvSpPr>
          <p:cNvPr id="242" name="Google Shape;242;p11"/>
          <p:cNvSpPr txBox="1">
            <a:spLocks noGrp="1"/>
          </p:cNvSpPr>
          <p:nvPr>
            <p:ph type="body" idx="1"/>
          </p:nvPr>
        </p:nvSpPr>
        <p:spPr>
          <a:xfrm>
            <a:off x="3524835" y="1690228"/>
            <a:ext cx="5410689" cy="66068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accent4"/>
              </a:buClr>
              <a:buSzPct val="100000"/>
              <a:buNone/>
            </a:pPr>
            <a:r>
              <a:rPr lang="en-US"/>
              <a:t>Mapa de la población europea de 65+, % </a:t>
            </a:r>
            <a:endParaRPr/>
          </a:p>
        </p:txBody>
      </p:sp>
      <p:sp>
        <p:nvSpPr>
          <p:cNvPr id="244" name="Google Shape;244;p11"/>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The Sustainable Development Goals (SDGs)</a:t>
            </a:r>
            <a:endParaRPr/>
          </a:p>
          <a:p>
            <a:pPr marL="914400" lvl="1" indent="-457200" algn="l" rtl="0">
              <a:lnSpc>
                <a:spcPct val="90000"/>
              </a:lnSpc>
              <a:spcBef>
                <a:spcPts val="500"/>
              </a:spcBef>
              <a:spcAft>
                <a:spcPts val="0"/>
              </a:spcAft>
              <a:buClr>
                <a:schemeClr val="dk1"/>
              </a:buClr>
              <a:buSzPts val="2400"/>
              <a:buFont typeface="Arial"/>
              <a:buChar char="•"/>
            </a:pPr>
            <a:r>
              <a:rPr lang="en-US">
                <a:solidFill>
                  <a:schemeClr val="dk1"/>
                </a:solidFill>
              </a:rPr>
              <a:t>Goal 3 – </a:t>
            </a:r>
            <a:r>
              <a:rPr lang="en-US" sz="2800">
                <a:solidFill>
                  <a:schemeClr val="dk1"/>
                </a:solidFill>
              </a:rPr>
              <a:t>Good Health and </a:t>
            </a:r>
            <a:r>
              <a:rPr lang="en-US">
                <a:solidFill>
                  <a:schemeClr val="dk1"/>
                </a:solidFill>
              </a:rPr>
              <a:t>Well-being</a:t>
            </a:r>
            <a:endParaRPr/>
          </a:p>
          <a:p>
            <a:pPr marL="914400" lvl="1" indent="-457200" algn="l" rtl="0">
              <a:lnSpc>
                <a:spcPct val="90000"/>
              </a:lnSpc>
              <a:spcBef>
                <a:spcPts val="500"/>
              </a:spcBef>
              <a:spcAft>
                <a:spcPts val="0"/>
              </a:spcAft>
              <a:buClr>
                <a:schemeClr val="dk1"/>
              </a:buClr>
              <a:buSzPts val="2400"/>
              <a:buFont typeface="Arial"/>
              <a:buChar char="•"/>
            </a:pPr>
            <a:r>
              <a:rPr lang="en-US">
                <a:solidFill>
                  <a:schemeClr val="dk1"/>
                </a:solidFill>
              </a:rPr>
              <a:t>Goal 11 – Sustainable Cities and Communities</a:t>
            </a:r>
            <a:endParaRPr/>
          </a:p>
        </p:txBody>
      </p:sp>
      <p:pic>
        <p:nvPicPr>
          <p:cNvPr id="245" name="Google Shape;245;p11"/>
          <p:cNvPicPr preferRelativeResize="0">
            <a:picLocks noGrp="1"/>
          </p:cNvPicPr>
          <p:nvPr>
            <p:ph type="body" idx="3"/>
          </p:nvPr>
        </p:nvPicPr>
        <p:blipFill rotWithShape="1">
          <a:blip r:embed="rId5">
            <a:alphaModFix/>
          </a:blip>
          <a:srcRect/>
          <a:stretch/>
        </p:blipFill>
        <p:spPr>
          <a:xfrm>
            <a:off x="4122659" y="2504757"/>
            <a:ext cx="4215042" cy="3988118"/>
          </a:xfrm>
          <a:prstGeom prst="rect">
            <a:avLst/>
          </a:prstGeom>
          <a:noFill/>
          <a:ln>
            <a:noFill/>
          </a:ln>
        </p:spPr>
      </p:pic>
      <p:sp>
        <p:nvSpPr>
          <p:cNvPr id="246" name="Google Shape;246;p11"/>
          <p:cNvSpPr txBox="1"/>
          <p:nvPr/>
        </p:nvSpPr>
        <p:spPr>
          <a:xfrm>
            <a:off x="1683651" y="3499122"/>
            <a:ext cx="1220324" cy="54306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Quattrocento Sans"/>
                <a:ea typeface="Quattrocento Sans"/>
                <a:cs typeface="Quattrocento Sans"/>
                <a:sym typeface="Quattrocento Sans"/>
              </a:rPr>
              <a:t>Social</a:t>
            </a:r>
            <a:endParaRPr sz="1400" b="0" i="0" u="none" strike="noStrike" cap="none">
              <a:solidFill>
                <a:srgbClr val="000000"/>
              </a:solidFill>
              <a:latin typeface="Arial"/>
              <a:ea typeface="Arial"/>
              <a:cs typeface="Arial"/>
              <a:sym typeface="Arial"/>
            </a:endParaRPr>
          </a:p>
        </p:txBody>
      </p:sp>
      <p:sp>
        <p:nvSpPr>
          <p:cNvPr id="247" name="Google Shape;247;p11"/>
          <p:cNvSpPr txBox="1"/>
          <p:nvPr/>
        </p:nvSpPr>
        <p:spPr>
          <a:xfrm>
            <a:off x="9131155" y="3499122"/>
            <a:ext cx="1520098" cy="54306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None/>
            </a:pPr>
            <a:r>
              <a:rPr lang="en-US" sz="2800" b="1" i="0" u="none" strike="noStrike" cap="none">
                <a:solidFill>
                  <a:schemeClr val="lt1"/>
                </a:solidFill>
                <a:latin typeface="Quattrocento Sans"/>
                <a:ea typeface="Quattrocento Sans"/>
                <a:cs typeface="Quattrocento Sans"/>
                <a:sym typeface="Quattrocento Sans"/>
              </a:rPr>
              <a:t>Económico</a:t>
            </a:r>
            <a:endParaRPr sz="2800" b="1" i="0" u="none" strike="noStrike" cap="none">
              <a:solidFill>
                <a:schemeClr val="lt1"/>
              </a:solidFill>
              <a:latin typeface="Quattrocento Sans"/>
              <a:ea typeface="Quattrocento Sans"/>
              <a:cs typeface="Quattrocento Sans"/>
              <a:sym typeface="Quattrocento Sans"/>
            </a:endParaRPr>
          </a:p>
        </p:txBody>
      </p:sp>
      <p:pic>
        <p:nvPicPr>
          <p:cNvPr id="2" name="SP 1.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4938" y="60785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par>
                                <p:cTn id="8" presetID="10" presetClass="entr" presetSubtype="0" fill="hold" nodeType="withEffect">
                                  <p:stCondLst>
                                    <p:cond delay="5500"/>
                                  </p:stCondLst>
                                  <p:childTnLst>
                                    <p:set>
                                      <p:cBhvr>
                                        <p:cTn id="9" dur="1" fill="hold">
                                          <p:stCondLst>
                                            <p:cond delay="0"/>
                                          </p:stCondLst>
                                        </p:cTn>
                                        <p:tgtEl>
                                          <p:spTgt spid="247"/>
                                        </p:tgtEl>
                                        <p:attrNameLst>
                                          <p:attrName>style.visibility</p:attrName>
                                        </p:attrNameLst>
                                      </p:cBhvr>
                                      <p:to>
                                        <p:strVal val="visible"/>
                                      </p:to>
                                    </p:set>
                                    <p:animEffect transition="in" filter="fade">
                                      <p:cBhvr>
                                        <p:cTn id="10" dur="500"/>
                                        <p:tgtEl>
                                          <p:spTgt spid="247"/>
                                        </p:tgtEl>
                                      </p:cBhvr>
                                    </p:animEffect>
                                  </p:childTnLst>
                                </p:cTn>
                              </p:par>
                            </p:childTnLst>
                          </p:cTn>
                        </p:par>
                        <p:par>
                          <p:cTn id="11" fill="hold">
                            <p:stCondLst>
                              <p:cond delay="6000"/>
                            </p:stCondLst>
                            <p:childTnLst>
                              <p:par>
                                <p:cTn id="12" presetID="1" presetClass="mediacall" presetSubtype="0" fill="hold" nodeType="afterEffect">
                                  <p:stCondLst>
                                    <p:cond delay="0"/>
                                  </p:stCondLst>
                                  <p:childTnLst>
                                    <p:cmd type="call" cmd="playFrom(0.0)">
                                      <p:cBhvr>
                                        <p:cTn id="13" dur="18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Quattrocento Sans"/>
              <a:buNone/>
            </a:pPr>
            <a:r>
              <a:rPr lang="en-US"/>
              <a:t>Tendencia demográfica</a:t>
            </a:r>
            <a:endParaRPr/>
          </a:p>
        </p:txBody>
      </p:sp>
      <p:sp>
        <p:nvSpPr>
          <p:cNvPr id="255" name="Google Shape;255;p12"/>
          <p:cNvSpPr txBox="1">
            <a:spLocks noGrp="1"/>
          </p:cNvSpPr>
          <p:nvPr>
            <p:ph type="body" idx="1"/>
          </p:nvPr>
        </p:nvSpPr>
        <p:spPr>
          <a:xfrm>
            <a:off x="685311" y="1690688"/>
            <a:ext cx="5410689" cy="66068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accent4"/>
              </a:buClr>
              <a:buSzPct val="100000"/>
              <a:buNone/>
            </a:pPr>
            <a:r>
              <a:rPr lang="en-US"/>
              <a:t>Mapa de la población europea de 65+, % </a:t>
            </a:r>
            <a:endParaRPr/>
          </a:p>
        </p:txBody>
      </p:sp>
      <p:sp>
        <p:nvSpPr>
          <p:cNvPr id="257" name="Google Shape;257;p12"/>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800"/>
              <a:buFont typeface="Arial"/>
              <a:buChar char="•"/>
            </a:pPr>
            <a:r>
              <a:rPr lang="en-US"/>
              <a:t>Los Objetivos de Desarrollo Sostenible (ODS)</a:t>
            </a:r>
            <a:endParaRPr/>
          </a:p>
          <a:p>
            <a:pPr marL="457200" lvl="0" indent="-457200" algn="l" rtl="0">
              <a:lnSpc>
                <a:spcPct val="90000"/>
              </a:lnSpc>
              <a:spcBef>
                <a:spcPts val="0"/>
              </a:spcBef>
              <a:spcAft>
                <a:spcPts val="0"/>
              </a:spcAft>
              <a:buClr>
                <a:schemeClr val="lt1"/>
              </a:buClr>
              <a:buSzPts val="2800"/>
              <a:buFont typeface="Arial"/>
              <a:buChar char="•"/>
            </a:pPr>
            <a:r>
              <a:rPr lang="en-US" sz="2400">
                <a:solidFill>
                  <a:schemeClr val="accent4"/>
                </a:solidFill>
              </a:rPr>
              <a:t>Objetivo 3 - Buena salud y bienestar</a:t>
            </a:r>
            <a:endParaRPr/>
          </a:p>
          <a:p>
            <a:pPr marL="457200" lvl="0" indent="-457200" algn="l" rtl="0">
              <a:lnSpc>
                <a:spcPct val="90000"/>
              </a:lnSpc>
              <a:spcBef>
                <a:spcPts val="0"/>
              </a:spcBef>
              <a:spcAft>
                <a:spcPts val="0"/>
              </a:spcAft>
              <a:buClr>
                <a:schemeClr val="lt1"/>
              </a:buClr>
              <a:buSzPts val="2800"/>
              <a:buFont typeface="Arial"/>
              <a:buChar char="•"/>
            </a:pPr>
            <a:r>
              <a:rPr lang="en-US" sz="2400">
                <a:solidFill>
                  <a:schemeClr val="accent4"/>
                </a:solidFill>
              </a:rPr>
              <a:t>Objetivo 11 - Ciudades y comunidades sostenibles</a:t>
            </a:r>
            <a:endParaRPr/>
          </a:p>
        </p:txBody>
      </p:sp>
      <p:pic>
        <p:nvPicPr>
          <p:cNvPr id="258" name="Google Shape;258;p12"/>
          <p:cNvPicPr preferRelativeResize="0">
            <a:picLocks noGrp="1"/>
          </p:cNvPicPr>
          <p:nvPr>
            <p:ph type="body" idx="3"/>
          </p:nvPr>
        </p:nvPicPr>
        <p:blipFill rotWithShape="1">
          <a:blip r:embed="rId5">
            <a:alphaModFix/>
          </a:blip>
          <a:srcRect/>
          <a:stretch/>
        </p:blipFill>
        <p:spPr>
          <a:xfrm>
            <a:off x="1497501" y="2474872"/>
            <a:ext cx="3786307" cy="3582465"/>
          </a:xfrm>
          <a:prstGeom prst="rect">
            <a:avLst/>
          </a:prstGeom>
          <a:noFill/>
          <a:ln>
            <a:noFill/>
          </a:ln>
        </p:spPr>
      </p:pic>
      <p:pic>
        <p:nvPicPr>
          <p:cNvPr id="2" name="SP 1.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3988" y="624840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Quattrocento Sans"/>
              <a:buNone/>
            </a:pPr>
            <a:r>
              <a:rPr lang="en-US"/>
              <a:t>Tendencia demográfica</a:t>
            </a:r>
            <a:endParaRPr/>
          </a:p>
        </p:txBody>
      </p:sp>
      <p:sp>
        <p:nvSpPr>
          <p:cNvPr id="266" name="Google Shape;266;p13"/>
          <p:cNvSpPr txBox="1">
            <a:spLocks noGrp="1"/>
          </p:cNvSpPr>
          <p:nvPr>
            <p:ph type="body" idx="1"/>
          </p:nvPr>
        </p:nvSpPr>
        <p:spPr>
          <a:xfrm>
            <a:off x="5941523" y="1617270"/>
            <a:ext cx="5410689" cy="66068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accent4"/>
              </a:buClr>
              <a:buSzPct val="100000"/>
              <a:buNone/>
            </a:pPr>
            <a:r>
              <a:rPr lang="en-US"/>
              <a:t>Mapa de la población europea de 65+, % </a:t>
            </a:r>
            <a:endParaRPr/>
          </a:p>
        </p:txBody>
      </p:sp>
      <p:pic>
        <p:nvPicPr>
          <p:cNvPr id="267" name="Google Shape;267;p13"/>
          <p:cNvPicPr preferRelativeResize="0">
            <a:picLocks noGrp="1"/>
          </p:cNvPicPr>
          <p:nvPr>
            <p:ph type="body" idx="3"/>
          </p:nvPr>
        </p:nvPicPr>
        <p:blipFill rotWithShape="1">
          <a:blip r:embed="rId5">
            <a:alphaModFix/>
          </a:blip>
          <a:srcRect/>
          <a:stretch/>
        </p:blipFill>
        <p:spPr>
          <a:xfrm>
            <a:off x="6488601" y="2493600"/>
            <a:ext cx="3786307" cy="3582465"/>
          </a:xfrm>
          <a:prstGeom prst="rect">
            <a:avLst/>
          </a:prstGeom>
          <a:noFill/>
          <a:ln>
            <a:noFill/>
          </a:ln>
        </p:spPr>
      </p:pic>
      <p:sp>
        <p:nvSpPr>
          <p:cNvPr id="268" name="Google Shape;268;p13"/>
          <p:cNvSpPr txBox="1"/>
          <p:nvPr/>
        </p:nvSpPr>
        <p:spPr>
          <a:xfrm>
            <a:off x="1583717" y="2618203"/>
            <a:ext cx="5092083" cy="3333258"/>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España</a:t>
            </a: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Italia</a:t>
            </a:r>
            <a:endParaRPr/>
          </a:p>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Rumanía</a:t>
            </a: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Bulgaria</a:t>
            </a:r>
            <a:endParaRPr sz="1400" b="0" i="0" u="none" strike="noStrike" cap="none">
              <a:solidFill>
                <a:srgbClr val="000000"/>
              </a:solidFill>
              <a:latin typeface="Arial"/>
              <a:ea typeface="Arial"/>
              <a:cs typeface="Arial"/>
              <a:sym typeface="Arial"/>
            </a:endParaRPr>
          </a:p>
        </p:txBody>
      </p:sp>
      <p:pic>
        <p:nvPicPr>
          <p:cNvPr id="2" name="SP 1.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7313" y="621982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4"/>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275" name="Google Shape;275;p14"/>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España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España	</a:t>
            </a:r>
            <a:endParaRPr/>
          </a:p>
        </p:txBody>
      </p:sp>
      <p:pic>
        <p:nvPicPr>
          <p:cNvPr id="282" name="Google Shape;282;p15" descr="Immagine che contiene mappa"/>
          <p:cNvPicPr preferRelativeResize="0">
            <a:picLocks noGrp="1"/>
          </p:cNvPicPr>
          <p:nvPr>
            <p:ph type="body" idx="2"/>
          </p:nvPr>
        </p:nvPicPr>
        <p:blipFill rotWithShape="1">
          <a:blip r:embed="rId5">
            <a:alphaModFix/>
          </a:blip>
          <a:srcRect/>
          <a:stretch/>
        </p:blipFill>
        <p:spPr>
          <a:xfrm>
            <a:off x="704425" y="2176025"/>
            <a:ext cx="3411332" cy="2822696"/>
          </a:xfrm>
          <a:prstGeom prst="rect">
            <a:avLst/>
          </a:prstGeom>
          <a:noFill/>
          <a:ln>
            <a:noFill/>
          </a:ln>
        </p:spPr>
      </p:pic>
      <p:sp>
        <p:nvSpPr>
          <p:cNvPr id="283" name="Google Shape;283;p15"/>
          <p:cNvSpPr txBox="1"/>
          <p:nvPr/>
        </p:nvSpPr>
        <p:spPr>
          <a:xfrm>
            <a:off x="5755667" y="176237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Prioridad a la salud</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Atención sanitaria de calidad</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Objetivos urbanísticos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Atención integral a las personas mayores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Inversiones en curso</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Programas de salud para personas mayores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Programa de colaboración "Envejecimiento activo</a:t>
            </a:r>
            <a:endParaRPr sz="1400" b="0" i="0" u="none" strike="noStrike" cap="none">
              <a:solidFill>
                <a:srgbClr val="000000"/>
              </a:solidFill>
              <a:latin typeface="Arial"/>
              <a:ea typeface="Arial"/>
              <a:cs typeface="Arial"/>
              <a:sym typeface="Arial"/>
            </a:endParaRPr>
          </a:p>
        </p:txBody>
      </p:sp>
      <p:pic>
        <p:nvPicPr>
          <p:cNvPr id="2" name="SP 1.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5888" y="616902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6"/>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España	</a:t>
            </a:r>
            <a:endParaRPr/>
          </a:p>
        </p:txBody>
      </p:sp>
      <p:pic>
        <p:nvPicPr>
          <p:cNvPr id="291" name="Google Shape;291;p16" descr="Immagine che contiene mappa"/>
          <p:cNvPicPr preferRelativeResize="0">
            <a:picLocks noGrp="1"/>
          </p:cNvPicPr>
          <p:nvPr>
            <p:ph type="body" idx="2"/>
          </p:nvPr>
        </p:nvPicPr>
        <p:blipFill rotWithShape="1">
          <a:blip r:embed="rId5">
            <a:alphaModFix/>
          </a:blip>
          <a:srcRect/>
          <a:stretch/>
        </p:blipFill>
        <p:spPr>
          <a:xfrm>
            <a:off x="704425" y="2176025"/>
            <a:ext cx="3411332" cy="2822696"/>
          </a:xfrm>
          <a:prstGeom prst="rect">
            <a:avLst/>
          </a:prstGeom>
          <a:noFill/>
          <a:ln>
            <a:noFill/>
          </a:ln>
        </p:spPr>
      </p:pic>
      <p:sp>
        <p:nvSpPr>
          <p:cNvPr id="292" name="Google Shape;292;p16"/>
          <p:cNvSpPr txBox="1"/>
          <p:nvPr/>
        </p:nvSpPr>
        <p:spPr>
          <a:xfrm>
            <a:off x="5755667" y="176237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Prioridad a la salud</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Atención sanitaria de calidad</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Objetivos urbanísticos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Atención integral a las personas mayores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Inversiones en curso</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Programas de salud para personas mayores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Programa de colaboración "Envejecimiento activo</a:t>
            </a:r>
            <a:endParaRPr sz="1400" b="0" i="0" u="none" strike="noStrike" cap="none">
              <a:solidFill>
                <a:srgbClr val="000000"/>
              </a:solidFill>
              <a:latin typeface="Arial"/>
              <a:ea typeface="Arial"/>
              <a:cs typeface="Arial"/>
              <a:sym typeface="Arial"/>
            </a:endParaRPr>
          </a:p>
        </p:txBody>
      </p:sp>
      <p:pic>
        <p:nvPicPr>
          <p:cNvPr id="2" name="SP 1.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4475" y="632618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7"/>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299" name="Google Shape;299;p17"/>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Italia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Italia</a:t>
            </a:r>
            <a:endParaRPr/>
          </a:p>
        </p:txBody>
      </p:sp>
      <p:pic>
        <p:nvPicPr>
          <p:cNvPr id="306" name="Google Shape;306;p18" descr="Blank map of Italy: outline map and vector map of Italy"/>
          <p:cNvPicPr preferRelativeResize="0"/>
          <p:nvPr/>
        </p:nvPicPr>
        <p:blipFill rotWithShape="1">
          <a:blip r:embed="rId5">
            <a:alphaModFix/>
          </a:blip>
          <a:srcRect/>
          <a:stretch/>
        </p:blipFill>
        <p:spPr>
          <a:xfrm>
            <a:off x="862613" y="2258042"/>
            <a:ext cx="2799375" cy="3144384"/>
          </a:xfrm>
          <a:prstGeom prst="rect">
            <a:avLst/>
          </a:prstGeom>
          <a:noFill/>
          <a:ln>
            <a:noFill/>
          </a:ln>
        </p:spPr>
      </p:pic>
      <p:sp>
        <p:nvSpPr>
          <p:cNvPr id="307" name="Google Shape;307;p18"/>
          <p:cNvSpPr txBox="1"/>
          <p:nvPr/>
        </p:nvSpPr>
        <p:spPr>
          <a:xfrm>
            <a:off x="5795013" y="177285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Promoción de la salud y prevención de enfermedades</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Estilos de vida saludables</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Calidad de vida para las personas mayores</a:t>
            </a:r>
            <a:endParaRPr sz="1400" b="0" i="0" u="none" strike="noStrike" cap="none">
              <a:solidFill>
                <a:srgbClr val="000000"/>
              </a:solidFill>
              <a:latin typeface="Arial"/>
              <a:ea typeface="Arial"/>
              <a:cs typeface="Arial"/>
              <a:sym typeface="Arial"/>
            </a:endParaRPr>
          </a:p>
        </p:txBody>
      </p:sp>
      <p:pic>
        <p:nvPicPr>
          <p:cNvPr id="2" name="SP 1.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1463" y="629920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9"/>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314" name="Google Shape;314;p19"/>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Rumanía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
          <p:cNvSpPr txBox="1">
            <a:spLocks noGrp="1"/>
          </p:cNvSpPr>
          <p:nvPr>
            <p:ph type="title"/>
          </p:nvPr>
        </p:nvSpPr>
        <p:spPr>
          <a:xfrm>
            <a:off x="469348" y="2634033"/>
            <a:ext cx="6739200" cy="159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dirty="0" err="1"/>
              <a:t>Introducció</a:t>
            </a:r>
            <a:r>
              <a:rPr lang="ro-RO" dirty="0"/>
              <a:t>n</a:t>
            </a:r>
            <a:endParaRPr dirty="0"/>
          </a:p>
        </p:txBody>
      </p:sp>
      <p:pic>
        <p:nvPicPr>
          <p:cNvPr id="2" name="SP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1563" y="596582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0"/>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Rumanía</a:t>
            </a:r>
            <a:endParaRPr/>
          </a:p>
        </p:txBody>
      </p:sp>
      <p:pic>
        <p:nvPicPr>
          <p:cNvPr id="321" name="Google Shape;321;p20" descr="Map romania Royalty Free Vector Image - VectorStock"/>
          <p:cNvPicPr preferRelativeResize="0"/>
          <p:nvPr/>
        </p:nvPicPr>
        <p:blipFill rotWithShape="1">
          <a:blip r:embed="rId5">
            <a:alphaModFix/>
          </a:blip>
          <a:srcRect b="12778"/>
          <a:stretch/>
        </p:blipFill>
        <p:spPr>
          <a:xfrm>
            <a:off x="633611" y="1924439"/>
            <a:ext cx="3974150" cy="3310035"/>
          </a:xfrm>
          <a:prstGeom prst="rect">
            <a:avLst/>
          </a:prstGeom>
          <a:noFill/>
          <a:ln>
            <a:noFill/>
          </a:ln>
        </p:spPr>
      </p:pic>
      <p:sp>
        <p:nvSpPr>
          <p:cNvPr id="322" name="Google Shape;322;p20"/>
          <p:cNvSpPr txBox="1"/>
          <p:nvPr/>
        </p:nvSpPr>
        <p:spPr>
          <a:xfrm>
            <a:off x="5795013" y="177285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Mejoras en la asistencia sanitaria y social</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Centrarse en la prevención de enfermedades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Programas para personas mayores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Inversiones en infraestructuras de asistencia social</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Iniciativas de financiación en curso</a:t>
            </a:r>
            <a:endParaRPr sz="1400" b="0" i="0" u="none" strike="noStrike" cap="none">
              <a:solidFill>
                <a:srgbClr val="000000"/>
              </a:solidFill>
              <a:latin typeface="Arial"/>
              <a:ea typeface="Arial"/>
              <a:cs typeface="Arial"/>
              <a:sym typeface="Arial"/>
            </a:endParaRPr>
          </a:p>
        </p:txBody>
      </p:sp>
      <p:pic>
        <p:nvPicPr>
          <p:cNvPr id="2" name="SP 1.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3825" y="62071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1"/>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Rumanía	</a:t>
            </a:r>
            <a:endParaRPr/>
          </a:p>
        </p:txBody>
      </p:sp>
      <p:pic>
        <p:nvPicPr>
          <p:cNvPr id="330" name="Google Shape;330;p21" descr="Map romania Royalty Free Vector Image - VectorStock"/>
          <p:cNvPicPr preferRelativeResize="0"/>
          <p:nvPr/>
        </p:nvPicPr>
        <p:blipFill rotWithShape="1">
          <a:blip r:embed="rId5">
            <a:alphaModFix/>
          </a:blip>
          <a:srcRect b="12778"/>
          <a:stretch/>
        </p:blipFill>
        <p:spPr>
          <a:xfrm>
            <a:off x="633611" y="1924439"/>
            <a:ext cx="3974150" cy="3310035"/>
          </a:xfrm>
          <a:prstGeom prst="rect">
            <a:avLst/>
          </a:prstGeom>
          <a:noFill/>
          <a:ln>
            <a:noFill/>
          </a:ln>
        </p:spPr>
      </p:pic>
      <p:sp>
        <p:nvSpPr>
          <p:cNvPr id="331" name="Google Shape;331;p21"/>
          <p:cNvSpPr txBox="1"/>
          <p:nvPr/>
        </p:nvSpPr>
        <p:spPr>
          <a:xfrm>
            <a:off x="5795013" y="177285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Mejoras en la asistencia sanitaria y social</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Centrarse en la prevención de enfermedades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Programas para personas mayores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Inversiones en infraestructuras de asistencia social</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Iniciativas de financiación en curso</a:t>
            </a:r>
            <a:endParaRPr sz="1400" b="0" i="0" u="none" strike="noStrike" cap="none">
              <a:solidFill>
                <a:srgbClr val="000000"/>
              </a:solidFill>
              <a:latin typeface="Arial"/>
              <a:ea typeface="Arial"/>
              <a:cs typeface="Arial"/>
              <a:sym typeface="Arial"/>
            </a:endParaRPr>
          </a:p>
        </p:txBody>
      </p:sp>
      <p:pic>
        <p:nvPicPr>
          <p:cNvPr id="2" name="SP 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0513" y="6335713"/>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2"/>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338" name="Google Shape;338;p22"/>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Bulgaria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3"/>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Bulgaria	</a:t>
            </a:r>
            <a:endParaRPr/>
          </a:p>
        </p:txBody>
      </p:sp>
      <p:pic>
        <p:nvPicPr>
          <p:cNvPr id="345" name="Google Shape;345;p23" descr="Bulgaria Country Map Stock Illustration - Download Image Now - Bulgaria, Map,  Country - Geographic Area - iStock"/>
          <p:cNvPicPr preferRelativeResize="0"/>
          <p:nvPr/>
        </p:nvPicPr>
        <p:blipFill rotWithShape="1">
          <a:blip r:embed="rId5">
            <a:alphaModFix/>
          </a:blip>
          <a:srcRect/>
          <a:stretch/>
        </p:blipFill>
        <p:spPr>
          <a:xfrm>
            <a:off x="630400" y="1791769"/>
            <a:ext cx="3731661" cy="3731661"/>
          </a:xfrm>
          <a:prstGeom prst="rect">
            <a:avLst/>
          </a:prstGeom>
          <a:noFill/>
          <a:ln>
            <a:noFill/>
          </a:ln>
        </p:spPr>
      </p:pic>
      <p:sp>
        <p:nvSpPr>
          <p:cNvPr id="346" name="Google Shape;346;p23"/>
          <p:cNvSpPr txBox="1"/>
          <p:nvPr/>
        </p:nvSpPr>
        <p:spPr>
          <a:xfrm>
            <a:off x="5795013" y="177285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Mejora de la asistencia sanitaria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2023 Programas de salud pública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Atención a las personas mayores</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Cuidados de larga duración e independencia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Énfasis en la actividad física</a:t>
            </a:r>
            <a:endParaRPr sz="1400" b="0" i="0" u="none" strike="noStrike" cap="none">
              <a:solidFill>
                <a:srgbClr val="000000"/>
              </a:solidFill>
              <a:latin typeface="Arial"/>
              <a:ea typeface="Arial"/>
              <a:cs typeface="Arial"/>
              <a:sym typeface="Arial"/>
            </a:endParaRPr>
          </a:p>
        </p:txBody>
      </p:sp>
      <p:pic>
        <p:nvPicPr>
          <p:cNvPr id="2" name="SP 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34523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4"/>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Envejecimiento activo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Envejecimiento activo </a:t>
            </a:r>
            <a:endParaRPr/>
          </a:p>
        </p:txBody>
      </p:sp>
      <p:pic>
        <p:nvPicPr>
          <p:cNvPr id="359" name="Google Shape;359;p25"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60" name="Google Shape;360;p25"/>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lnSpcReduction="10000"/>
          </a:bodyPr>
          <a:lstStyle/>
          <a:p>
            <a:pPr marL="285750" marR="0" lvl="0" indent="-285750" algn="l" rtl="0">
              <a:lnSpc>
                <a:spcPct val="90000"/>
              </a:lnSpc>
              <a:spcBef>
                <a:spcPts val="0"/>
              </a:spcBef>
              <a:spcAft>
                <a:spcPts val="0"/>
              </a:spcAft>
              <a:buClr>
                <a:schemeClr val="lt1"/>
              </a:buClr>
              <a:buSzPts val="2400"/>
              <a:buFont typeface="Arial"/>
              <a:buChar char="•"/>
            </a:pPr>
            <a:r>
              <a:rPr lang="es-ES" sz="2400" b="1" i="0" u="none" strike="noStrike" cap="none" dirty="0">
                <a:solidFill>
                  <a:schemeClr val="lt1"/>
                </a:solidFill>
                <a:latin typeface="Quattrocento Sans"/>
                <a:ea typeface="Quattrocento Sans"/>
                <a:cs typeface="Quattrocento Sans"/>
                <a:sym typeface="Quattrocento Sans"/>
              </a:rPr>
              <a:t>Envejecimiento de la población en la UE</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err="1">
                <a:solidFill>
                  <a:schemeClr val="accent4"/>
                </a:solidFill>
                <a:latin typeface="Quattrocento Sans"/>
                <a:ea typeface="Quattrocento Sans"/>
                <a:cs typeface="Quattrocento Sans"/>
                <a:sym typeface="Quattrocento Sans"/>
              </a:rPr>
              <a:t>Alemania</a:t>
            </a:r>
            <a:endParaRPr sz="2000" b="1" i="0" u="none" strike="noStrike" cap="none" dirty="0">
              <a:solidFill>
                <a:schemeClr val="accent4"/>
              </a:solidFill>
              <a:latin typeface="Quattrocento Sans"/>
              <a:ea typeface="Quattrocento Sans"/>
              <a:cs typeface="Quattrocento Sans"/>
              <a:sym typeface="Quattrocento Sans"/>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a:solidFill>
                  <a:schemeClr val="accent4"/>
                </a:solidFill>
                <a:latin typeface="Quattrocento Sans"/>
                <a:ea typeface="Quattrocento Sans"/>
                <a:cs typeface="Quattrocento Sans"/>
                <a:sym typeface="Quattrocento Sans"/>
              </a:rPr>
              <a:t>Italia</a:t>
            </a:r>
            <a:endParaRPr dirty="0"/>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err="1">
                <a:solidFill>
                  <a:schemeClr val="accent4"/>
                </a:solidFill>
                <a:latin typeface="Quattrocento Sans"/>
                <a:ea typeface="Quattrocento Sans"/>
                <a:cs typeface="Quattrocento Sans"/>
                <a:sym typeface="Quattrocento Sans"/>
              </a:rPr>
              <a:t>España</a:t>
            </a:r>
            <a:endParaRPr sz="2400" b="1" i="0" u="none" strike="noStrike" cap="none" dirty="0">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s-ES" sz="2400" b="1" i="0" u="none" strike="noStrike" cap="none" dirty="0">
                <a:solidFill>
                  <a:schemeClr val="lt1"/>
                </a:solidFill>
                <a:latin typeface="Quattrocento Sans"/>
                <a:ea typeface="Quattrocento Sans"/>
                <a:cs typeface="Quattrocento Sans"/>
                <a:sym typeface="Quattrocento Sans"/>
              </a:rPr>
              <a:t>Políticas que promueven el envejecimiento activo</a:t>
            </a:r>
            <a:endParaRPr lang="en-US"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err="1">
                <a:solidFill>
                  <a:schemeClr val="accent4"/>
                </a:solidFill>
                <a:latin typeface="Quattrocento Sans"/>
                <a:ea typeface="Quattrocento Sans"/>
                <a:cs typeface="Quattrocento Sans"/>
                <a:sym typeface="Quattrocento Sans"/>
              </a:rPr>
              <a:t>Suecia</a:t>
            </a:r>
            <a:endParaRPr lang="en-US" sz="2000" b="1" i="0" u="none" strike="noStrike" cap="none" dirty="0">
              <a:solidFill>
                <a:schemeClr val="accent4"/>
              </a:solidFill>
              <a:latin typeface="Quattrocento Sans"/>
              <a:ea typeface="Quattrocento Sans"/>
              <a:cs typeface="Quattrocento Sans"/>
              <a:sym typeface="Quattrocento Sans"/>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err="1">
                <a:solidFill>
                  <a:schemeClr val="accent4"/>
                </a:solidFill>
                <a:latin typeface="Quattrocento Sans"/>
                <a:ea typeface="Quattrocento Sans"/>
                <a:cs typeface="Quattrocento Sans"/>
                <a:sym typeface="Quattrocento Sans"/>
              </a:rPr>
              <a:t>Dinamarca</a:t>
            </a:r>
            <a:endParaRPr sz="2400" b="1" i="0" u="none" strike="noStrike" cap="none" dirty="0">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dirty="0" err="1">
                <a:solidFill>
                  <a:schemeClr val="lt1"/>
                </a:solidFill>
                <a:latin typeface="Quattrocento Sans"/>
                <a:ea typeface="Quattrocento Sans"/>
                <a:cs typeface="Quattrocento Sans"/>
                <a:sym typeface="Quattrocento Sans"/>
              </a:rPr>
              <a:t>Disparidades</a:t>
            </a:r>
            <a:r>
              <a:rPr lang="en-US" sz="2400" b="1" i="0" u="none" strike="noStrike" cap="none" dirty="0">
                <a:solidFill>
                  <a:schemeClr val="lt1"/>
                </a:solidFill>
                <a:latin typeface="Quattrocento Sans"/>
                <a:ea typeface="Quattrocento Sans"/>
                <a:cs typeface="Quattrocento Sans"/>
                <a:sym typeface="Quattrocento Sans"/>
              </a:rPr>
              <a:t> </a:t>
            </a:r>
            <a:r>
              <a:rPr lang="en-US" sz="2400" b="1" i="0" u="none" strike="noStrike" cap="none" dirty="0" err="1">
                <a:solidFill>
                  <a:schemeClr val="lt1"/>
                </a:solidFill>
                <a:latin typeface="Quattrocento Sans"/>
                <a:ea typeface="Quattrocento Sans"/>
                <a:cs typeface="Quattrocento Sans"/>
                <a:sym typeface="Quattrocento Sans"/>
              </a:rPr>
              <a:t>en</a:t>
            </a:r>
            <a:r>
              <a:rPr lang="en-US" sz="2400" b="1" i="0" u="none" strike="noStrike" cap="none" dirty="0">
                <a:solidFill>
                  <a:schemeClr val="lt1"/>
                </a:solidFill>
                <a:latin typeface="Quattrocento Sans"/>
                <a:ea typeface="Quattrocento Sans"/>
                <a:cs typeface="Quattrocento Sans"/>
                <a:sym typeface="Quattrocento Sans"/>
              </a:rPr>
              <a:t> las </a:t>
            </a:r>
            <a:r>
              <a:rPr lang="en-US" sz="2400" b="1" i="0" u="none" strike="noStrike" cap="none" dirty="0" err="1">
                <a:solidFill>
                  <a:schemeClr val="lt1"/>
                </a:solidFill>
                <a:latin typeface="Quattrocento Sans"/>
                <a:ea typeface="Quattrocento Sans"/>
                <a:cs typeface="Quattrocento Sans"/>
                <a:sym typeface="Quattrocento Sans"/>
              </a:rPr>
              <a:t>oportunidades</a:t>
            </a:r>
            <a:r>
              <a:rPr lang="en-US" sz="2400" b="1" i="0" u="none" strike="noStrike" cap="none" dirty="0">
                <a:solidFill>
                  <a:schemeClr val="lt1"/>
                </a:solidFill>
                <a:latin typeface="Quattrocento Sans"/>
                <a:ea typeface="Quattrocento Sans"/>
                <a:cs typeface="Quattrocento Sans"/>
                <a:sym typeface="Quattrocento Sans"/>
              </a:rPr>
              <a:t> </a:t>
            </a:r>
            <a:r>
              <a:rPr lang="en-US" sz="2400" b="1" i="0" u="none" strike="noStrike" cap="none" dirty="0" err="1">
                <a:solidFill>
                  <a:schemeClr val="lt1"/>
                </a:solidFill>
                <a:latin typeface="Quattrocento Sans"/>
                <a:ea typeface="Quattrocento Sans"/>
                <a:cs typeface="Quattrocento Sans"/>
                <a:sym typeface="Quattrocento Sans"/>
              </a:rPr>
              <a:t>percibidas</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err="1">
                <a:solidFill>
                  <a:schemeClr val="accent4"/>
                </a:solidFill>
                <a:latin typeface="Quattrocento Sans"/>
                <a:ea typeface="Quattrocento Sans"/>
                <a:cs typeface="Quattrocento Sans"/>
                <a:sym typeface="Quattrocento Sans"/>
              </a:rPr>
              <a:t>Rumanía</a:t>
            </a:r>
            <a:endParaRPr sz="2000" b="1" i="0" u="none" strike="noStrike" cap="none" dirty="0">
              <a:solidFill>
                <a:schemeClr val="accent4"/>
              </a:solidFill>
              <a:latin typeface="Quattrocento Sans"/>
              <a:ea typeface="Quattrocento Sans"/>
              <a:cs typeface="Quattrocento Sans"/>
              <a:sym typeface="Quattrocento Sans"/>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a:solidFill>
                  <a:schemeClr val="accent4"/>
                </a:solidFill>
                <a:latin typeface="Quattrocento Sans"/>
                <a:ea typeface="Quattrocento Sans"/>
                <a:cs typeface="Quattrocento Sans"/>
                <a:sym typeface="Quattrocento Sans"/>
              </a:rPr>
              <a:t>Bulgaria</a:t>
            </a:r>
            <a:endParaRPr dirty="0"/>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err="1">
                <a:solidFill>
                  <a:schemeClr val="accent4"/>
                </a:solidFill>
                <a:latin typeface="Quattrocento Sans"/>
                <a:ea typeface="Quattrocento Sans"/>
                <a:cs typeface="Quattrocento Sans"/>
                <a:sym typeface="Quattrocento Sans"/>
              </a:rPr>
              <a:t>Eslovaquia</a:t>
            </a:r>
            <a:endParaRPr sz="2000" b="1" i="0" u="none" strike="noStrike" cap="none" dirty="0">
              <a:solidFill>
                <a:schemeClr val="accent4"/>
              </a:solidFill>
              <a:latin typeface="Quattrocento Sans"/>
              <a:ea typeface="Quattrocento Sans"/>
              <a:cs typeface="Quattrocento Sans"/>
              <a:sym typeface="Quattrocento Sans"/>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dirty="0">
                <a:solidFill>
                  <a:schemeClr val="accent4"/>
                </a:solidFill>
                <a:latin typeface="Quattrocento Sans"/>
                <a:ea typeface="Quattrocento Sans"/>
                <a:cs typeface="Quattrocento Sans"/>
                <a:sym typeface="Quattrocento Sans"/>
              </a:rPr>
              <a:t>Italia</a:t>
            </a:r>
            <a:endParaRPr sz="2400" b="1" i="0" u="none" strike="noStrike" cap="none" dirty="0">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1000"/>
              </a:spcBef>
              <a:spcAft>
                <a:spcPts val="0"/>
              </a:spcAft>
              <a:buClr>
                <a:schemeClr val="lt1"/>
              </a:buClr>
              <a:buSzPts val="2400"/>
              <a:buFont typeface="Arial"/>
              <a:buNone/>
            </a:pPr>
            <a:endParaRPr sz="2400" b="1" i="0" u="none" strike="noStrike" cap="none" dirty="0">
              <a:solidFill>
                <a:schemeClr val="lt1"/>
              </a:solidFill>
              <a:latin typeface="Quattrocento Sans"/>
              <a:ea typeface="Quattrocento Sans"/>
              <a:cs typeface="Quattrocento Sans"/>
              <a:sym typeface="Quattrocento Sans"/>
            </a:endParaRPr>
          </a:p>
        </p:txBody>
      </p:sp>
      <p:pic>
        <p:nvPicPr>
          <p:cNvPr id="361" name="Google Shape;361;p25" descr="Immagine che contiene logo, simbolo, Elementi grafici, Carminio&#10;&#10;Descrizione generata automaticamente"/>
          <p:cNvPicPr preferRelativeResize="0"/>
          <p:nvPr/>
        </p:nvPicPr>
        <p:blipFill rotWithShape="1">
          <a:blip r:embed="rId6">
            <a:alphaModFix/>
          </a:blip>
          <a:srcRect/>
          <a:stretch/>
        </p:blipFill>
        <p:spPr>
          <a:xfrm>
            <a:off x="8518108" y="1581539"/>
            <a:ext cx="1782888" cy="1089872"/>
          </a:xfrm>
          <a:prstGeom prst="rect">
            <a:avLst/>
          </a:prstGeom>
          <a:noFill/>
          <a:ln>
            <a:noFill/>
          </a:ln>
        </p:spPr>
      </p:pic>
      <p:pic>
        <p:nvPicPr>
          <p:cNvPr id="2" name="SP 1.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84000" y="64008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par>
                          <p:cTn id="8" fill="hold">
                            <p:stCondLst>
                              <p:cond delay="8500"/>
                            </p:stCondLst>
                            <p:childTnLst>
                              <p:par>
                                <p:cTn id="9" presetID="1" presetClass="mediacall" presetSubtype="0" fill="hold" nodeType="afterEffect">
                                  <p:stCondLst>
                                    <p:cond delay="0"/>
                                  </p:stCondLst>
                                  <p:childTnLst>
                                    <p:cmd type="call" cmd="playFrom(0.0)">
                                      <p:cBhvr>
                                        <p:cTn id="10" dur="29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6"/>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Envejecimiento activo </a:t>
            </a:r>
            <a:endParaRPr/>
          </a:p>
        </p:txBody>
      </p:sp>
      <p:pic>
        <p:nvPicPr>
          <p:cNvPr id="369" name="Google Shape;369;p26"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70" name="Google Shape;370;p26"/>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Retos que plantea la tendencia al envejecimiento</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Impacto en los sistemas y servicios</a:t>
            </a:r>
            <a:endParaRPr sz="2400" b="1" i="0" u="none" strike="noStrike" cap="none">
              <a:solidFill>
                <a:schemeClr val="lt1"/>
              </a:solidFill>
              <a:latin typeface="Quattrocento Sans"/>
              <a:ea typeface="Quattrocento Sans"/>
              <a:cs typeface="Quattrocento Sans"/>
              <a:sym typeface="Quattrocento Sans"/>
            </a:endParaRPr>
          </a:p>
        </p:txBody>
      </p:sp>
      <p:pic>
        <p:nvPicPr>
          <p:cNvPr id="371" name="Google Shape;371;p26" descr="Pension Plans: Compare &amp; Buy Best Retirement Plans Online"/>
          <p:cNvPicPr preferRelativeResize="0"/>
          <p:nvPr/>
        </p:nvPicPr>
        <p:blipFill rotWithShape="1">
          <a:blip r:embed="rId6">
            <a:alphaModFix/>
          </a:blip>
          <a:srcRect b="1306"/>
          <a:stretch/>
        </p:blipFill>
        <p:spPr>
          <a:xfrm>
            <a:off x="6150540" y="2961984"/>
            <a:ext cx="4838700" cy="3205551"/>
          </a:xfrm>
          <a:prstGeom prst="rect">
            <a:avLst/>
          </a:prstGeom>
          <a:noFill/>
          <a:ln>
            <a:noFill/>
          </a:ln>
        </p:spPr>
      </p:pic>
      <p:pic>
        <p:nvPicPr>
          <p:cNvPr id="2" name="SP 1.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8913" y="640080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25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childTnLst>
                          </p:cTn>
                        </p:par>
                        <p:par>
                          <p:cTn id="8" fill="hold">
                            <p:stCondLst>
                              <p:cond delay="7750"/>
                            </p:stCondLst>
                            <p:childTnLst>
                              <p:par>
                                <p:cTn id="9" presetID="1" presetClass="mediacall" presetSubtype="0" fill="hold" nodeType="afterEffect">
                                  <p:stCondLst>
                                    <p:cond delay="0"/>
                                  </p:stCondLst>
                                  <p:childTnLst>
                                    <p:cmd type="call" cmd="playFrom(0.0)">
                                      <p:cBhvr>
                                        <p:cTn id="10" dur="18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7"/>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Envejecimiento activo </a:t>
            </a:r>
            <a:endParaRPr/>
          </a:p>
        </p:txBody>
      </p:sp>
      <p:pic>
        <p:nvPicPr>
          <p:cNvPr id="379" name="Google Shape;379;p27"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80" name="Google Shape;380;p27"/>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a:bodyPr>
          <a:lstStyle/>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Promoción de estilos de vida saludables</a:t>
            </a:r>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Cambios fisiológicos en el envejecimiento</a:t>
            </a:r>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Pautas para la actividad física </a:t>
            </a:r>
            <a:endParaRPr sz="1400" b="0" i="0" u="none" strike="noStrike" cap="none">
              <a:solidFill>
                <a:srgbClr val="000000"/>
              </a:solidFill>
              <a:latin typeface="Arial"/>
              <a:ea typeface="Arial"/>
              <a:cs typeface="Arial"/>
              <a:sym typeface="Arial"/>
            </a:endParaRPr>
          </a:p>
        </p:txBody>
      </p:sp>
      <p:pic>
        <p:nvPicPr>
          <p:cNvPr id="381" name="Google Shape;381;p27" descr="Content marketing | Editorial guidelines | Copywriting for websites"/>
          <p:cNvPicPr preferRelativeResize="0"/>
          <p:nvPr/>
        </p:nvPicPr>
        <p:blipFill rotWithShape="1">
          <a:blip r:embed="rId6">
            <a:alphaModFix/>
          </a:blip>
          <a:srcRect/>
          <a:stretch/>
        </p:blipFill>
        <p:spPr>
          <a:xfrm>
            <a:off x="6875105" y="3946848"/>
            <a:ext cx="2267339" cy="2267339"/>
          </a:xfrm>
          <a:prstGeom prst="rect">
            <a:avLst/>
          </a:prstGeom>
          <a:noFill/>
          <a:ln>
            <a:noFill/>
          </a:ln>
        </p:spPr>
      </p:pic>
      <p:pic>
        <p:nvPicPr>
          <p:cNvPr id="2" name="SP 1.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2225" y="626268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25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500"/>
                                        <p:tgtEl>
                                          <p:spTgt spid="381"/>
                                        </p:tgtEl>
                                      </p:cBhvr>
                                    </p:animEffect>
                                  </p:childTnLst>
                                </p:cTn>
                              </p:par>
                            </p:childTnLst>
                          </p:cTn>
                        </p:par>
                        <p:par>
                          <p:cTn id="8" fill="hold">
                            <p:stCondLst>
                              <p:cond delay="12750"/>
                            </p:stCondLst>
                            <p:childTnLst>
                              <p:par>
                                <p:cTn id="9" presetID="1" presetClass="mediacall" presetSubtype="0" fill="hold" nodeType="afterEffect">
                                  <p:stCondLst>
                                    <p:cond delay="0"/>
                                  </p:stCondLst>
                                  <p:childTnLst>
                                    <p:cmd type="call" cmd="playFrom(0.0)">
                                      <p:cBhvr>
                                        <p:cTn id="10" dur="20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p28"/>
          <p:cNvSpPr txBox="1">
            <a:spLocks noGrp="1"/>
          </p:cNvSpPr>
          <p:nvPr>
            <p:ph type="title"/>
          </p:nvPr>
        </p:nvSpPr>
        <p:spPr>
          <a:xfrm>
            <a:off x="612842" y="2582573"/>
            <a:ext cx="7052553" cy="16413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Influencia entre la actividad física y algunos determinantes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9"/>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Influencia entre la actividad física y algunos determinantes</a:t>
            </a:r>
            <a:endParaRPr/>
          </a:p>
        </p:txBody>
      </p:sp>
      <p:sp>
        <p:nvSpPr>
          <p:cNvPr id="395" name="Google Shape;395;p29"/>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396" name="Google Shape;396;p29"/>
          <p:cNvPicPr preferRelativeResize="0">
            <a:picLocks noGrp="1"/>
          </p:cNvPicPr>
          <p:nvPr>
            <p:ph type="body" idx="2"/>
          </p:nvPr>
        </p:nvPicPr>
        <p:blipFill rotWithShape="1">
          <a:blip r:embed="rId5">
            <a:alphaModFix/>
          </a:blip>
          <a:srcRect/>
          <a:stretch/>
        </p:blipFill>
        <p:spPr>
          <a:xfrm>
            <a:off x="6372255" y="2057400"/>
            <a:ext cx="4030390" cy="2662500"/>
          </a:xfrm>
          <a:prstGeom prst="rect">
            <a:avLst/>
          </a:prstGeom>
          <a:noFill/>
          <a:ln>
            <a:noFill/>
          </a:ln>
        </p:spPr>
      </p:pic>
      <p:pic>
        <p:nvPicPr>
          <p:cNvPr id="2" name="SP 1.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4763" y="6253163"/>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par>
                          <p:cTn id="8" fill="hold">
                            <p:stCondLst>
                              <p:cond delay="2500"/>
                            </p:stCondLst>
                            <p:childTnLst>
                              <p:par>
                                <p:cTn id="9" presetID="1" presetClass="mediacall" presetSubtype="0" fill="hold" nodeType="afterEffect">
                                  <p:stCondLst>
                                    <p:cond delay="0"/>
                                  </p:stCondLst>
                                  <p:childTnLst>
                                    <p:cmd type="call" cmd="playFrom(0.0)">
                                      <p:cBhvr>
                                        <p:cTn id="10" dur="10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Quattrocento Sans"/>
              <a:buNone/>
            </a:pPr>
            <a:r>
              <a:rPr lang="en-US"/>
              <a:t>Introducción</a:t>
            </a:r>
            <a:endParaRPr/>
          </a:p>
        </p:txBody>
      </p:sp>
      <p:sp>
        <p:nvSpPr>
          <p:cNvPr id="170" name="Google Shape;170;p3"/>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lnSpcReduction="10000"/>
          </a:bodyPr>
          <a:lstStyle/>
          <a:p>
            <a:pPr marL="514350" lvl="0" indent="-514350" algn="l" rtl="0">
              <a:lnSpc>
                <a:spcPct val="90000"/>
              </a:lnSpc>
              <a:spcBef>
                <a:spcPts val="0"/>
              </a:spcBef>
              <a:spcAft>
                <a:spcPts val="0"/>
              </a:spcAft>
              <a:buClr>
                <a:schemeClr val="lt1"/>
              </a:buClr>
              <a:buSzPts val="2800"/>
              <a:buAutoNum type="arabicPeriod"/>
            </a:pPr>
            <a:r>
              <a:rPr lang="en-US"/>
              <a:t>Fenómeno del envejecimiento </a:t>
            </a:r>
            <a:endParaRPr/>
          </a:p>
          <a:p>
            <a:pPr marL="971550" lvl="1" indent="-514350" algn="l" rtl="0">
              <a:lnSpc>
                <a:spcPct val="90000"/>
              </a:lnSpc>
              <a:spcBef>
                <a:spcPts val="500"/>
              </a:spcBef>
              <a:spcAft>
                <a:spcPts val="0"/>
              </a:spcAft>
              <a:buClr>
                <a:schemeClr val="accent4"/>
              </a:buClr>
              <a:buSzPts val="2400"/>
              <a:buAutoNum type="arabicPeriod"/>
            </a:pPr>
            <a:r>
              <a:rPr lang="en-US"/>
              <a:t>cronológico</a:t>
            </a:r>
            <a:endParaRPr/>
          </a:p>
          <a:p>
            <a:pPr marL="971550" lvl="1" indent="-514350" algn="l" rtl="0">
              <a:lnSpc>
                <a:spcPct val="90000"/>
              </a:lnSpc>
              <a:spcBef>
                <a:spcPts val="500"/>
              </a:spcBef>
              <a:spcAft>
                <a:spcPts val="0"/>
              </a:spcAft>
              <a:buClr>
                <a:schemeClr val="accent4"/>
              </a:buClr>
              <a:buSzPts val="2400"/>
              <a:buAutoNum type="arabicPeriod"/>
            </a:pPr>
            <a:r>
              <a:rPr lang="en-US"/>
              <a:t>biológico</a:t>
            </a:r>
            <a:endParaRPr/>
          </a:p>
          <a:p>
            <a:pPr marL="971550" lvl="1" indent="-514350" algn="l" rtl="0">
              <a:lnSpc>
                <a:spcPct val="90000"/>
              </a:lnSpc>
              <a:spcBef>
                <a:spcPts val="500"/>
              </a:spcBef>
              <a:spcAft>
                <a:spcPts val="0"/>
              </a:spcAft>
              <a:buClr>
                <a:schemeClr val="accent4"/>
              </a:buClr>
              <a:buSzPts val="2400"/>
              <a:buAutoNum type="arabicPeriod"/>
            </a:pPr>
            <a:r>
              <a:rPr lang="en-US"/>
              <a:t>aspectos psicológicos</a:t>
            </a:r>
            <a:endParaRPr/>
          </a:p>
          <a:p>
            <a:pPr marL="0" lvl="0" indent="0" algn="l" rtl="0">
              <a:lnSpc>
                <a:spcPct val="90000"/>
              </a:lnSpc>
              <a:spcBef>
                <a:spcPts val="1000"/>
              </a:spcBef>
              <a:spcAft>
                <a:spcPts val="0"/>
              </a:spcAft>
              <a:buClr>
                <a:schemeClr val="dk1"/>
              </a:buClr>
              <a:buSzPts val="2800"/>
              <a:buNone/>
            </a:pPr>
            <a:r>
              <a:rPr lang="en-US">
                <a:solidFill>
                  <a:schemeClr val="dk1"/>
                </a:solidFill>
              </a:rPr>
              <a:t>2. Global population aging</a:t>
            </a:r>
            <a:endParaRPr/>
          </a:p>
          <a:p>
            <a:pPr marL="971550" lvl="1" indent="-514350" algn="l" rtl="0">
              <a:lnSpc>
                <a:spcPct val="90000"/>
              </a:lnSpc>
              <a:spcBef>
                <a:spcPts val="500"/>
              </a:spcBef>
              <a:spcAft>
                <a:spcPts val="0"/>
              </a:spcAft>
              <a:buClr>
                <a:schemeClr val="dk1"/>
              </a:buClr>
              <a:buSzPts val="2400"/>
              <a:buFont typeface="Arial"/>
              <a:buAutoNum type="arabicPeriod"/>
            </a:pPr>
            <a:r>
              <a:rPr lang="en-US">
                <a:solidFill>
                  <a:schemeClr val="dk1"/>
                </a:solidFill>
              </a:rPr>
              <a:t>The demographic trend</a:t>
            </a:r>
            <a:endParaRPr/>
          </a:p>
          <a:p>
            <a:pPr marL="971550" lvl="1" indent="-514350" algn="l" rtl="0">
              <a:lnSpc>
                <a:spcPct val="90000"/>
              </a:lnSpc>
              <a:spcBef>
                <a:spcPts val="500"/>
              </a:spcBef>
              <a:spcAft>
                <a:spcPts val="0"/>
              </a:spcAft>
              <a:buClr>
                <a:schemeClr val="dk1"/>
              </a:buClr>
              <a:buSzPts val="2400"/>
              <a:buFont typeface="Arial"/>
              <a:buAutoNum type="arabicPeriod"/>
            </a:pPr>
            <a:r>
              <a:rPr lang="en-US">
                <a:solidFill>
                  <a:schemeClr val="dk1"/>
                </a:solidFill>
              </a:rPr>
              <a:t>The importance of active aging </a:t>
            </a:r>
            <a:endParaRPr/>
          </a:p>
          <a:p>
            <a:pPr marL="971550" lvl="1" indent="-514350" algn="l" rtl="0">
              <a:lnSpc>
                <a:spcPct val="90000"/>
              </a:lnSpc>
              <a:spcBef>
                <a:spcPts val="500"/>
              </a:spcBef>
              <a:spcAft>
                <a:spcPts val="0"/>
              </a:spcAft>
              <a:buClr>
                <a:schemeClr val="dk1"/>
              </a:buClr>
              <a:buSzPts val="2400"/>
              <a:buFont typeface="Arial"/>
              <a:buAutoNum type="arabicPeriod"/>
            </a:pPr>
            <a:r>
              <a:rPr lang="en-US">
                <a:solidFill>
                  <a:schemeClr val="dk1"/>
                </a:solidFill>
              </a:rPr>
              <a:t>The benefits of physical activity </a:t>
            </a:r>
            <a:endParaRPr/>
          </a:p>
          <a:p>
            <a:pPr marL="457200" lvl="1" indent="0" algn="l" rtl="0">
              <a:lnSpc>
                <a:spcPct val="90000"/>
              </a:lnSpc>
              <a:spcBef>
                <a:spcPts val="500"/>
              </a:spcBef>
              <a:spcAft>
                <a:spcPts val="0"/>
              </a:spcAft>
              <a:buClr>
                <a:schemeClr val="accent4"/>
              </a:buClr>
              <a:buSzPts val="2400"/>
              <a:buNone/>
            </a:pPr>
            <a:endParaRPr>
              <a:solidFill>
                <a:schemeClr val="dk1"/>
              </a:solidFill>
            </a:endParaRPr>
          </a:p>
          <a:p>
            <a:pPr marL="0" lvl="0" indent="0" algn="l" rtl="0">
              <a:lnSpc>
                <a:spcPct val="90000"/>
              </a:lnSpc>
              <a:spcBef>
                <a:spcPts val="1000"/>
              </a:spcBef>
              <a:spcAft>
                <a:spcPts val="0"/>
              </a:spcAft>
              <a:buClr>
                <a:schemeClr val="dk1"/>
              </a:buClr>
              <a:buSzPts val="2800"/>
              <a:buNone/>
            </a:pPr>
            <a:r>
              <a:rPr lang="en-US">
                <a:solidFill>
                  <a:schemeClr val="dk1"/>
                </a:solidFill>
              </a:rPr>
              <a:t>3. Interplay between physical activity and personal and external determinants.</a:t>
            </a:r>
            <a:endParaRPr/>
          </a:p>
          <a:p>
            <a:pPr marL="971550" lvl="1" indent="-514350" algn="l" rtl="0">
              <a:lnSpc>
                <a:spcPct val="100000"/>
              </a:lnSpc>
              <a:spcBef>
                <a:spcPts val="500"/>
              </a:spcBef>
              <a:spcAft>
                <a:spcPts val="0"/>
              </a:spcAft>
              <a:buClr>
                <a:schemeClr val="dk1"/>
              </a:buClr>
              <a:buSzPts val="2400"/>
              <a:buFont typeface="Arial"/>
              <a:buAutoNum type="arabicPeriod"/>
            </a:pPr>
            <a:r>
              <a:rPr lang="en-US">
                <a:solidFill>
                  <a:schemeClr val="dk1"/>
                </a:solidFill>
              </a:rPr>
              <a:t>Personal predispositions</a:t>
            </a:r>
            <a:endParaRPr/>
          </a:p>
          <a:p>
            <a:pPr marL="971550" lvl="1" indent="-514350" algn="l" rtl="0">
              <a:lnSpc>
                <a:spcPct val="100000"/>
              </a:lnSpc>
              <a:spcBef>
                <a:spcPts val="500"/>
              </a:spcBef>
              <a:spcAft>
                <a:spcPts val="0"/>
              </a:spcAft>
              <a:buClr>
                <a:schemeClr val="dk1"/>
              </a:buClr>
              <a:buSzPts val="2400"/>
              <a:buFont typeface="Arial"/>
              <a:buAutoNum type="arabicPeriod"/>
            </a:pPr>
            <a:r>
              <a:rPr lang="en-US">
                <a:solidFill>
                  <a:schemeClr val="dk1"/>
                </a:solidFill>
              </a:rPr>
              <a:t>External forces</a:t>
            </a:r>
            <a:endParaRPr/>
          </a:p>
        </p:txBody>
      </p:sp>
      <p:pic>
        <p:nvPicPr>
          <p:cNvPr id="2" name="SP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4475" y="634523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0"/>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Influencia entre la actividad física y algunos determinantes</a:t>
            </a:r>
            <a:endParaRPr/>
          </a:p>
        </p:txBody>
      </p:sp>
      <p:sp>
        <p:nvSpPr>
          <p:cNvPr id="404" name="Google Shape;404;p30"/>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405" name="Google Shape;405;p30"/>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06" name="Google Shape;406;p30"/>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Factores externos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Disparidades geográficas</a:t>
            </a:r>
            <a:r>
              <a:rPr lang="en-US" sz="2400" b="0" i="0" u="none" strike="noStrike" cap="none">
                <a:solidFill>
                  <a:schemeClr val="dk1"/>
                </a:solidFill>
                <a:latin typeface="Quattrocento Sans"/>
                <a:ea typeface="Quattrocento Sans"/>
                <a:cs typeface="Quattrocento Sans"/>
                <a:sym typeface="Quattrocento Sans"/>
              </a:rPr>
              <a:t>Socioeconomic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Cultural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Environmental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Educational 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SP 1.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2875" y="62992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1"/>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Influencia entre la actividad física y algunos determinantes</a:t>
            </a:r>
            <a:endParaRPr/>
          </a:p>
        </p:txBody>
      </p:sp>
      <p:sp>
        <p:nvSpPr>
          <p:cNvPr id="414" name="Google Shape;414;p31"/>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415" name="Google Shape;415;p31"/>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16" name="Google Shape;416;p31"/>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Factores externos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Disparidades geográficas</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Factores socioeconómicos</a:t>
            </a:r>
            <a:r>
              <a:rPr lang="en-US" sz="2400" b="0" i="0" u="none" strike="noStrike" cap="none">
                <a:solidFill>
                  <a:schemeClr val="dk1"/>
                </a:solidFill>
                <a:latin typeface="Quattrocento Sans"/>
                <a:ea typeface="Quattrocento Sans"/>
                <a:cs typeface="Quattrocento Sans"/>
                <a:sym typeface="Quattrocento Sans"/>
              </a:rPr>
              <a:t>Cultural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Environmental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Educational 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SP 1.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8913" y="629920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2"/>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Influencia entre la actividad física y algunos determinantes</a:t>
            </a:r>
            <a:endParaRPr/>
          </a:p>
        </p:txBody>
      </p:sp>
      <p:sp>
        <p:nvSpPr>
          <p:cNvPr id="424" name="Google Shape;424;p32"/>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425" name="Google Shape;425;p32"/>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26" name="Google Shape;426;p32"/>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Factores externos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Disparidades geográficas</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Factores socioeconómicos</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Factores culturales</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Factores medioambientales</a:t>
            </a:r>
            <a:r>
              <a:rPr lang="en-US" sz="2400" b="0" i="0" u="none" strike="noStrike" cap="none">
                <a:solidFill>
                  <a:schemeClr val="dk1"/>
                </a:solidFill>
                <a:latin typeface="Quattrocento Sans"/>
                <a:ea typeface="Quattrocento Sans"/>
                <a:cs typeface="Quattrocento Sans"/>
                <a:sym typeface="Quattrocento Sans"/>
              </a:rPr>
              <a:t>Educational 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SP 1.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5425" y="634523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8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3"/>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Influencia entre la actividad física y algunos determinantes</a:t>
            </a:r>
            <a:endParaRPr/>
          </a:p>
        </p:txBody>
      </p:sp>
      <p:sp>
        <p:nvSpPr>
          <p:cNvPr id="434" name="Google Shape;434;p33"/>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435" name="Google Shape;435;p33"/>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36" name="Google Shape;436;p33"/>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Factores externos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Disparidades geográficas</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Factores socioeconómicos</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Factores culturales</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Factores medioambientales</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Factores educativos y de sensibilización</a:t>
            </a:r>
            <a:endParaRPr sz="2800" b="0" i="0" u="none" strike="noStrike" cap="none">
              <a:solidFill>
                <a:schemeClr val="lt1"/>
              </a:solidFill>
              <a:latin typeface="Quattrocento Sans"/>
              <a:ea typeface="Quattrocento Sans"/>
              <a:cs typeface="Quattrocento Sans"/>
              <a:sym typeface="Quattrocento Sans"/>
            </a:endParaRPr>
          </a:p>
        </p:txBody>
      </p:sp>
      <p:pic>
        <p:nvPicPr>
          <p:cNvPr id="2" name="SP 1.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1463" y="640080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4"/>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Influencia entre la actividad física y algunos determinantes</a:t>
            </a:r>
            <a:endParaRPr/>
          </a:p>
        </p:txBody>
      </p:sp>
      <p:sp>
        <p:nvSpPr>
          <p:cNvPr id="444" name="Google Shape;444;p34"/>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445" name="Google Shape;445;p34"/>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46" name="Google Shape;446;p34"/>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Factores personales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Edad, género y genética</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Disparidades de género e influencia social</a:t>
            </a:r>
            <a:r>
              <a:rPr lang="en-US" sz="2400" b="0" i="0" u="none" strike="noStrike" cap="none">
                <a:solidFill>
                  <a:schemeClr val="dk1"/>
                </a:solidFill>
                <a:latin typeface="Quattrocento Sans"/>
                <a:ea typeface="Quattrocento Sans"/>
                <a:cs typeface="Quattrocento Sans"/>
                <a:sym typeface="Quattrocento Sans"/>
              </a:rPr>
              <a:t>Social circles and habits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 and income levels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SP 1.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7963" y="6345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Influencia entre la actividad física y algunos determinantes</a:t>
            </a:r>
            <a:endParaRPr/>
          </a:p>
        </p:txBody>
      </p:sp>
      <p:pic>
        <p:nvPicPr>
          <p:cNvPr id="454" name="Google Shape;454;p35"/>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55" name="Google Shape;455;p35"/>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Factores personales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Edad, género y genética</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Disparidades de género e influencia social</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Círculos y hábitos sociales </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Educación y niveles de renta</a:t>
            </a:r>
            <a:endParaRPr sz="2800" b="0" i="0" u="none" strike="noStrike" cap="none">
              <a:solidFill>
                <a:schemeClr val="lt1"/>
              </a:solidFill>
              <a:latin typeface="Quattrocento Sans"/>
              <a:ea typeface="Quattrocento Sans"/>
              <a:cs typeface="Quattrocento Sans"/>
              <a:sym typeface="Quattrocento Sans"/>
            </a:endParaRPr>
          </a:p>
        </p:txBody>
      </p:sp>
      <p:pic>
        <p:nvPicPr>
          <p:cNvPr id="2" name="SP 1.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10988" y="638175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6"/>
          <p:cNvPicPr preferRelativeResize="0"/>
          <p:nvPr/>
        </p:nvPicPr>
        <p:blipFill rotWithShape="1">
          <a:blip r:embed="rId5">
            <a:alphaModFix/>
          </a:blip>
          <a:srcRect/>
          <a:stretch/>
        </p:blipFill>
        <p:spPr>
          <a:xfrm>
            <a:off x="3846073" y="219843"/>
            <a:ext cx="4499854" cy="4499854"/>
          </a:xfrm>
          <a:prstGeom prst="rect">
            <a:avLst/>
          </a:prstGeom>
          <a:noFill/>
          <a:ln>
            <a:noFill/>
          </a:ln>
        </p:spPr>
      </p:pic>
      <p:pic>
        <p:nvPicPr>
          <p:cNvPr id="2" name="SP 1.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8438" y="632618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250"/>
                                        <p:tgtEl>
                                          <p:spTgt spid="462"/>
                                        </p:tgtEl>
                                      </p:cBhvr>
                                    </p:animEffect>
                                  </p:childTnLst>
                                </p:cTn>
                              </p:par>
                            </p:childTnLst>
                          </p:cTn>
                        </p:par>
                        <p:par>
                          <p:cTn id="8" fill="hold">
                            <p:stCondLst>
                              <p:cond delay="1500"/>
                            </p:stCondLst>
                            <p:childTnLst>
                              <p:par>
                                <p:cTn id="9" presetID="1" presetClass="mediacall" presetSubtype="0" fill="hold" nodeType="afterEffect">
                                  <p:stCondLst>
                                    <p:cond delay="0"/>
                                  </p:stCondLst>
                                  <p:childTnLst>
                                    <p:cmd type="call" cmd="playFrom(0.0)">
                                      <p:cBhvr>
                                        <p:cTn id="10" dur="30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Quattrocento Sans"/>
              <a:buNone/>
            </a:pPr>
            <a:r>
              <a:rPr lang="en-US"/>
              <a:t>Introducción</a:t>
            </a:r>
            <a:endParaRPr/>
          </a:p>
        </p:txBody>
      </p:sp>
      <p:sp>
        <p:nvSpPr>
          <p:cNvPr id="178" name="Google Shape;178;p4"/>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fontScale="92500" lnSpcReduction="20000"/>
          </a:bodyPr>
          <a:lstStyle/>
          <a:p>
            <a:pPr marL="514350" lvl="0" indent="-514350" algn="l" rtl="0">
              <a:lnSpc>
                <a:spcPct val="90000"/>
              </a:lnSpc>
              <a:spcBef>
                <a:spcPts val="0"/>
              </a:spcBef>
              <a:spcAft>
                <a:spcPts val="0"/>
              </a:spcAft>
              <a:buClr>
                <a:schemeClr val="lt1"/>
              </a:buClr>
              <a:buSzPct val="100000"/>
              <a:buAutoNum type="arabicPeriod"/>
            </a:pPr>
            <a:r>
              <a:rPr lang="en-US"/>
              <a:t>Fenómeno del envejecimiento </a:t>
            </a:r>
            <a:endParaRPr/>
          </a:p>
          <a:p>
            <a:pPr marL="971550" lvl="1" indent="-514350" algn="l" rtl="0">
              <a:lnSpc>
                <a:spcPct val="90000"/>
              </a:lnSpc>
              <a:spcBef>
                <a:spcPts val="500"/>
              </a:spcBef>
              <a:spcAft>
                <a:spcPts val="0"/>
              </a:spcAft>
              <a:buClr>
                <a:schemeClr val="accent4"/>
              </a:buClr>
              <a:buSzPct val="100000"/>
              <a:buAutoNum type="arabicPeriod"/>
            </a:pPr>
            <a:r>
              <a:rPr lang="en-US"/>
              <a:t>cronológico</a:t>
            </a:r>
            <a:endParaRPr/>
          </a:p>
          <a:p>
            <a:pPr marL="971550" lvl="1" indent="-514350" algn="l" rtl="0">
              <a:lnSpc>
                <a:spcPct val="90000"/>
              </a:lnSpc>
              <a:spcBef>
                <a:spcPts val="500"/>
              </a:spcBef>
              <a:spcAft>
                <a:spcPts val="0"/>
              </a:spcAft>
              <a:buClr>
                <a:schemeClr val="accent4"/>
              </a:buClr>
              <a:buSzPct val="100000"/>
              <a:buAutoNum type="arabicPeriod"/>
            </a:pPr>
            <a:r>
              <a:rPr lang="en-US"/>
              <a:t>biológico</a:t>
            </a:r>
            <a:endParaRPr/>
          </a:p>
          <a:p>
            <a:pPr marL="971550" lvl="1" indent="-514350" algn="l" rtl="0">
              <a:lnSpc>
                <a:spcPct val="90000"/>
              </a:lnSpc>
              <a:spcBef>
                <a:spcPts val="500"/>
              </a:spcBef>
              <a:spcAft>
                <a:spcPts val="0"/>
              </a:spcAft>
              <a:buClr>
                <a:schemeClr val="accent4"/>
              </a:buClr>
              <a:buSzPct val="100000"/>
              <a:buAutoNum type="arabicPeriod"/>
            </a:pPr>
            <a:r>
              <a:rPr lang="en-US"/>
              <a:t>aspectos psicológicos</a:t>
            </a:r>
            <a:endParaRPr/>
          </a:p>
          <a:p>
            <a:pPr marL="457200" lvl="1" indent="0" algn="l" rtl="0">
              <a:lnSpc>
                <a:spcPct val="90000"/>
              </a:lnSpc>
              <a:spcBef>
                <a:spcPts val="500"/>
              </a:spcBef>
              <a:spcAft>
                <a:spcPts val="0"/>
              </a:spcAft>
              <a:buClr>
                <a:schemeClr val="accent4"/>
              </a:buClr>
              <a:buSzPct val="100000"/>
              <a:buNone/>
            </a:pPr>
            <a:endParaRPr/>
          </a:p>
          <a:p>
            <a:pPr marL="0" lvl="0" indent="0" algn="l" rtl="0">
              <a:lnSpc>
                <a:spcPct val="90000"/>
              </a:lnSpc>
              <a:spcBef>
                <a:spcPts val="1000"/>
              </a:spcBef>
              <a:spcAft>
                <a:spcPts val="0"/>
              </a:spcAft>
              <a:buClr>
                <a:schemeClr val="lt1"/>
              </a:buClr>
              <a:buSzPct val="100000"/>
              <a:buNone/>
            </a:pPr>
            <a:r>
              <a:rPr lang="en-US"/>
              <a:t>2. Envejecimiento de la población mundial</a:t>
            </a:r>
            <a:endParaRPr/>
          </a:p>
          <a:p>
            <a:pPr marL="971550" lvl="1" indent="-514350" algn="l" rtl="0">
              <a:lnSpc>
                <a:spcPct val="90000"/>
              </a:lnSpc>
              <a:spcBef>
                <a:spcPts val="500"/>
              </a:spcBef>
              <a:spcAft>
                <a:spcPts val="0"/>
              </a:spcAft>
              <a:buClr>
                <a:schemeClr val="accent4"/>
              </a:buClr>
              <a:buSzPct val="100000"/>
              <a:buFont typeface="Arial"/>
              <a:buAutoNum type="arabicPeriod"/>
            </a:pPr>
            <a:r>
              <a:rPr lang="en-US"/>
              <a:t>La tendencia demográfica</a:t>
            </a:r>
            <a:endParaRPr/>
          </a:p>
          <a:p>
            <a:pPr marL="971550" lvl="1" indent="-514350" algn="l" rtl="0">
              <a:lnSpc>
                <a:spcPct val="90000"/>
              </a:lnSpc>
              <a:spcBef>
                <a:spcPts val="500"/>
              </a:spcBef>
              <a:spcAft>
                <a:spcPts val="0"/>
              </a:spcAft>
              <a:buClr>
                <a:schemeClr val="accent4"/>
              </a:buClr>
              <a:buSzPct val="100000"/>
              <a:buFont typeface="Arial"/>
              <a:buAutoNum type="arabicPeriod"/>
            </a:pPr>
            <a:r>
              <a:rPr lang="en-US"/>
              <a:t>La importancia del envejecimiento activo </a:t>
            </a:r>
            <a:endParaRPr/>
          </a:p>
          <a:p>
            <a:pPr marL="971550" lvl="1" indent="-514350" algn="l" rtl="0">
              <a:lnSpc>
                <a:spcPct val="90000"/>
              </a:lnSpc>
              <a:spcBef>
                <a:spcPts val="500"/>
              </a:spcBef>
              <a:spcAft>
                <a:spcPts val="0"/>
              </a:spcAft>
              <a:buClr>
                <a:schemeClr val="accent4"/>
              </a:buClr>
              <a:buSzPct val="100000"/>
              <a:buFont typeface="Arial"/>
              <a:buAutoNum type="arabicPeriod"/>
            </a:pPr>
            <a:r>
              <a:rPr lang="en-US"/>
              <a:t>Los beneficios de la actividad física </a:t>
            </a:r>
            <a:endParaRPr/>
          </a:p>
          <a:p>
            <a:pPr marL="0" lvl="0" indent="0" algn="l" rtl="0">
              <a:lnSpc>
                <a:spcPct val="90000"/>
              </a:lnSpc>
              <a:spcBef>
                <a:spcPts val="1000"/>
              </a:spcBef>
              <a:spcAft>
                <a:spcPts val="0"/>
              </a:spcAft>
              <a:buClr>
                <a:schemeClr val="dk1"/>
              </a:buClr>
              <a:buSzPct val="100000"/>
              <a:buNone/>
            </a:pPr>
            <a:r>
              <a:rPr lang="en-US">
                <a:solidFill>
                  <a:schemeClr val="dk1"/>
                </a:solidFill>
              </a:rPr>
              <a:t>3. Interplay between physical activity and personal and external determinants.</a:t>
            </a:r>
            <a:endParaRPr/>
          </a:p>
          <a:p>
            <a:pPr marL="971550" lvl="1" indent="-514350" algn="l" rtl="0">
              <a:lnSpc>
                <a:spcPct val="100000"/>
              </a:lnSpc>
              <a:spcBef>
                <a:spcPts val="500"/>
              </a:spcBef>
              <a:spcAft>
                <a:spcPts val="0"/>
              </a:spcAft>
              <a:buClr>
                <a:schemeClr val="dk1"/>
              </a:buClr>
              <a:buSzPct val="100000"/>
              <a:buFont typeface="Arial"/>
              <a:buAutoNum type="arabicPeriod"/>
            </a:pPr>
            <a:r>
              <a:rPr lang="en-US">
                <a:solidFill>
                  <a:schemeClr val="dk1"/>
                </a:solidFill>
              </a:rPr>
              <a:t>Personal predispositions</a:t>
            </a:r>
            <a:endParaRPr/>
          </a:p>
          <a:p>
            <a:pPr marL="971550" lvl="1" indent="-514350" algn="l" rtl="0">
              <a:lnSpc>
                <a:spcPct val="100000"/>
              </a:lnSpc>
              <a:spcBef>
                <a:spcPts val="500"/>
              </a:spcBef>
              <a:spcAft>
                <a:spcPts val="0"/>
              </a:spcAft>
              <a:buClr>
                <a:schemeClr val="dk1"/>
              </a:buClr>
              <a:buSzPct val="100000"/>
              <a:buFont typeface="Arial"/>
              <a:buAutoNum type="arabicPeriod"/>
            </a:pPr>
            <a:r>
              <a:rPr lang="en-US">
                <a:solidFill>
                  <a:schemeClr val="dk1"/>
                </a:solidFill>
              </a:rPr>
              <a:t>External forces</a:t>
            </a:r>
            <a:endParaRPr/>
          </a:p>
        </p:txBody>
      </p:sp>
      <p:pic>
        <p:nvPicPr>
          <p:cNvPr id="2" name="SP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49088" y="6391275"/>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5"/>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Quattrocento Sans"/>
              <a:buNone/>
            </a:pPr>
            <a:r>
              <a:rPr lang="en-US"/>
              <a:t>Introducción</a:t>
            </a:r>
            <a:endParaRPr/>
          </a:p>
        </p:txBody>
      </p:sp>
      <p:sp>
        <p:nvSpPr>
          <p:cNvPr id="186" name="Google Shape;186;p5"/>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fontScale="92500" lnSpcReduction="20000"/>
          </a:bodyPr>
          <a:lstStyle/>
          <a:p>
            <a:pPr marL="514350" lvl="0" indent="-514350" algn="l" rtl="0">
              <a:lnSpc>
                <a:spcPct val="90000"/>
              </a:lnSpc>
              <a:spcBef>
                <a:spcPts val="0"/>
              </a:spcBef>
              <a:spcAft>
                <a:spcPts val="0"/>
              </a:spcAft>
              <a:buClr>
                <a:schemeClr val="lt1"/>
              </a:buClr>
              <a:buSzPct val="100000"/>
              <a:buAutoNum type="arabicPeriod"/>
            </a:pPr>
            <a:r>
              <a:rPr lang="en-US"/>
              <a:t>Fenómeno del envejecimiento </a:t>
            </a:r>
            <a:endParaRPr/>
          </a:p>
          <a:p>
            <a:pPr marL="971550" lvl="1" indent="-514350" algn="l" rtl="0">
              <a:lnSpc>
                <a:spcPct val="90000"/>
              </a:lnSpc>
              <a:spcBef>
                <a:spcPts val="500"/>
              </a:spcBef>
              <a:spcAft>
                <a:spcPts val="0"/>
              </a:spcAft>
              <a:buClr>
                <a:schemeClr val="accent4"/>
              </a:buClr>
              <a:buSzPct val="100000"/>
              <a:buAutoNum type="arabicPeriod"/>
            </a:pPr>
            <a:r>
              <a:rPr lang="en-US"/>
              <a:t>cronológico</a:t>
            </a:r>
            <a:endParaRPr/>
          </a:p>
          <a:p>
            <a:pPr marL="971550" lvl="1" indent="-514350" algn="l" rtl="0">
              <a:lnSpc>
                <a:spcPct val="90000"/>
              </a:lnSpc>
              <a:spcBef>
                <a:spcPts val="500"/>
              </a:spcBef>
              <a:spcAft>
                <a:spcPts val="0"/>
              </a:spcAft>
              <a:buClr>
                <a:schemeClr val="accent4"/>
              </a:buClr>
              <a:buSzPct val="100000"/>
              <a:buAutoNum type="arabicPeriod"/>
            </a:pPr>
            <a:r>
              <a:rPr lang="en-US"/>
              <a:t>biológico</a:t>
            </a:r>
            <a:endParaRPr/>
          </a:p>
          <a:p>
            <a:pPr marL="971550" lvl="1" indent="-514350" algn="l" rtl="0">
              <a:lnSpc>
                <a:spcPct val="90000"/>
              </a:lnSpc>
              <a:spcBef>
                <a:spcPts val="500"/>
              </a:spcBef>
              <a:spcAft>
                <a:spcPts val="0"/>
              </a:spcAft>
              <a:buClr>
                <a:schemeClr val="accent4"/>
              </a:buClr>
              <a:buSzPct val="100000"/>
              <a:buAutoNum type="arabicPeriod"/>
            </a:pPr>
            <a:r>
              <a:rPr lang="en-US"/>
              <a:t>aspectos psicológicos</a:t>
            </a:r>
            <a:endParaRPr/>
          </a:p>
          <a:p>
            <a:pPr marL="457200" lvl="1" indent="0" algn="l" rtl="0">
              <a:lnSpc>
                <a:spcPct val="90000"/>
              </a:lnSpc>
              <a:spcBef>
                <a:spcPts val="500"/>
              </a:spcBef>
              <a:spcAft>
                <a:spcPts val="0"/>
              </a:spcAft>
              <a:buClr>
                <a:schemeClr val="accent4"/>
              </a:buClr>
              <a:buSzPct val="100000"/>
              <a:buNone/>
            </a:pPr>
            <a:endParaRPr/>
          </a:p>
          <a:p>
            <a:pPr marL="0" lvl="0" indent="0" algn="l" rtl="0">
              <a:lnSpc>
                <a:spcPct val="90000"/>
              </a:lnSpc>
              <a:spcBef>
                <a:spcPts val="1000"/>
              </a:spcBef>
              <a:spcAft>
                <a:spcPts val="0"/>
              </a:spcAft>
              <a:buClr>
                <a:schemeClr val="lt1"/>
              </a:buClr>
              <a:buSzPct val="100000"/>
              <a:buNone/>
            </a:pPr>
            <a:r>
              <a:rPr lang="en-US"/>
              <a:t>2. Envejecimiento de la población mundial</a:t>
            </a:r>
            <a:endParaRPr/>
          </a:p>
          <a:p>
            <a:pPr marL="971550" lvl="1" indent="-514350" algn="l" rtl="0">
              <a:lnSpc>
                <a:spcPct val="90000"/>
              </a:lnSpc>
              <a:spcBef>
                <a:spcPts val="500"/>
              </a:spcBef>
              <a:spcAft>
                <a:spcPts val="0"/>
              </a:spcAft>
              <a:buClr>
                <a:schemeClr val="accent4"/>
              </a:buClr>
              <a:buSzPct val="100000"/>
              <a:buFont typeface="Arial"/>
              <a:buAutoNum type="arabicPeriod"/>
            </a:pPr>
            <a:r>
              <a:rPr lang="en-US"/>
              <a:t>La tendencia demográfica</a:t>
            </a:r>
            <a:endParaRPr/>
          </a:p>
          <a:p>
            <a:pPr marL="971550" lvl="1" indent="-514350" algn="l" rtl="0">
              <a:lnSpc>
                <a:spcPct val="90000"/>
              </a:lnSpc>
              <a:spcBef>
                <a:spcPts val="500"/>
              </a:spcBef>
              <a:spcAft>
                <a:spcPts val="0"/>
              </a:spcAft>
              <a:buClr>
                <a:schemeClr val="accent4"/>
              </a:buClr>
              <a:buSzPct val="100000"/>
              <a:buFont typeface="Arial"/>
              <a:buAutoNum type="arabicPeriod"/>
            </a:pPr>
            <a:r>
              <a:rPr lang="en-US"/>
              <a:t>La importancia del envejecimiento activo </a:t>
            </a:r>
            <a:endParaRPr/>
          </a:p>
          <a:p>
            <a:pPr marL="971550" lvl="1" indent="-514350" algn="l" rtl="0">
              <a:lnSpc>
                <a:spcPct val="90000"/>
              </a:lnSpc>
              <a:spcBef>
                <a:spcPts val="500"/>
              </a:spcBef>
              <a:spcAft>
                <a:spcPts val="0"/>
              </a:spcAft>
              <a:buClr>
                <a:schemeClr val="accent4"/>
              </a:buClr>
              <a:buSzPct val="100000"/>
              <a:buFont typeface="Arial"/>
              <a:buAutoNum type="arabicPeriod"/>
            </a:pPr>
            <a:r>
              <a:rPr lang="en-US"/>
              <a:t>Los beneficios de la actividad física </a:t>
            </a:r>
            <a:endParaRPr/>
          </a:p>
          <a:p>
            <a:pPr marL="0" lvl="0" indent="0" algn="l" rtl="0">
              <a:lnSpc>
                <a:spcPct val="90000"/>
              </a:lnSpc>
              <a:spcBef>
                <a:spcPts val="1000"/>
              </a:spcBef>
              <a:spcAft>
                <a:spcPts val="0"/>
              </a:spcAft>
              <a:buClr>
                <a:schemeClr val="lt1"/>
              </a:buClr>
              <a:buSzPct val="100000"/>
              <a:buNone/>
            </a:pPr>
            <a:r>
              <a:rPr lang="en-US"/>
              <a:t>3. Interacción entre la actividad física y los determinantes personales y externos.</a:t>
            </a:r>
            <a:endParaRPr/>
          </a:p>
          <a:p>
            <a:pPr marL="971550" lvl="1" indent="-514350" algn="l" rtl="0">
              <a:lnSpc>
                <a:spcPct val="100000"/>
              </a:lnSpc>
              <a:spcBef>
                <a:spcPts val="500"/>
              </a:spcBef>
              <a:spcAft>
                <a:spcPts val="0"/>
              </a:spcAft>
              <a:buClr>
                <a:schemeClr val="accent4"/>
              </a:buClr>
              <a:buSzPct val="100000"/>
              <a:buFont typeface="Arial"/>
              <a:buAutoNum type="arabicPeriod"/>
            </a:pPr>
            <a:r>
              <a:rPr lang="en-US"/>
              <a:t>Predisposiciones personales</a:t>
            </a:r>
            <a:endParaRPr/>
          </a:p>
          <a:p>
            <a:pPr marL="971550" lvl="1" indent="-514350" algn="l" rtl="0">
              <a:lnSpc>
                <a:spcPct val="100000"/>
              </a:lnSpc>
              <a:spcBef>
                <a:spcPts val="500"/>
              </a:spcBef>
              <a:spcAft>
                <a:spcPts val="0"/>
              </a:spcAft>
              <a:buClr>
                <a:schemeClr val="accent4"/>
              </a:buClr>
              <a:buSzPct val="100000"/>
              <a:buFont typeface="Arial"/>
              <a:buAutoNum type="arabicPeriod"/>
            </a:pPr>
            <a:r>
              <a:rPr lang="en-US"/>
              <a:t>Fuerzas externas</a:t>
            </a:r>
            <a:endParaRPr/>
          </a:p>
        </p:txBody>
      </p:sp>
      <p:pic>
        <p:nvPicPr>
          <p:cNvPr id="2" name="SP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9563" y="628967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400"/>
              <a:buFont typeface="Quattrocento Sans"/>
              <a:buNone/>
            </a:pPr>
            <a:r>
              <a:rPr lang="en-US"/>
              <a:t>Fenómeno del envejecimiento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Quattrocento Sans"/>
              <a:buNone/>
            </a:pPr>
            <a:r>
              <a:rPr lang="en-US" sz="4000"/>
              <a:t>Fenómeno del envejecimiento </a:t>
            </a:r>
            <a:endParaRPr/>
          </a:p>
        </p:txBody>
      </p:sp>
      <p:sp>
        <p:nvSpPr>
          <p:cNvPr id="199" name="Google Shape;199;p7"/>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00" name="Google Shape;200;p7"/>
          <p:cNvSpPr txBox="1">
            <a:spLocks noGrp="1"/>
          </p:cNvSpPr>
          <p:nvPr>
            <p:ph type="body" idx="3"/>
          </p:nvPr>
        </p:nvSpPr>
        <p:spPr>
          <a:xfrm>
            <a:off x="1576574" y="2579652"/>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Lifestyle</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Illness </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Environemental factors that can accelerate aging process</a:t>
            </a:r>
            <a:endParaRPr>
              <a:solidFill>
                <a:schemeClr val="dk1"/>
              </a:solidFill>
            </a:endParaRPr>
          </a:p>
        </p:txBody>
      </p:sp>
      <p:sp>
        <p:nvSpPr>
          <p:cNvPr id="201" name="Google Shape;201;p7"/>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Behaviour regardless of chronological age</a:t>
            </a:r>
            <a:endParaRPr>
              <a:solidFill>
                <a:schemeClr val="dk1"/>
              </a:solidFill>
            </a:endParaRPr>
          </a:p>
        </p:txBody>
      </p:sp>
      <p:pic>
        <p:nvPicPr>
          <p:cNvPr id="202" name="Google Shape;202;p7"/>
          <p:cNvPicPr preferRelativeResize="0"/>
          <p:nvPr/>
        </p:nvPicPr>
        <p:blipFill rotWithShape="1">
          <a:blip r:embed="rId5">
            <a:alphaModFix/>
          </a:blip>
          <a:srcRect/>
          <a:stretch/>
        </p:blipFill>
        <p:spPr>
          <a:xfrm>
            <a:off x="2867025" y="1904261"/>
            <a:ext cx="6457950" cy="3467100"/>
          </a:xfrm>
          <a:prstGeom prst="rect">
            <a:avLst/>
          </a:prstGeom>
          <a:noFill/>
          <a:ln>
            <a:noFill/>
          </a:ln>
        </p:spPr>
      </p:pic>
      <p:sp>
        <p:nvSpPr>
          <p:cNvPr id="203" name="Google Shape;203;p7"/>
          <p:cNvSpPr txBox="1"/>
          <p:nvPr/>
        </p:nvSpPr>
        <p:spPr>
          <a:xfrm>
            <a:off x="1134571" y="2296198"/>
            <a:ext cx="119567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Órganos</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Tejidos</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Células </a:t>
            </a:r>
            <a:endParaRPr sz="1400" b="0" i="0" u="none" strike="noStrike" cap="none">
              <a:solidFill>
                <a:srgbClr val="000000"/>
              </a:solidFill>
              <a:latin typeface="Arial"/>
              <a:ea typeface="Arial"/>
              <a:cs typeface="Arial"/>
              <a:sym typeface="Arial"/>
            </a:endParaRPr>
          </a:p>
        </p:txBody>
      </p:sp>
      <p:sp>
        <p:nvSpPr>
          <p:cNvPr id="204" name="Google Shape;204;p7"/>
          <p:cNvSpPr txBox="1"/>
          <p:nvPr/>
        </p:nvSpPr>
        <p:spPr>
          <a:xfrm>
            <a:off x="9675536" y="2213085"/>
            <a:ext cx="1646727"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Weakened bodily functions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Slowed physiology</a:t>
            </a:r>
            <a:endParaRPr sz="1400" b="0" i="0" u="none" strike="noStrike" cap="none">
              <a:solidFill>
                <a:srgbClr val="000000"/>
              </a:solidFill>
              <a:latin typeface="Arial"/>
              <a:ea typeface="Arial"/>
              <a:cs typeface="Arial"/>
              <a:sym typeface="Arial"/>
            </a:endParaRPr>
          </a:p>
        </p:txBody>
      </p:sp>
      <p:pic>
        <p:nvPicPr>
          <p:cNvPr id="2" name="SP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4463" y="619125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Quattrocento Sans"/>
              <a:buNone/>
            </a:pPr>
            <a:r>
              <a:rPr lang="en-US" sz="4000"/>
              <a:t>Fenómeno del envejecimiento </a:t>
            </a:r>
            <a:endParaRPr/>
          </a:p>
        </p:txBody>
      </p:sp>
      <p:sp>
        <p:nvSpPr>
          <p:cNvPr id="212" name="Google Shape;212;p8"/>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13" name="Google Shape;213;p8"/>
          <p:cNvSpPr txBox="1">
            <a:spLocks noGrp="1"/>
          </p:cNvSpPr>
          <p:nvPr>
            <p:ph type="body" idx="3"/>
          </p:nvPr>
        </p:nvSpPr>
        <p:spPr>
          <a:xfrm>
            <a:off x="1576574" y="2579652"/>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Lifestyle</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Illness </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Environemental factors that can accelerate aging process</a:t>
            </a:r>
            <a:endParaRPr>
              <a:solidFill>
                <a:schemeClr val="dk1"/>
              </a:solidFill>
            </a:endParaRPr>
          </a:p>
        </p:txBody>
      </p:sp>
      <p:sp>
        <p:nvSpPr>
          <p:cNvPr id="214" name="Google Shape;214;p8"/>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Behaviour regardless of chronological age</a:t>
            </a:r>
            <a:endParaRPr>
              <a:solidFill>
                <a:schemeClr val="dk1"/>
              </a:solidFill>
            </a:endParaRPr>
          </a:p>
        </p:txBody>
      </p:sp>
      <p:pic>
        <p:nvPicPr>
          <p:cNvPr id="215" name="Google Shape;215;p8"/>
          <p:cNvPicPr preferRelativeResize="0"/>
          <p:nvPr/>
        </p:nvPicPr>
        <p:blipFill rotWithShape="1">
          <a:blip r:embed="rId5">
            <a:alphaModFix/>
          </a:blip>
          <a:srcRect/>
          <a:stretch/>
        </p:blipFill>
        <p:spPr>
          <a:xfrm>
            <a:off x="2867025" y="1918972"/>
            <a:ext cx="6457950" cy="3467100"/>
          </a:xfrm>
          <a:prstGeom prst="rect">
            <a:avLst/>
          </a:prstGeom>
          <a:noFill/>
          <a:ln>
            <a:noFill/>
          </a:ln>
        </p:spPr>
      </p:pic>
      <p:sp>
        <p:nvSpPr>
          <p:cNvPr id="216" name="Google Shape;216;p8"/>
          <p:cNvSpPr txBox="1"/>
          <p:nvPr/>
        </p:nvSpPr>
        <p:spPr>
          <a:xfrm>
            <a:off x="1134571" y="2296198"/>
            <a:ext cx="119567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Órganos</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Tejidos</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Células </a:t>
            </a:r>
            <a:endParaRPr sz="1400" b="0" i="0" u="none" strike="noStrike" cap="none">
              <a:solidFill>
                <a:srgbClr val="000000"/>
              </a:solidFill>
              <a:latin typeface="Arial"/>
              <a:ea typeface="Arial"/>
              <a:cs typeface="Arial"/>
              <a:sym typeface="Arial"/>
            </a:endParaRPr>
          </a:p>
        </p:txBody>
      </p:sp>
      <p:sp>
        <p:nvSpPr>
          <p:cNvPr id="217" name="Google Shape;217;p8"/>
          <p:cNvSpPr txBox="1"/>
          <p:nvPr/>
        </p:nvSpPr>
        <p:spPr>
          <a:xfrm>
            <a:off x="9675536" y="2213085"/>
            <a:ext cx="1646727"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Funciones corporales debilitadas </a:t>
            </a:r>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Fisiología lenta</a:t>
            </a:r>
            <a:endParaRPr sz="1400" b="0" i="0" u="none" strike="noStrike" cap="none">
              <a:solidFill>
                <a:srgbClr val="000000"/>
              </a:solidFill>
              <a:latin typeface="Arial"/>
              <a:ea typeface="Arial"/>
              <a:cs typeface="Arial"/>
              <a:sym typeface="Arial"/>
            </a:endParaRPr>
          </a:p>
        </p:txBody>
      </p:sp>
      <p:pic>
        <p:nvPicPr>
          <p:cNvPr id="2" name="SP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7788" y="621030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Quattrocento Sans"/>
              <a:buNone/>
            </a:pPr>
            <a:r>
              <a:rPr lang="en-US" sz="4000"/>
              <a:t>Fenómeno del envejecimiento </a:t>
            </a:r>
            <a:endParaRPr/>
          </a:p>
        </p:txBody>
      </p:sp>
      <p:sp>
        <p:nvSpPr>
          <p:cNvPr id="225" name="Google Shape;225;p9"/>
          <p:cNvSpPr txBox="1">
            <a:spLocks noGrp="1"/>
          </p:cNvSpPr>
          <p:nvPr>
            <p:ph type="body" idx="1"/>
          </p:nvPr>
        </p:nvSpPr>
        <p:spPr>
          <a:xfrm>
            <a:off x="819491"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4"/>
              </a:buClr>
              <a:buSzPts val="2400"/>
              <a:buNone/>
            </a:pPr>
            <a:r>
              <a:rPr lang="en-US"/>
              <a:t>Edad biológica </a:t>
            </a:r>
            <a:endParaRPr/>
          </a:p>
        </p:txBody>
      </p:sp>
      <p:sp>
        <p:nvSpPr>
          <p:cNvPr id="226" name="Google Shape;226;p9"/>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27" name="Google Shape;227;p9"/>
          <p:cNvSpPr txBox="1">
            <a:spLocks noGrp="1"/>
          </p:cNvSpPr>
          <p:nvPr>
            <p:ph type="body" idx="3"/>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800"/>
              <a:buFont typeface="Arial"/>
              <a:buChar char="•"/>
            </a:pPr>
            <a:r>
              <a:rPr lang="en-US"/>
              <a:t>Estilo de vida</a:t>
            </a:r>
            <a:endParaRPr/>
          </a:p>
          <a:p>
            <a:pPr marL="457200" lvl="0" indent="-457200" algn="l" rtl="0">
              <a:lnSpc>
                <a:spcPct val="90000"/>
              </a:lnSpc>
              <a:spcBef>
                <a:spcPts val="0"/>
              </a:spcBef>
              <a:spcAft>
                <a:spcPts val="0"/>
              </a:spcAft>
              <a:buClr>
                <a:schemeClr val="lt1"/>
              </a:buClr>
              <a:buSzPts val="2800"/>
              <a:buFont typeface="Arial"/>
              <a:buChar char="•"/>
            </a:pPr>
            <a:r>
              <a:rPr lang="en-US"/>
              <a:t>Enfermedad </a:t>
            </a:r>
            <a:endParaRPr/>
          </a:p>
          <a:p>
            <a:pPr marL="457200" lvl="0" indent="-457200" algn="l" rtl="0">
              <a:lnSpc>
                <a:spcPct val="90000"/>
              </a:lnSpc>
              <a:spcBef>
                <a:spcPts val="0"/>
              </a:spcBef>
              <a:spcAft>
                <a:spcPts val="0"/>
              </a:spcAft>
              <a:buClr>
                <a:schemeClr val="lt1"/>
              </a:buClr>
              <a:buSzPts val="2800"/>
              <a:buFont typeface="Arial"/>
              <a:buChar char="•"/>
            </a:pPr>
            <a:r>
              <a:rPr lang="en-US"/>
              <a:t>Factores ambientales </a:t>
            </a:r>
            <a:endParaRPr/>
          </a:p>
          <a:p>
            <a:pPr marL="457200" lvl="0" indent="-457200" algn="l" rtl="0">
              <a:lnSpc>
                <a:spcPct val="90000"/>
              </a:lnSpc>
              <a:spcBef>
                <a:spcPts val="0"/>
              </a:spcBef>
              <a:spcAft>
                <a:spcPts val="0"/>
              </a:spcAft>
              <a:buClr>
                <a:schemeClr val="lt1"/>
              </a:buClr>
              <a:buSzPts val="2800"/>
              <a:buFont typeface="Arial"/>
              <a:buChar char="•"/>
            </a:pPr>
            <a:r>
              <a:rPr lang="en-US"/>
              <a:t>Hábitos personales </a:t>
            </a:r>
            <a:endParaRPr/>
          </a:p>
        </p:txBody>
      </p:sp>
      <p:pic>
        <p:nvPicPr>
          <p:cNvPr id="228" name="Google Shape;228;p9" descr="Immagine che contiene logo, simbolo, Elementi grafici, Carminio&#10;&#10;Descrizione generata automaticamente"/>
          <p:cNvPicPr preferRelativeResize="0"/>
          <p:nvPr/>
        </p:nvPicPr>
        <p:blipFill rotWithShape="1">
          <a:blip r:embed="rId5">
            <a:alphaModFix/>
          </a:blip>
          <a:srcRect/>
          <a:stretch/>
        </p:blipFill>
        <p:spPr>
          <a:xfrm>
            <a:off x="5650473" y="2324013"/>
            <a:ext cx="4829853" cy="2952468"/>
          </a:xfrm>
          <a:prstGeom prst="rect">
            <a:avLst/>
          </a:prstGeom>
          <a:noFill/>
          <a:ln>
            <a:noFill/>
          </a:ln>
        </p:spPr>
      </p:pic>
      <p:pic>
        <p:nvPicPr>
          <p:cNvPr id="2" name="SP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3513" y="6265863"/>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625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par>
                          <p:cTn id="8" fill="hold">
                            <p:stCondLst>
                              <p:cond delay="16750"/>
                            </p:stCondLst>
                            <p:childTnLst>
                              <p:par>
                                <p:cTn id="9" presetID="1" presetClass="mediacall" presetSubtype="0" fill="hold" nodeType="afterEffect">
                                  <p:stCondLst>
                                    <p:cond delay="0"/>
                                  </p:stCondLst>
                                  <p:childTnLst>
                                    <p:cmd type="call" cmd="playFrom(0.0)">
                                      <p:cBhvr>
                                        <p:cTn id="10" dur="22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Custom 1">
      <a:dk1>
        <a:srgbClr val="FFFFFF"/>
      </a:dk1>
      <a:lt1>
        <a:srgbClr val="A3C75B"/>
      </a:lt1>
      <a:dk2>
        <a:srgbClr val="1E3F76"/>
      </a:dk2>
      <a:lt2>
        <a:srgbClr val="2A88C6"/>
      </a:lt2>
      <a:accent1>
        <a:srgbClr val="5C3100"/>
      </a:accent1>
      <a:accent2>
        <a:srgbClr val="FB6B49"/>
      </a:accent2>
      <a:accent3>
        <a:srgbClr val="FBBEB0"/>
      </a:accent3>
      <a:accent4>
        <a:srgbClr val="1E3F76"/>
      </a:accent4>
      <a:accent5>
        <a:srgbClr val="315FAB"/>
      </a:accent5>
      <a:accent6>
        <a:srgbClr val="2A88C6"/>
      </a:accent6>
      <a:hlink>
        <a:srgbClr val="FB6B49"/>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2237</Words>
  <Application>Microsoft Office PowerPoint</Application>
  <PresentationFormat>Ecran lat</PresentationFormat>
  <Paragraphs>273</Paragraphs>
  <Slides>36</Slides>
  <Notes>36</Notes>
  <HiddenSlides>0</HiddenSlides>
  <MMClips>27</MMClips>
  <ScaleCrop>false</ScaleCrop>
  <HeadingPairs>
    <vt:vector size="6" baseType="variant">
      <vt:variant>
        <vt:lpstr>Fonturi utilizate</vt:lpstr>
      </vt:variant>
      <vt:variant>
        <vt:i4>4</vt:i4>
      </vt:variant>
      <vt:variant>
        <vt:lpstr>Temă</vt:lpstr>
      </vt:variant>
      <vt:variant>
        <vt:i4>1</vt:i4>
      </vt:variant>
      <vt:variant>
        <vt:lpstr>Titluri diapozitive</vt:lpstr>
      </vt:variant>
      <vt:variant>
        <vt:i4>36</vt:i4>
      </vt:variant>
    </vt:vector>
  </HeadingPairs>
  <TitlesOfParts>
    <vt:vector size="41" baseType="lpstr">
      <vt:lpstr>Quattrocento Sans</vt:lpstr>
      <vt:lpstr>Arial</vt:lpstr>
      <vt:lpstr>Calibri</vt:lpstr>
      <vt:lpstr>Open Sans</vt:lpstr>
      <vt:lpstr>Tema di Office</vt:lpstr>
      <vt:lpstr>Prezentare PowerPoint</vt:lpstr>
      <vt:lpstr>Introducción</vt:lpstr>
      <vt:lpstr>Introducción</vt:lpstr>
      <vt:lpstr>Introducción</vt:lpstr>
      <vt:lpstr>Introducción</vt:lpstr>
      <vt:lpstr>Fenómeno del envejecimiento </vt:lpstr>
      <vt:lpstr>Fenómeno del envejecimiento </vt:lpstr>
      <vt:lpstr>Fenómeno del envejecimiento </vt:lpstr>
      <vt:lpstr>Fenómeno del envejecimiento </vt:lpstr>
      <vt:lpstr>Tendencia demográfica</vt:lpstr>
      <vt:lpstr>Tendencia demográfica</vt:lpstr>
      <vt:lpstr>Tendencia demográfica</vt:lpstr>
      <vt:lpstr>Tendencia demográfica</vt:lpstr>
      <vt:lpstr>España</vt:lpstr>
      <vt:lpstr>España </vt:lpstr>
      <vt:lpstr>España </vt:lpstr>
      <vt:lpstr>Italia</vt:lpstr>
      <vt:lpstr>Italia</vt:lpstr>
      <vt:lpstr>Rumanía</vt:lpstr>
      <vt:lpstr>Rumanía</vt:lpstr>
      <vt:lpstr>Rumanía </vt:lpstr>
      <vt:lpstr>Bulgaria</vt:lpstr>
      <vt:lpstr>Bulgaria </vt:lpstr>
      <vt:lpstr>Envejecimiento activo</vt:lpstr>
      <vt:lpstr>Envejecimiento activo </vt:lpstr>
      <vt:lpstr>Envejecimiento activo </vt:lpstr>
      <vt:lpstr>Envejecimiento activo </vt:lpstr>
      <vt:lpstr>Influencia entre la actividad física y algunos determinantes</vt:lpstr>
      <vt:lpstr>Influencia entre la actividad física y algunos determinantes</vt:lpstr>
      <vt:lpstr>Influencia entre la actividad física y algunos determinantes</vt:lpstr>
      <vt:lpstr>Influencia entre la actividad física y algunos determinantes</vt:lpstr>
      <vt:lpstr>Influencia entre la actividad física y algunos determinantes</vt:lpstr>
      <vt:lpstr>Influencia entre la actividad física y algunos determinantes</vt:lpstr>
      <vt:lpstr>Influencia entre la actividad física y algunos determinantes</vt:lpstr>
      <vt:lpstr>Influencia entre la actividad física y algunos determinantes</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Maroussia Terrana Euroform RFS</dc:creator>
  <cp:lastModifiedBy>global help</cp:lastModifiedBy>
  <cp:revision>3</cp:revision>
  <dcterms:created xsi:type="dcterms:W3CDTF">2023-11-20T16:36:50Z</dcterms:created>
  <dcterms:modified xsi:type="dcterms:W3CDTF">2024-09-16T19:44:23Z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0x010100704A577B069DD443BDB0C16D2EF8AD49</vt:lpwstr>
  </property>
  <property fmtid="{D5CDD505-2E9C-101B-9397-08002B2CF9AE}" pid="3" name="MediaServiceImageTags">
    <vt:lpwstr/>
  </property>
</Properties>
</file>