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Play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He37Sw3b/JQVh4mOMubPrmQtb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B934ED-D578-4660-8120-015987E3F5B2}">
  <a:tblStyle styleId="{13B934ED-D578-4660-8120-015987E3F5B2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026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51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711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667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583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15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6550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4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0591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099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393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432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35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28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052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85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06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24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930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05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 cover">
  <p:cSld name="Intro cov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 rot="6866652">
            <a:off x="1721927" y="-4437494"/>
            <a:ext cx="9183179" cy="13577281"/>
          </a:xfrm>
          <a:custGeom>
            <a:avLst/>
            <a:gdLst/>
            <a:ahLst/>
            <a:cxnLst/>
            <a:rect l="l" t="t" r="r" b="b"/>
            <a:pathLst>
              <a:path w="13464022" h="19906484" extrusionOk="0">
                <a:moveTo>
                  <a:pt x="0" y="0"/>
                </a:moveTo>
                <a:lnTo>
                  <a:pt x="13464022" y="0"/>
                </a:lnTo>
                <a:lnTo>
                  <a:pt x="13464022" y="19906484"/>
                </a:lnTo>
                <a:lnTo>
                  <a:pt x="0" y="199064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10414" y="6151028"/>
            <a:ext cx="3171463" cy="706972"/>
          </a:xfrm>
          <a:custGeom>
            <a:avLst/>
            <a:gdLst/>
            <a:ahLst/>
            <a:cxnLst/>
            <a:rect l="l" t="t" r="r" b="b"/>
            <a:pathLst>
              <a:path w="4847341" h="1080553" extrusionOk="0">
                <a:moveTo>
                  <a:pt x="0" y="0"/>
                </a:moveTo>
                <a:lnTo>
                  <a:pt x="4847341" y="0"/>
                </a:lnTo>
                <a:lnTo>
                  <a:pt x="4847341" y="1080554"/>
                </a:lnTo>
                <a:lnTo>
                  <a:pt x="0" y="1080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1"/>
          <p:cNvSpPr txBox="1"/>
          <p:nvPr/>
        </p:nvSpPr>
        <p:spPr>
          <a:xfrm>
            <a:off x="6712611" y="6023068"/>
            <a:ext cx="5479389" cy="962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№2022-1-RO01-KA220-VET-000089776</a:t>
            </a:r>
            <a:endParaRPr/>
          </a:p>
          <a:p>
            <a:pPr marL="0" marR="0" lvl="0" indent="0" algn="l" rtl="0">
              <a:lnSpc>
                <a:spcPct val="103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55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146" y="1349396"/>
            <a:ext cx="4499854" cy="449985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1"/>
          <p:cNvSpPr txBox="1"/>
          <p:nvPr/>
        </p:nvSpPr>
        <p:spPr>
          <a:xfrm>
            <a:off x="6313516" y="2537494"/>
            <a:ext cx="365760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PHYSICAL EDUCATION OF ELDERS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6" name="Google Shape;11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>
  <p:cSld name="Intestazione sezione">
    <p:bg>
      <p:bgPr>
        <a:solidFill>
          <a:schemeClr val="l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/>
          <p:nvPr/>
        </p:nvSpPr>
        <p:spPr>
          <a:xfrm>
            <a:off x="136565" y="131359"/>
            <a:ext cx="11907636" cy="6590991"/>
          </a:xfrm>
          <a:prstGeom prst="rect">
            <a:avLst/>
          </a:prstGeom>
          <a:solidFill>
            <a:srgbClr val="2A88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6"/>
          <p:cNvSpPr/>
          <p:nvPr/>
        </p:nvSpPr>
        <p:spPr>
          <a:xfrm rot="10800000">
            <a:off x="10517008" y="-196912"/>
            <a:ext cx="2377188" cy="2377188"/>
          </a:xfrm>
          <a:custGeom>
            <a:avLst/>
            <a:gdLst/>
            <a:ahLst/>
            <a:cxnLst/>
            <a:rect l="l" t="t" r="r" b="b"/>
            <a:pathLst>
              <a:path w="3559662" h="3559662" extrusionOk="0">
                <a:moveTo>
                  <a:pt x="0" y="0"/>
                </a:moveTo>
                <a:lnTo>
                  <a:pt x="3559662" y="0"/>
                </a:lnTo>
                <a:lnTo>
                  <a:pt x="3559662" y="3559662"/>
                </a:lnTo>
                <a:lnTo>
                  <a:pt x="0" y="3559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36"/>
          <p:cNvSpPr/>
          <p:nvPr/>
        </p:nvSpPr>
        <p:spPr>
          <a:xfrm>
            <a:off x="-335666" y="-314887"/>
            <a:ext cx="1132540" cy="1132540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A4C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6"/>
          <p:cNvSpPr/>
          <p:nvPr/>
        </p:nvSpPr>
        <p:spPr>
          <a:xfrm>
            <a:off x="10708901" y="1581620"/>
            <a:ext cx="800983" cy="80098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315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36"/>
          <p:cNvSpPr/>
          <p:nvPr/>
        </p:nvSpPr>
        <p:spPr>
          <a:xfrm>
            <a:off x="8766859" y="5831860"/>
            <a:ext cx="2938743" cy="2938743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B6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title"/>
          </p:nvPr>
        </p:nvSpPr>
        <p:spPr>
          <a:xfrm>
            <a:off x="469348" y="2634033"/>
            <a:ext cx="6739317" cy="158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body" idx="1"/>
          </p:nvPr>
        </p:nvSpPr>
        <p:spPr>
          <a:xfrm>
            <a:off x="469348" y="4275427"/>
            <a:ext cx="6739317" cy="179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193" y="6391842"/>
            <a:ext cx="1598370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e contenuti">
  <p:cSld name="Due contenuti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/>
          <p:nvPr/>
        </p:nvSpPr>
        <p:spPr>
          <a:xfrm>
            <a:off x="-2353534" y="2493183"/>
            <a:ext cx="2868775" cy="2868775"/>
          </a:xfrm>
          <a:custGeom>
            <a:avLst/>
            <a:gdLst/>
            <a:ahLst/>
            <a:cxnLst/>
            <a:rect l="l" t="t" r="r" b="b"/>
            <a:pathLst>
              <a:path w="4305109" h="4305109" extrusionOk="0">
                <a:moveTo>
                  <a:pt x="0" y="0"/>
                </a:moveTo>
                <a:lnTo>
                  <a:pt x="4305109" y="0"/>
                </a:lnTo>
                <a:lnTo>
                  <a:pt x="4305109" y="4305109"/>
                </a:lnTo>
                <a:lnTo>
                  <a:pt x="0" y="4305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37"/>
          <p:cNvSpPr/>
          <p:nvPr/>
        </p:nvSpPr>
        <p:spPr>
          <a:xfrm>
            <a:off x="11606349" y="-203875"/>
            <a:ext cx="799246" cy="79924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2A88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7"/>
          <p:cNvSpPr/>
          <p:nvPr/>
        </p:nvSpPr>
        <p:spPr>
          <a:xfrm>
            <a:off x="10539785" y="5589460"/>
            <a:ext cx="2932374" cy="2932373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315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819491" y="2762848"/>
            <a:ext cx="5092083" cy="336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2"/>
          </p:nvPr>
        </p:nvSpPr>
        <p:spPr>
          <a:xfrm>
            <a:off x="6230180" y="2793225"/>
            <a:ext cx="5092083" cy="333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7"/>
          <p:cNvSpPr txBox="1">
            <a:spLocks noGrp="1"/>
          </p:cNvSpPr>
          <p:nvPr>
            <p:ph type="title"/>
          </p:nvPr>
        </p:nvSpPr>
        <p:spPr>
          <a:xfrm>
            <a:off x="469348" y="466344"/>
            <a:ext cx="6739317" cy="158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7"/>
          <p:cNvSpPr txBox="1">
            <a:spLocks noGrp="1"/>
          </p:cNvSpPr>
          <p:nvPr>
            <p:ph type="body" idx="3"/>
          </p:nvPr>
        </p:nvSpPr>
        <p:spPr>
          <a:xfrm>
            <a:off x="469347" y="2056277"/>
            <a:ext cx="6739317" cy="55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 sz="2800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9" name="Google Shape;14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72" y="6391656"/>
            <a:ext cx="1592010" cy="35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>
  <p:cSld name="Immagine con didascalia">
    <p:bg>
      <p:bgPr>
        <a:solidFill>
          <a:schemeClr val="accent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/>
          <p:nvPr/>
        </p:nvSpPr>
        <p:spPr>
          <a:xfrm rot="10800000">
            <a:off x="7526012" y="6038738"/>
            <a:ext cx="1563654" cy="1563653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8"/>
          <p:cNvSpPr/>
          <p:nvPr/>
        </p:nvSpPr>
        <p:spPr>
          <a:xfrm rot="10800000">
            <a:off x="10819341" y="-1018708"/>
            <a:ext cx="2926500" cy="292650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8"/>
          <p:cNvSpPr/>
          <p:nvPr/>
        </p:nvSpPr>
        <p:spPr>
          <a:xfrm rot="10800000">
            <a:off x="-563237" y="5564816"/>
            <a:ext cx="2367284" cy="2367284"/>
          </a:xfrm>
          <a:custGeom>
            <a:avLst/>
            <a:gdLst/>
            <a:ahLst/>
            <a:cxnLst/>
            <a:rect l="l" t="t" r="r" b="b"/>
            <a:pathLst>
              <a:path w="3559662" h="3559662" extrusionOk="0">
                <a:moveTo>
                  <a:pt x="0" y="0"/>
                </a:moveTo>
                <a:lnTo>
                  <a:pt x="3559662" y="0"/>
                </a:lnTo>
                <a:lnTo>
                  <a:pt x="3559662" y="3559662"/>
                </a:lnTo>
                <a:lnTo>
                  <a:pt x="0" y="3559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5" name="Google Shape;155;p38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669282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8"/>
          <p:cNvSpPr txBox="1">
            <a:spLocks noGrp="1"/>
          </p:cNvSpPr>
          <p:nvPr>
            <p:ph type="body" idx="1"/>
          </p:nvPr>
        </p:nvSpPr>
        <p:spPr>
          <a:xfrm>
            <a:off x="469348" y="2057400"/>
            <a:ext cx="4302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8"/>
          <p:cNvSpPr txBox="1"/>
          <p:nvPr/>
        </p:nvSpPr>
        <p:spPr>
          <a:xfrm>
            <a:off x="469348" y="457200"/>
            <a:ext cx="430267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</a:pPr>
            <a:r>
              <a:rPr lang="ru-RU" sz="32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CLICK TO EDIT MASTER TITLE STYLE</a:t>
            </a:r>
            <a:endParaRPr/>
          </a:p>
        </p:txBody>
      </p:sp>
      <p:pic>
        <p:nvPicPr>
          <p:cNvPr id="158" name="Google Shape;15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193" y="6391842"/>
            <a:ext cx="1598370" cy="356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 Picture with Caption">
  <p:cSld name="3 Column Picture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/>
          <p:nvPr/>
        </p:nvSpPr>
        <p:spPr>
          <a:xfrm>
            <a:off x="-2034429" y="-526338"/>
            <a:ext cx="2453529" cy="2453529"/>
          </a:xfrm>
          <a:custGeom>
            <a:avLst/>
            <a:gdLst/>
            <a:ahLst/>
            <a:cxnLst/>
            <a:rect l="l" t="t" r="r" b="b"/>
            <a:pathLst>
              <a:path w="3657409" h="3657409" extrusionOk="0">
                <a:moveTo>
                  <a:pt x="0" y="0"/>
                </a:moveTo>
                <a:lnTo>
                  <a:pt x="3657409" y="0"/>
                </a:lnTo>
                <a:lnTo>
                  <a:pt x="3657409" y="3657410"/>
                </a:lnTo>
                <a:lnTo>
                  <a:pt x="0" y="3657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2" name="Google Shape;162;p39"/>
          <p:cNvSpPr>
            <a:spLocks noGrp="1"/>
          </p:cNvSpPr>
          <p:nvPr>
            <p:ph type="pic" idx="2"/>
          </p:nvPr>
        </p:nvSpPr>
        <p:spPr>
          <a:xfrm>
            <a:off x="662537" y="1402903"/>
            <a:ext cx="3284538" cy="3027362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9"/>
          <p:cNvSpPr>
            <a:spLocks noGrp="1"/>
          </p:cNvSpPr>
          <p:nvPr>
            <p:ph type="pic" idx="3"/>
          </p:nvPr>
        </p:nvSpPr>
        <p:spPr>
          <a:xfrm>
            <a:off x="4453731" y="1402903"/>
            <a:ext cx="3284538" cy="3027362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9"/>
          <p:cNvSpPr>
            <a:spLocks noGrp="1"/>
          </p:cNvSpPr>
          <p:nvPr>
            <p:ph type="pic" idx="4"/>
          </p:nvPr>
        </p:nvSpPr>
        <p:spPr>
          <a:xfrm>
            <a:off x="8244925" y="1402903"/>
            <a:ext cx="3284538" cy="3027362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662537" y="527357"/>
            <a:ext cx="8230769" cy="79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1"/>
          </p:nvPr>
        </p:nvSpPr>
        <p:spPr>
          <a:xfrm>
            <a:off x="662537" y="4530616"/>
            <a:ext cx="3284538" cy="16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5"/>
          </p:nvPr>
        </p:nvSpPr>
        <p:spPr>
          <a:xfrm>
            <a:off x="4453731" y="4553951"/>
            <a:ext cx="3284538" cy="16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6"/>
          </p:nvPr>
        </p:nvSpPr>
        <p:spPr>
          <a:xfrm>
            <a:off x="8244925" y="4577287"/>
            <a:ext cx="3284538" cy="16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9" name="Google Shape;16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72" y="6391656"/>
            <a:ext cx="1592010" cy="3537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9"/>
          <p:cNvSpPr/>
          <p:nvPr/>
        </p:nvSpPr>
        <p:spPr>
          <a:xfrm>
            <a:off x="11720535" y="527357"/>
            <a:ext cx="1266258" cy="1266258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9"/>
          <p:cNvSpPr/>
          <p:nvPr/>
        </p:nvSpPr>
        <p:spPr>
          <a:xfrm>
            <a:off x="10504864" y="-1770634"/>
            <a:ext cx="2952056" cy="2952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B6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/>
          <p:nvPr/>
        </p:nvSpPr>
        <p:spPr>
          <a:xfrm>
            <a:off x="8720454" y="2794301"/>
            <a:ext cx="5158628" cy="5158628"/>
          </a:xfrm>
          <a:custGeom>
            <a:avLst/>
            <a:gdLst/>
            <a:ahLst/>
            <a:cxnLst/>
            <a:rect l="l" t="t" r="r" b="b"/>
            <a:pathLst>
              <a:path w="7730836" h="7730836" extrusionOk="0">
                <a:moveTo>
                  <a:pt x="0" y="0"/>
                </a:moveTo>
                <a:lnTo>
                  <a:pt x="7730836" y="0"/>
                </a:lnTo>
                <a:lnTo>
                  <a:pt x="7730836" y="7730837"/>
                </a:lnTo>
                <a:lnTo>
                  <a:pt x="0" y="7730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2" name="Google Shape;32;p22"/>
          <p:cNvSpPr/>
          <p:nvPr/>
        </p:nvSpPr>
        <p:spPr>
          <a:xfrm>
            <a:off x="9864504" y="2087071"/>
            <a:ext cx="1688206" cy="16882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1E3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2"/>
          <p:cNvGrpSpPr/>
          <p:nvPr/>
        </p:nvGrpSpPr>
        <p:grpSpPr>
          <a:xfrm>
            <a:off x="-380551" y="-774421"/>
            <a:ext cx="2375289" cy="2577455"/>
            <a:chOff x="0" y="0"/>
            <a:chExt cx="4746217" cy="5150176"/>
          </a:xfrm>
        </p:grpSpPr>
        <p:sp>
          <p:nvSpPr>
            <p:cNvPr id="34" name="Google Shape;34;p22"/>
            <p:cNvSpPr/>
            <p:nvPr/>
          </p:nvSpPr>
          <p:spPr>
            <a:xfrm rot="10800000">
              <a:off x="0" y="0"/>
              <a:ext cx="4746217" cy="4746217"/>
            </a:xfrm>
            <a:custGeom>
              <a:avLst/>
              <a:gdLst/>
              <a:ahLst/>
              <a:cxnLst/>
              <a:rect l="l" t="t" r="r" b="b"/>
              <a:pathLst>
                <a:path w="4746217" h="4746217" extrusionOk="0">
                  <a:moveTo>
                    <a:pt x="0" y="0"/>
                  </a:moveTo>
                  <a:lnTo>
                    <a:pt x="4746217" y="0"/>
                  </a:lnTo>
                  <a:lnTo>
                    <a:pt x="4746217" y="4746217"/>
                  </a:lnTo>
                  <a:lnTo>
                    <a:pt x="0" y="47462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35" name="Google Shape;35;p22"/>
            <p:cNvSpPr/>
            <p:nvPr/>
          </p:nvSpPr>
          <p:spPr>
            <a:xfrm>
              <a:off x="383127" y="3550960"/>
              <a:ext cx="1599216" cy="1599216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5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2"/>
          <p:cNvSpPr/>
          <p:nvPr/>
        </p:nvSpPr>
        <p:spPr>
          <a:xfrm>
            <a:off x="7772211" y="5234943"/>
            <a:ext cx="2936397" cy="293639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B6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2"/>
          <p:cNvSpPr/>
          <p:nvPr/>
        </p:nvSpPr>
        <p:spPr>
          <a:xfrm>
            <a:off x="946164" y="-1828800"/>
            <a:ext cx="2936397" cy="293639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B6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469348" y="4275427"/>
            <a:ext cx="6739317" cy="1793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72" y="6391656"/>
            <a:ext cx="1592010" cy="35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 Graphics with Caption">
  <p:cSld name="3 Column Graphics with 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/>
          <p:nvPr/>
        </p:nvSpPr>
        <p:spPr>
          <a:xfrm>
            <a:off x="-2034429" y="-526338"/>
            <a:ext cx="2453529" cy="2453529"/>
          </a:xfrm>
          <a:custGeom>
            <a:avLst/>
            <a:gdLst/>
            <a:ahLst/>
            <a:cxnLst/>
            <a:rect l="l" t="t" r="r" b="b"/>
            <a:pathLst>
              <a:path w="3657409" h="3657409" extrusionOk="0">
                <a:moveTo>
                  <a:pt x="0" y="0"/>
                </a:moveTo>
                <a:lnTo>
                  <a:pt x="3657409" y="0"/>
                </a:lnTo>
                <a:lnTo>
                  <a:pt x="3657409" y="3657410"/>
                </a:lnTo>
                <a:lnTo>
                  <a:pt x="0" y="3657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5" name="Google Shape;175;p40"/>
          <p:cNvSpPr/>
          <p:nvPr/>
        </p:nvSpPr>
        <p:spPr>
          <a:xfrm>
            <a:off x="11720535" y="527357"/>
            <a:ext cx="1266258" cy="1266258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0"/>
          <p:cNvSpPr/>
          <p:nvPr/>
        </p:nvSpPr>
        <p:spPr>
          <a:xfrm>
            <a:off x="10504864" y="-1770634"/>
            <a:ext cx="2952056" cy="2952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B6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title"/>
          </p:nvPr>
        </p:nvSpPr>
        <p:spPr>
          <a:xfrm>
            <a:off x="662537" y="527357"/>
            <a:ext cx="8230769" cy="79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body" idx="1"/>
          </p:nvPr>
        </p:nvSpPr>
        <p:spPr>
          <a:xfrm>
            <a:off x="662537" y="4530616"/>
            <a:ext cx="3284538" cy="16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>
            <a:spLocks noGrp="1"/>
          </p:cNvSpPr>
          <p:nvPr>
            <p:ph type="dgm" idx="2"/>
          </p:nvPr>
        </p:nvSpPr>
        <p:spPr>
          <a:xfrm>
            <a:off x="662537" y="1402901"/>
            <a:ext cx="3284537" cy="30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40"/>
          <p:cNvSpPr>
            <a:spLocks noGrp="1"/>
          </p:cNvSpPr>
          <p:nvPr>
            <p:ph type="dgm" idx="3"/>
          </p:nvPr>
        </p:nvSpPr>
        <p:spPr>
          <a:xfrm>
            <a:off x="4452938" y="1402901"/>
            <a:ext cx="3284537" cy="30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40"/>
          <p:cNvSpPr>
            <a:spLocks noGrp="1"/>
          </p:cNvSpPr>
          <p:nvPr>
            <p:ph type="dgm" idx="4"/>
          </p:nvPr>
        </p:nvSpPr>
        <p:spPr>
          <a:xfrm>
            <a:off x="8244926" y="1402901"/>
            <a:ext cx="3284537" cy="303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5"/>
          </p:nvPr>
        </p:nvSpPr>
        <p:spPr>
          <a:xfrm>
            <a:off x="4452938" y="4580792"/>
            <a:ext cx="3284538" cy="16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body" idx="6"/>
          </p:nvPr>
        </p:nvSpPr>
        <p:spPr>
          <a:xfrm>
            <a:off x="8243339" y="4580792"/>
            <a:ext cx="3284538" cy="16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4" name="Google Shape;18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72" y="6391656"/>
            <a:ext cx="1592010" cy="35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contenuto">
  <p:cSld name="Titolo e contenu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/>
          <p:nvPr/>
        </p:nvSpPr>
        <p:spPr>
          <a:xfrm>
            <a:off x="144593" y="127322"/>
            <a:ext cx="4978097" cy="6594838"/>
          </a:xfrm>
          <a:prstGeom prst="rect">
            <a:avLst/>
          </a:prstGeom>
          <a:solidFill>
            <a:srgbClr val="1E3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3"/>
          <p:cNvSpPr/>
          <p:nvPr/>
        </p:nvSpPr>
        <p:spPr>
          <a:xfrm>
            <a:off x="-290126" y="5701620"/>
            <a:ext cx="2923767" cy="2923767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A4C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3589" y="441985"/>
            <a:ext cx="4360104" cy="262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  <a:defRPr sz="44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5896253" y="605742"/>
            <a:ext cx="5433134" cy="552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9193" y="6391842"/>
            <a:ext cx="1598370" cy="3566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3"/>
          <p:cNvSpPr/>
          <p:nvPr/>
        </p:nvSpPr>
        <p:spPr>
          <a:xfrm>
            <a:off x="486738" y="5241186"/>
            <a:ext cx="1056369" cy="1056369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2A88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3"/>
          <p:cNvSpPr/>
          <p:nvPr/>
        </p:nvSpPr>
        <p:spPr>
          <a:xfrm>
            <a:off x="11533685" y="251376"/>
            <a:ext cx="2860355" cy="2860355"/>
          </a:xfrm>
          <a:custGeom>
            <a:avLst/>
            <a:gdLst/>
            <a:ahLst/>
            <a:cxnLst/>
            <a:rect l="l" t="t" r="r" b="b"/>
            <a:pathLst>
              <a:path w="4305109" h="4305109" extrusionOk="0">
                <a:moveTo>
                  <a:pt x="0" y="0"/>
                </a:moveTo>
                <a:lnTo>
                  <a:pt x="4305109" y="0"/>
                </a:lnTo>
                <a:lnTo>
                  <a:pt x="4305109" y="4305109"/>
                </a:lnTo>
                <a:lnTo>
                  <a:pt x="0" y="43051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50" name="Google Shape;5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>
  <p:cSld name="Confronto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/>
          <p:nvPr/>
        </p:nvSpPr>
        <p:spPr>
          <a:xfrm>
            <a:off x="147639" y="136525"/>
            <a:ext cx="11896722" cy="65849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4"/>
          <p:cNvSpPr/>
          <p:nvPr/>
        </p:nvSpPr>
        <p:spPr>
          <a:xfrm>
            <a:off x="-1950282" y="4287628"/>
            <a:ext cx="2433847" cy="2433847"/>
          </a:xfrm>
          <a:custGeom>
            <a:avLst/>
            <a:gdLst/>
            <a:ahLst/>
            <a:cxnLst/>
            <a:rect l="l" t="t" r="r" b="b"/>
            <a:pathLst>
              <a:path w="3657409" h="3657409" extrusionOk="0">
                <a:moveTo>
                  <a:pt x="0" y="0"/>
                </a:moveTo>
                <a:lnTo>
                  <a:pt x="3657409" y="0"/>
                </a:lnTo>
                <a:lnTo>
                  <a:pt x="3657409" y="3657409"/>
                </a:lnTo>
                <a:lnTo>
                  <a:pt x="0" y="36574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4" name="Google Shape;54;p24"/>
          <p:cNvSpPr/>
          <p:nvPr/>
        </p:nvSpPr>
        <p:spPr>
          <a:xfrm>
            <a:off x="10310546" y="-1781188"/>
            <a:ext cx="2928375" cy="2928375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B6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819491" y="1918972"/>
            <a:ext cx="5092083" cy="6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Play"/>
                <a:ea typeface="Play"/>
                <a:cs typeface="Play"/>
                <a:sym typeface="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6230180" y="1918972"/>
            <a:ext cx="5092083" cy="6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Play"/>
                <a:ea typeface="Play"/>
                <a:cs typeface="Play"/>
                <a:sym typeface="Pl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3"/>
          </p:nvPr>
        </p:nvSpPr>
        <p:spPr>
          <a:xfrm>
            <a:off x="819491" y="2762848"/>
            <a:ext cx="5092083" cy="336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4"/>
          </p:nvPr>
        </p:nvSpPr>
        <p:spPr>
          <a:xfrm>
            <a:off x="6230180" y="2793225"/>
            <a:ext cx="5092083" cy="333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>
                <a:solidFill>
                  <a:schemeClr val="accent4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872" y="6391656"/>
            <a:ext cx="1592010" cy="35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20"/>
          <p:cNvSpPr/>
          <p:nvPr/>
        </p:nvSpPr>
        <p:spPr>
          <a:xfrm>
            <a:off x="8720454" y="2794301"/>
            <a:ext cx="5158628" cy="5158628"/>
          </a:xfrm>
          <a:custGeom>
            <a:avLst/>
            <a:gdLst/>
            <a:ahLst/>
            <a:cxnLst/>
            <a:rect l="l" t="t" r="r" b="b"/>
            <a:pathLst>
              <a:path w="7730836" h="7730836" extrusionOk="0">
                <a:moveTo>
                  <a:pt x="0" y="0"/>
                </a:moveTo>
                <a:lnTo>
                  <a:pt x="7730836" y="0"/>
                </a:lnTo>
                <a:lnTo>
                  <a:pt x="7730836" y="7730837"/>
                </a:lnTo>
                <a:lnTo>
                  <a:pt x="0" y="7730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0"/>
          <p:cNvSpPr/>
          <p:nvPr/>
        </p:nvSpPr>
        <p:spPr>
          <a:xfrm>
            <a:off x="9864504" y="2087071"/>
            <a:ext cx="1688206" cy="1688206"/>
          </a:xfrm>
          <a:custGeom>
            <a:avLst/>
            <a:gdLst/>
            <a:ahLst/>
            <a:cxnLst/>
            <a:rect l="l" t="t" r="r" b="b"/>
            <a:pathLst>
              <a:path w="6350000" h="6350000" extrusionOk="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1E3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0"/>
          <p:cNvGrpSpPr/>
          <p:nvPr/>
        </p:nvGrpSpPr>
        <p:grpSpPr>
          <a:xfrm>
            <a:off x="-380551" y="-774421"/>
            <a:ext cx="2375289" cy="2577455"/>
            <a:chOff x="0" y="0"/>
            <a:chExt cx="4746217" cy="5150176"/>
          </a:xfrm>
        </p:grpSpPr>
        <p:sp>
          <p:nvSpPr>
            <p:cNvPr id="18" name="Google Shape;18;p20"/>
            <p:cNvSpPr/>
            <p:nvPr/>
          </p:nvSpPr>
          <p:spPr>
            <a:xfrm rot="10800000">
              <a:off x="0" y="0"/>
              <a:ext cx="4746217" cy="4746217"/>
            </a:xfrm>
            <a:custGeom>
              <a:avLst/>
              <a:gdLst/>
              <a:ahLst/>
              <a:cxnLst/>
              <a:rect l="l" t="t" r="r" b="b"/>
              <a:pathLst>
                <a:path w="4746217" h="4746217" extrusionOk="0">
                  <a:moveTo>
                    <a:pt x="0" y="0"/>
                  </a:moveTo>
                  <a:lnTo>
                    <a:pt x="4746217" y="0"/>
                  </a:lnTo>
                  <a:lnTo>
                    <a:pt x="4746217" y="4746217"/>
                  </a:lnTo>
                  <a:lnTo>
                    <a:pt x="0" y="47462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9" name="Google Shape;19;p20"/>
            <p:cNvSpPr/>
            <p:nvPr/>
          </p:nvSpPr>
          <p:spPr>
            <a:xfrm>
              <a:off x="383127" y="3550960"/>
              <a:ext cx="1599216" cy="1599216"/>
            </a:xfrm>
            <a:custGeom>
              <a:avLst/>
              <a:gdLst/>
              <a:ahLst/>
              <a:cxnLst/>
              <a:rect l="l" t="t" r="r" b="b"/>
              <a:pathLst>
                <a:path w="6350000" h="6350000" extrusionOk="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5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0"/>
          <p:cNvSpPr/>
          <p:nvPr/>
        </p:nvSpPr>
        <p:spPr>
          <a:xfrm>
            <a:off x="7772211" y="5234943"/>
            <a:ext cx="2936397" cy="293639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B6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0"/>
          <p:cNvSpPr/>
          <p:nvPr/>
        </p:nvSpPr>
        <p:spPr>
          <a:xfrm>
            <a:off x="946164" y="-1828800"/>
            <a:ext cx="2936397" cy="293639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B6B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20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18872" y="6391656"/>
            <a:ext cx="1592010" cy="35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0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0917936" y="146304"/>
            <a:ext cx="1237595" cy="5913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>
            <a:spLocks noGrp="1"/>
          </p:cNvSpPr>
          <p:nvPr>
            <p:ph type="body" idx="1"/>
          </p:nvPr>
        </p:nvSpPr>
        <p:spPr>
          <a:xfrm>
            <a:off x="819491" y="1918972"/>
            <a:ext cx="5092083" cy="6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</a:rPr>
              <a:t>Psychological age </a:t>
            </a:r>
            <a:endParaRPr/>
          </a:p>
        </p:txBody>
      </p:sp>
      <p:sp>
        <p:nvSpPr>
          <p:cNvPr id="305" name="Google Shape;305;p10"/>
          <p:cNvSpPr txBox="1">
            <a:spLocks noGrp="1"/>
          </p:cNvSpPr>
          <p:nvPr>
            <p:ph type="body" idx="3"/>
          </p:nvPr>
        </p:nvSpPr>
        <p:spPr>
          <a:xfrm>
            <a:off x="819491" y="813916"/>
            <a:ext cx="10502772" cy="53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Char char="•"/>
            </a:pPr>
            <a:r>
              <a:rPr lang="ru-RU" sz="2000" b="1">
                <a:solidFill>
                  <a:srgbClr val="0070C0"/>
                </a:solidFill>
                <a:latin typeface="Batang"/>
                <a:ea typeface="Batang"/>
                <a:cs typeface="Batang"/>
                <a:sym typeface="Batang"/>
              </a:rPr>
              <a:t>2.4 Ползите от физическата активност в реалния живот - перспектива, основана на множество фактори и стратегии за намеса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Batang"/>
                <a:ea typeface="Batang"/>
                <a:cs typeface="Batang"/>
                <a:sym typeface="Batang"/>
              </a:rPr>
              <a:t>“</a:t>
            </a:r>
            <a:r>
              <a:rPr lang="ru-RU" sz="2000" u="sng">
                <a:latin typeface="Batang"/>
                <a:ea typeface="Batang"/>
                <a:cs typeface="Batang"/>
                <a:sym typeface="Batang"/>
              </a:rPr>
              <a:t>Умерената до интензивна физическа активност се свързва с намален риск от хронични заболявания, включително диабет тип 2, сърдечносъдови заболявания, рак, депресия и метаболитен синдром“ (</a:t>
            </a:r>
            <a:r>
              <a:rPr lang="ru-RU" sz="2000">
                <a:latin typeface="Batang"/>
                <a:ea typeface="Batang"/>
                <a:cs typeface="Batang"/>
                <a:sym typeface="Batang"/>
              </a:rPr>
              <a:t>Gill et all 2015, apud Gomes et al, 2016, p. 72)</a:t>
            </a:r>
            <a:r>
              <a:rPr lang="ru-RU" sz="2000" u="sng">
                <a:latin typeface="Batang"/>
                <a:ea typeface="Batang"/>
                <a:cs typeface="Batang"/>
                <a:sym typeface="Batang"/>
              </a:rPr>
              <a:t>. </a:t>
            </a:r>
            <a:endParaRPr sz="2000">
              <a:latin typeface="Batang"/>
              <a:ea typeface="Batang"/>
              <a:cs typeface="Batang"/>
              <a:sym typeface="Batang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Batang"/>
              <a:ea typeface="Batang"/>
              <a:cs typeface="Batang"/>
              <a:sym typeface="Batang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Batang"/>
                <a:ea typeface="Batang"/>
                <a:cs typeface="Batang"/>
                <a:sym typeface="Batang"/>
              </a:rPr>
              <a:t>Физическата активност може да се използва като </a:t>
            </a:r>
            <a:r>
              <a:rPr lang="ru-RU" sz="2000" u="sng">
                <a:latin typeface="Batang"/>
                <a:ea typeface="Batang"/>
                <a:cs typeface="Batang"/>
                <a:sym typeface="Batang"/>
              </a:rPr>
              <a:t>метод за превенция на психичното здраве, който намалява риска от депресия при възрастните хора, които често изпитват чувство на изолация или липса на смисъл/цел.</a:t>
            </a:r>
            <a:r>
              <a:rPr lang="ru-RU" sz="2000">
                <a:latin typeface="Batang"/>
                <a:ea typeface="Batang"/>
                <a:cs typeface="Batang"/>
                <a:sym typeface="Batang"/>
              </a:rPr>
              <a:t> Проучване, проведено сред японски възрастни хора (извадка от 1422 възрастни на възраст над 65 години), показва, че „упражненията два или повече пъти седмично и/или упражненията с други хора могат да намалят риска от депресия“ (Kanamori et al, 2018). </a:t>
            </a:r>
            <a:endParaRPr sz="2000">
              <a:latin typeface="Batang"/>
              <a:ea typeface="Batang"/>
              <a:cs typeface="Batang"/>
              <a:sym typeface="Batang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Batang"/>
                <a:ea typeface="Batang"/>
                <a:cs typeface="Batang"/>
                <a:sym typeface="Batang"/>
              </a:rPr>
              <a:t>        Какво трябва да се направи, когато депресията вече е инсталирана</a:t>
            </a:r>
            <a:r>
              <a:rPr lang="ru-RU" sz="2000" b="1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???</a:t>
            </a:r>
            <a:r>
              <a:rPr lang="ru-RU" sz="2000">
                <a:latin typeface="Batang"/>
                <a:ea typeface="Batang"/>
                <a:cs typeface="Batang"/>
                <a:sym typeface="Batang"/>
              </a:rPr>
              <a:t> </a:t>
            </a:r>
            <a:endParaRPr sz="2000">
              <a:latin typeface="Batang"/>
              <a:ea typeface="Batang"/>
              <a:cs typeface="Batang"/>
              <a:sym typeface="Batang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Batang"/>
                <a:ea typeface="Batang"/>
                <a:cs typeface="Batang"/>
                <a:sym typeface="Batang"/>
              </a:rPr>
              <a:t>Физическата активност изглежда е отговорът и поради факта, че „физическата активност влияе върху начина, по който се посреща депресивният синдром, чрез разширяване на социалността и телесната стимулация“ (Benedetti et al, 2018). </a:t>
            </a:r>
            <a:endParaRPr sz="2000"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306" name="Google Shape;306;p10" descr="Lightbulb and gear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052" y="4364611"/>
            <a:ext cx="533785" cy="517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"/>
          <p:cNvSpPr txBox="1">
            <a:spLocks noGrp="1"/>
          </p:cNvSpPr>
          <p:nvPr>
            <p:ph type="body" idx="1"/>
          </p:nvPr>
        </p:nvSpPr>
        <p:spPr>
          <a:xfrm>
            <a:off x="819491" y="1918972"/>
            <a:ext cx="5092083" cy="6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</a:rPr>
              <a:t>Psychological age </a:t>
            </a:r>
            <a:endParaRPr/>
          </a:p>
        </p:txBody>
      </p:sp>
      <p:sp>
        <p:nvSpPr>
          <p:cNvPr id="313" name="Google Shape;313;p11"/>
          <p:cNvSpPr txBox="1">
            <a:spLocks noGrp="1"/>
          </p:cNvSpPr>
          <p:nvPr>
            <p:ph type="body" idx="3"/>
          </p:nvPr>
        </p:nvSpPr>
        <p:spPr>
          <a:xfrm>
            <a:off x="819491" y="813916"/>
            <a:ext cx="5981359" cy="531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Char char="•"/>
            </a:pPr>
            <a:r>
              <a:rPr lang="ru-RU" sz="1800" b="1">
                <a:solidFill>
                  <a:srgbClr val="0070C0"/>
                </a:solidFill>
                <a:latin typeface="Batang"/>
                <a:ea typeface="Batang"/>
                <a:cs typeface="Batang"/>
                <a:sym typeface="Batang"/>
              </a:rPr>
              <a:t>2.4 Ползите от физическата активност в реалния живот</a:t>
            </a:r>
            <a:endParaRPr sz="1900">
              <a:latin typeface="Batang"/>
              <a:ea typeface="Batang"/>
              <a:cs typeface="Batang"/>
              <a:sym typeface="Batang"/>
            </a:endParaRPr>
          </a:p>
          <a:p>
            <a:pPr marL="571500" lvl="0" indent="-342931" algn="just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900">
                <a:latin typeface="Batang"/>
                <a:ea typeface="Batang"/>
                <a:cs typeface="Batang"/>
                <a:sym typeface="Batang"/>
              </a:rPr>
              <a:t>PA е средство за превенция - забавя когнитивния упадък, предотвратява фрактурите на костите чрез укрепване на мускулната и костната система, „намалява честотата на сърдечносъдовите заболявания, като: инфаркт, инсулт, хипертония, сърдечна недостатъчност“ и </a:t>
            </a:r>
            <a:endParaRPr sz="1900">
              <a:latin typeface="Batang"/>
              <a:ea typeface="Batang"/>
              <a:cs typeface="Batang"/>
              <a:sym typeface="Batang"/>
            </a:endParaRPr>
          </a:p>
          <a:p>
            <a:pPr marL="571500" lvl="0" indent="-342931" algn="just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1900">
                <a:latin typeface="Batang"/>
                <a:ea typeface="Batang"/>
                <a:cs typeface="Batang"/>
                <a:sym typeface="Batang"/>
              </a:rPr>
              <a:t>ПА може да се разглежда като средство за лечение в живота на възрастните хора (забавя инсулиновата резистентност, намалява загубата на костни минерали и остеопорозата, намалява болките в опорно-двигателния апарат, включително при остеоартрит, намалява консумацията на лекарства, подобрява качеството на съня, поддържа нервната пластичност; повишава самочувствието, сплотеността и социалната интеграция на възрастните хора и т.н., Aguilar-Chasipanta e.a., 2020)</a:t>
            </a:r>
            <a:endParaRPr/>
          </a:p>
        </p:txBody>
      </p:sp>
      <p:pic>
        <p:nvPicPr>
          <p:cNvPr id="314" name="Google Shape;314;p11" descr="A person and person sitting on a blan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5075" y="639684"/>
            <a:ext cx="4086225" cy="577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" name="Google Shape;319;p12"/>
          <p:cNvGraphicFramePr/>
          <p:nvPr/>
        </p:nvGraphicFramePr>
        <p:xfrm>
          <a:off x="1914524" y="1125255"/>
          <a:ext cx="9086500" cy="5646985"/>
        </p:xfrm>
        <a:graphic>
          <a:graphicData uri="http://schemas.openxmlformats.org/drawingml/2006/table">
            <a:tbl>
              <a:tblPr firstRow="1" bandRow="1">
                <a:noFill/>
                <a:tableStyleId>{13B934ED-D578-4660-8120-015987E3F5B2}</a:tableStyleId>
              </a:tblPr>
              <a:tblGrid>
                <a:gridCol w="4543250"/>
                <a:gridCol w="4543250"/>
              </a:tblGrid>
              <a:tr h="182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Високите нива на активност са непосилни за много възрастни хора; може да се помисли за по-ниска степен на интервала, препоръчван за възрастни (поне 150 минути седмично и т.н.).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5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случай на хронични заболявания или ниска физическа годност на възрастните хора е възможно да не са в състояние да извършват дори 150 минути аеробна активност с умерена интензивност седмично; в този случай „те трябва да бъдат толкова физически активни, колкото позволяват техните възможности и състояние“.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1822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Програми за възрастни хора </a:t>
                      </a:r>
                      <a:r>
                        <a:rPr lang="ru-RU" sz="150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трябва да бъдат адаптирани, като се вземат предвид настоящите им ограничения (например бариери за придвижване или използване на инвалидна количка).</a:t>
                      </a:r>
                      <a:endParaRPr sz="1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наличието на някои заболявания възрастните хора трябва да се обърнат към здравните специалисти и специалистите по физическа активност за съвет, за да постигнат и поддържат редовна физическа активност. Тези специалисти „трябва да препоръчат подходящи видове дейности и начини за напредване с безопасно и стабилно темпо“.</a:t>
                      </a:r>
                      <a:endParaRPr sz="1500"/>
                    </a:p>
                  </a:txBody>
                  <a:tcPr marL="91450" marR="91450" marT="45725" marB="45725"/>
                </a:tc>
              </a:tr>
              <a:tr h="1273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/>
                        <a:t>Никога не е късно да станете активни и е за предпочитане някаква физическа активност, отколкото никаква.</a:t>
                      </a:r>
                      <a:endParaRPr sz="15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възрастните хора, които са изложени на по-голям риск от падане и нараняване, „количеството на физическата им активност трябва да се увеличава постепенно“ (на кратки повтарящи се серии). 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ru-RU" sz="1400" i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Източник: Министерство на здравеопазването и човешките ресурси на САЩ; 2018 г., стр. 68-75</a:t>
                      </a:r>
                      <a:endParaRPr sz="1400" i="1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0" name="Google Shape;320;p12"/>
          <p:cNvSpPr txBox="1"/>
          <p:nvPr/>
        </p:nvSpPr>
        <p:spPr>
          <a:xfrm>
            <a:off x="2421653" y="455584"/>
            <a:ext cx="8199455" cy="67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Основни насоки за възрастните хора по отношение на физическата активност в тясна връзка със здравословното състояние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Google Shape;325;p13"/>
          <p:cNvGraphicFramePr/>
          <p:nvPr/>
        </p:nvGraphicFramePr>
        <p:xfrm>
          <a:off x="1876425" y="5994529"/>
          <a:ext cx="8439150" cy="579130"/>
        </p:xfrm>
        <a:graphic>
          <a:graphicData uri="http://schemas.openxmlformats.org/drawingml/2006/table">
            <a:tbl>
              <a:tblPr firstRow="1" bandRow="1">
                <a:noFill/>
                <a:tableStyleId>{13B934ED-D578-4660-8120-015987E3F5B2}</a:tableStyleId>
              </a:tblPr>
              <a:tblGrid>
                <a:gridCol w="8439150"/>
              </a:tblGrid>
              <a:tr h="37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i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Източник: адаптирано от Министерството на здравеопазването и човешките ресурси на САЩ; 2018 г., стр. 68-75</a:t>
                      </a: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26" name="Google Shape;326;p13"/>
          <p:cNvSpPr txBox="1"/>
          <p:nvPr/>
        </p:nvSpPr>
        <p:spPr>
          <a:xfrm>
            <a:off x="2106595" y="462134"/>
            <a:ext cx="8199455" cy="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Основни насоки за възрастните хора по отношение на физическата активност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3" descr="A group of people runn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2085" b="26249"/>
          <a:stretch/>
        </p:blipFill>
        <p:spPr>
          <a:xfrm>
            <a:off x="2800350" y="835441"/>
            <a:ext cx="6629400" cy="515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/>
          <p:nvPr/>
        </p:nvSpPr>
        <p:spPr>
          <a:xfrm>
            <a:off x="2986825" y="475509"/>
            <a:ext cx="7040100" cy="12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Основни насоки за възрастните хора по отношение на физическата активност </a:t>
            </a:r>
            <a:endParaRPr/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Source: U.S. Department of Health and Human Services; 2019</a:t>
            </a:r>
            <a:r>
              <a:rPr lang="ru-RU" sz="18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800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3" name="Google Shape;333;p14"/>
          <p:cNvGraphicFramePr/>
          <p:nvPr>
            <p:extLst>
              <p:ext uri="{D42A27DB-BD31-4B8C-83A1-F6EECF244321}">
                <p14:modId xmlns:p14="http://schemas.microsoft.com/office/powerpoint/2010/main" val="2499295617"/>
              </p:ext>
            </p:extLst>
          </p:nvPr>
        </p:nvGraphicFramePr>
        <p:xfrm>
          <a:off x="1522523" y="1494617"/>
          <a:ext cx="10229200" cy="4523800"/>
        </p:xfrm>
        <a:graphic>
          <a:graphicData uri="http://schemas.openxmlformats.org/drawingml/2006/table">
            <a:tbl>
              <a:tblPr firstRow="1" bandRow="1">
                <a:noFill/>
                <a:tableStyleId>{13B934ED-D578-4660-8120-015987E3F5B2}</a:tableStyleId>
              </a:tblPr>
              <a:tblGrid>
                <a:gridCol w="5114600"/>
                <a:gridCol w="5114600"/>
              </a:tblGrid>
              <a:tr h="107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/>
                        <a:t>Примери за PA за възрастни хора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/>
                        <a:t>Ограничения</a:t>
                      </a:r>
                      <a:endParaRPr sz="1400"/>
                    </a:p>
                  </a:txBody>
                  <a:tcPr marL="91450" marR="91450" marT="45725" marB="45725"/>
                </a:tc>
              </a:tr>
              <a:tr h="344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Дейностите с малко или умерено въздействие, като ходене, работа в градината, плуване, упражнения във вода, тай чи, каране на стационарно колело или йога, са особено полезни за възрастните хора, тъй като намаляват натоварването на ставите и свеждат до минимум риска от травми, а освен това са щадящи за ставите (не включват никакъв контакт със земята или други твърди повърхности, какъвто е случаят със спортовете, които включват контакт или сблъсък). Тези дейности могат да спомогнат за поддържане на мускулната сила, подобряване на подвижността и координацията, както и за повишаване на сърдечносъдовата издръжливост. В крайна сметка тези програми могат да имат голям ефект върху намаляването на заболеваемостта, броя на хоспитализациите и търсенето на здравна система. </a:t>
                      </a:r>
                      <a:endParaRPr sz="14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 случая на </a:t>
                      </a:r>
                      <a:r>
                        <a:rPr lang="ru-RU" sz="1400" u="sng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слаб възрастен човек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препоръчва се по-кратка програма от дейности, замислена като многокомпонентна програма за физическа активност </a:t>
                      </a:r>
                      <a:r>
                        <a:rPr lang="ru-RU" sz="1400" u="sng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(90-135 минути седмично, в сравнение със 150-300 минути седмично за възрастен без сериозни/хронични заболявания).</a:t>
                      </a: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Специалистите препоръчват на крехките възрастни хора да провеждат „сесии от 30 до 45 минути с поне умерена интензивност, 3 или повече пъти седмично, в продължение на поне 3 до 5 месеца“, като най-ефективен начин за повишаване на функционалните способности на крехките възрастни хора (Physical Activity Guidelines for Americans, стр. 76).</a:t>
                      </a:r>
                      <a:endParaRPr sz="1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6971" y="5003276"/>
            <a:ext cx="487363" cy="48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1875" y="144538"/>
            <a:ext cx="8866975" cy="65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6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l="445" r="455"/>
          <a:stretch/>
        </p:blipFill>
        <p:spPr>
          <a:xfrm>
            <a:off x="1724968" y="150725"/>
            <a:ext cx="8742000" cy="6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7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 l="139" r="149"/>
          <a:stretch/>
        </p:blipFill>
        <p:spPr>
          <a:xfrm>
            <a:off x="1969477" y="146127"/>
            <a:ext cx="8409900" cy="63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 txBox="1">
            <a:spLocks noGrp="1"/>
          </p:cNvSpPr>
          <p:nvPr>
            <p:ph type="body" idx="4"/>
          </p:nvPr>
        </p:nvSpPr>
        <p:spPr>
          <a:xfrm>
            <a:off x="8937170" y="2525486"/>
            <a:ext cx="2385093" cy="360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Източник на вдъхновение: Asociația Zi de bine, Общностен център в Букурещ</a:t>
            </a:r>
            <a:endParaRPr sz="2000"/>
          </a:p>
        </p:txBody>
      </p:sp>
      <p:pic>
        <p:nvPicPr>
          <p:cNvPr id="359" name="Google Shape;3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0526" y="195035"/>
            <a:ext cx="4850947" cy="6467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ru-RU"/>
              <a:t>Вместо заключения</a:t>
            </a:r>
            <a:endParaRPr/>
          </a:p>
        </p:txBody>
      </p:sp>
      <p:grpSp>
        <p:nvGrpSpPr>
          <p:cNvPr id="366" name="Google Shape;366;p19"/>
          <p:cNvGrpSpPr/>
          <p:nvPr/>
        </p:nvGrpSpPr>
        <p:grpSpPr>
          <a:xfrm>
            <a:off x="2666374" y="1690787"/>
            <a:ext cx="7008187" cy="4548411"/>
            <a:chOff x="1691684" y="99"/>
            <a:chExt cx="7008187" cy="4548411"/>
          </a:xfrm>
        </p:grpSpPr>
        <p:sp>
          <p:nvSpPr>
            <p:cNvPr id="367" name="Google Shape;367;p19"/>
            <p:cNvSpPr/>
            <p:nvPr/>
          </p:nvSpPr>
          <p:spPr>
            <a:xfrm>
              <a:off x="2850770" y="21614"/>
              <a:ext cx="4526896" cy="452689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9416" y="7028"/>
                  </a:moveTo>
                  <a:lnTo>
                    <a:pt x="79416" y="7028"/>
                  </a:lnTo>
                  <a:cubicBezTo>
                    <a:pt x="103322" y="15791"/>
                    <a:pt x="118397" y="39480"/>
                    <a:pt x="116209" y="64848"/>
                  </a:cubicBezTo>
                  <a:cubicBezTo>
                    <a:pt x="114022" y="90215"/>
                    <a:pt x="95113" y="110974"/>
                    <a:pt x="70060" y="115514"/>
                  </a:cubicBezTo>
                  <a:cubicBezTo>
                    <a:pt x="45006" y="120054"/>
                    <a:pt x="20016" y="107250"/>
                    <a:pt x="9066" y="84263"/>
                  </a:cubicBezTo>
                  <a:cubicBezTo>
                    <a:pt x="-1884" y="61276"/>
                    <a:pt x="3920" y="33803"/>
                    <a:pt x="23231" y="17209"/>
                  </a:cubicBezTo>
                  <a:lnTo>
                    <a:pt x="21161" y="14304"/>
                  </a:lnTo>
                  <a:lnTo>
                    <a:pt x="29180" y="16770"/>
                  </a:lnTo>
                  <a:lnTo>
                    <a:pt x="29181" y="25555"/>
                  </a:lnTo>
                  <a:lnTo>
                    <a:pt x="27111" y="22651"/>
                  </a:lnTo>
                  <a:lnTo>
                    <a:pt x="27111" y="22651"/>
                  </a:lnTo>
                  <a:cubicBezTo>
                    <a:pt x="10298" y="37457"/>
                    <a:pt x="5450" y="61673"/>
                    <a:pt x="15269" y="81810"/>
                  </a:cubicBezTo>
                  <a:cubicBezTo>
                    <a:pt x="25087" y="101947"/>
                    <a:pt x="47151" y="113041"/>
                    <a:pt x="69170" y="108913"/>
                  </a:cubicBezTo>
                  <a:cubicBezTo>
                    <a:pt x="91190" y="104785"/>
                    <a:pt x="107737" y="86452"/>
                    <a:pt x="109594" y="64126"/>
                  </a:cubicBezTo>
                  <a:cubicBezTo>
                    <a:pt x="111451" y="41799"/>
                    <a:pt x="98161" y="20984"/>
                    <a:pt x="77126" y="13275"/>
                  </a:cubicBezTo>
                  <a:close/>
                </a:path>
              </a:pathLst>
            </a:custGeom>
            <a:solidFill>
              <a:srgbClr val="CAD1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4059307" y="99"/>
              <a:ext cx="2152376" cy="1076188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 txBox="1"/>
            <p:nvPr/>
          </p:nvSpPr>
          <p:spPr>
            <a:xfrm>
              <a:off x="4208685" y="203237"/>
              <a:ext cx="1804200" cy="76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Стратегии за противодействие на заседналостта и/или липсата на активност сред възрастните хора в ЕС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5559414" y="1334005"/>
              <a:ext cx="2824089" cy="1076188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 txBox="1"/>
            <p:nvPr/>
          </p:nvSpPr>
          <p:spPr>
            <a:xfrm>
              <a:off x="5611949" y="1386540"/>
              <a:ext cx="2719019" cy="971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Предпочитанията на възрастните хора конфигурират стратегиите за противодействие на седенкарството: леки или умерени физически дейности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5651375" y="3299223"/>
              <a:ext cx="3048496" cy="1076188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 txBox="1"/>
            <p:nvPr/>
          </p:nvSpPr>
          <p:spPr>
            <a:xfrm>
              <a:off x="5703910" y="3351758"/>
              <a:ext cx="2943426" cy="971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Най-малко 150 минути седмично за възрастни хора без сериозни заболявания/ многокомпонентна програма за физическа активност (90-135 минути седмично) - в случай на слаб възрастен човек. </a:t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2158452" y="3143269"/>
              <a:ext cx="2152376" cy="1076188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 txBox="1"/>
            <p:nvPr/>
          </p:nvSpPr>
          <p:spPr>
            <a:xfrm>
              <a:off x="2210987" y="3195804"/>
              <a:ext cx="2047306" cy="971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Постепенно напредване; индивидуално определяне на целите; консултация с бенефициента и обратна връзка; упражнения с други хора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1691684" y="1336287"/>
              <a:ext cx="2670926" cy="1076188"/>
            </a:xfrm>
            <a:prstGeom prst="roundRect">
              <a:avLst>
                <a:gd name="adj" fmla="val 16667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 txBox="1"/>
            <p:nvPr/>
          </p:nvSpPr>
          <p:spPr>
            <a:xfrm>
              <a:off x="1744219" y="1388822"/>
              <a:ext cx="2565856" cy="971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Мултидисциплинарен екип: болногледач+специалист по физическо възпитание/терапевт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 txBox="1"/>
          <p:nvPr/>
        </p:nvSpPr>
        <p:spPr>
          <a:xfrm>
            <a:off x="2733963" y="541038"/>
            <a:ext cx="7398327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044458"/>
                </a:solidFill>
                <a:latin typeface="Batang"/>
                <a:ea typeface="Batang"/>
                <a:cs typeface="Batang"/>
                <a:sym typeface="Batang"/>
              </a:rPr>
              <a:t>МОДУЛ 2. Стратегии за противодействие на заседналостта и липсата на активност сред хората в напреднала възраст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"/>
          <p:cNvSpPr txBox="1"/>
          <p:nvPr/>
        </p:nvSpPr>
        <p:spPr>
          <a:xfrm>
            <a:off x="870434" y="1801383"/>
            <a:ext cx="905865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2.1 Разпространение на седящия начин на живот и липсата на активност сред възрастните хора в Европа</a:t>
            </a:r>
            <a:endParaRPr sz="1600" b="1" dirty="0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Въпреки </a:t>
            </a:r>
            <a:r>
              <a:rPr lang="ru-RU" sz="1600" u="sng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че физическата активност се счита за ключов фактор за здравословен живот и се свързва с по-добро физическо и когнитивно функциониране и с увеличена продължителност на живота </a:t>
            </a:r>
            <a:r>
              <a:rPr lang="ru-RU" sz="16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(Benedict et al, 2016), различни сравнителни анализи в Европа </a:t>
            </a:r>
            <a:r>
              <a:rPr lang="ru-RU" sz="1600" u="sng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разкриват разпространението на седящия начин на живот и/или липсата на активност сред възрастните хора:</a:t>
            </a:r>
            <a:endParaRPr sz="1600" b="1" u="sng" dirty="0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600" b="1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	общото разпространение на неактивността сред лицата на възраст 55+ в 16-те европейски държави, включени в проучването, е 12,5%. </a:t>
            </a:r>
            <a:endParaRPr sz="1600" b="1" dirty="0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600" b="1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	вариране на физическата неактивност в различните страни </a:t>
            </a:r>
            <a:r>
              <a:rPr lang="ru-RU" sz="1600" b="1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- от 4,9% (Швеция) до 29% (Португалия).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600" b="1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	значимите променливи, свързани с физическата неактивност, са: „увеличаване на възрастта, депресия, физически ограничения, лошо усещане за смисъл на живота, социална подкрепа и загуба на паметта“ - Survey of Health, Ageing, and Retirement in Europe (2016 г.)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ru-RU" sz="1600" b="1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в периода 2002-2017 г. - увеличаване на СБ за възрастните в ЕС както като цяло, така и при разглеждане на половете поотделно (López-Valenciano и др., 2020 г.)</a:t>
            </a:r>
            <a:endParaRPr sz="1600" b="1" dirty="0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/>
          <p:nvPr/>
        </p:nvSpPr>
        <p:spPr>
          <a:xfrm>
            <a:off x="2549606" y="245338"/>
            <a:ext cx="7398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A7D22"/>
                </a:solidFill>
                <a:latin typeface="Batang"/>
                <a:ea typeface="Batang"/>
                <a:cs typeface="Batang"/>
                <a:sym typeface="Batang"/>
              </a:rPr>
              <a:t>2.1 Разпространение на седящия начин на живот и липсата на активност сред възрастните хора в Европа</a:t>
            </a:r>
            <a:endParaRPr sz="2400" b="1">
              <a:solidFill>
                <a:srgbClr val="3A7D22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734287" y="1657786"/>
            <a:ext cx="7934400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74F6A"/>
              </a:buClr>
              <a:buSzPts val="2200"/>
              <a:buFont typeface="Noto Sans Symbols"/>
              <a:buChar char="✔"/>
            </a:pPr>
            <a:r>
              <a:rPr lang="ru-RU" sz="2000" dirty="0">
                <a:solidFill>
                  <a:srgbClr val="074F6A"/>
                </a:solidFill>
                <a:highlight>
                  <a:srgbClr val="FFFFFF"/>
                </a:highlight>
                <a:latin typeface="Batang"/>
                <a:ea typeface="Batang"/>
                <a:cs typeface="Batang"/>
                <a:sym typeface="Batang"/>
              </a:rPr>
              <a:t>В Румъния, България и Италия през 2017 г. разпространението е по-високо от очакваното (idem, стр. 4)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74F6A"/>
              </a:buClr>
              <a:buSzPts val="2200"/>
              <a:buFont typeface="Noto Sans Symbols"/>
              <a:buChar char="✔"/>
            </a:pPr>
            <a:r>
              <a:rPr lang="ru-RU" sz="2000" dirty="0">
                <a:solidFill>
                  <a:srgbClr val="074F6A"/>
                </a:solidFill>
                <a:highlight>
                  <a:srgbClr val="FFFFFF"/>
                </a:highlight>
                <a:latin typeface="Batang"/>
                <a:ea typeface="Batang"/>
                <a:cs typeface="Batang"/>
                <a:sym typeface="Batang"/>
              </a:rPr>
              <a:t>Испания е една от страните, които са въвели в общата си политика насоки за обществено здраве относно SB (idem, стр. 8).          На практика в Испания се наблюдава по-високо разпространение на възрастните хора, които практикуват физическа активност</a:t>
            </a:r>
            <a:endParaRPr sz="12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74F6A"/>
              </a:buClr>
              <a:buSzPts val="2200"/>
              <a:buFont typeface="Noto Sans Symbols"/>
              <a:buChar char="✔"/>
            </a:pPr>
            <a:r>
              <a:rPr lang="ru-RU" sz="2000" dirty="0">
                <a:solidFill>
                  <a:srgbClr val="074F6A"/>
                </a:solidFill>
                <a:highlight>
                  <a:srgbClr val="FFFFFF"/>
                </a:highlight>
                <a:latin typeface="Batang"/>
                <a:ea typeface="Batang"/>
                <a:cs typeface="Batang"/>
                <a:sym typeface="Batang"/>
              </a:rPr>
              <a:t>Установено е, че възрастните жени са по-малко заседнали от възрастните мъже, вероятно защото все още прекарват повече време в домашни дейности (idem, стр. 8)</a:t>
            </a:r>
            <a:endParaRPr sz="1200" dirty="0"/>
          </a:p>
          <a:p>
            <a:pPr marL="285750" marR="0" lvl="0" indent="-146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000" dirty="0">
              <a:solidFill>
                <a:srgbClr val="074F6A"/>
              </a:solidFill>
              <a:highlight>
                <a:srgbClr val="FFFFFF"/>
              </a:highlight>
              <a:latin typeface="Batang"/>
              <a:ea typeface="Batang"/>
              <a:cs typeface="Batang"/>
              <a:sym typeface="Batang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74F6A"/>
              </a:buClr>
              <a:buSzPts val="2200"/>
              <a:buFont typeface="Noto Sans Symbols"/>
              <a:buChar char="✔"/>
            </a:pPr>
            <a:r>
              <a:rPr lang="ru-RU" sz="2000" dirty="0">
                <a:solidFill>
                  <a:srgbClr val="074F6A"/>
                </a:solidFill>
                <a:highlight>
                  <a:srgbClr val="FFFFFF"/>
                </a:highlight>
                <a:latin typeface="Batang"/>
                <a:ea typeface="Batang"/>
                <a:cs typeface="Batang"/>
                <a:sym typeface="Batang"/>
              </a:rPr>
              <a:t>Физическата активност може да бъде разглеждана и отчитана и по отношение на професионалната и битовата дейност, а не само по отношение на физическите упражнения</a:t>
            </a:r>
            <a:endParaRPr sz="2000" dirty="0">
              <a:solidFill>
                <a:srgbClr val="074F6A"/>
              </a:solidFill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947437" y="3573414"/>
            <a:ext cx="933000" cy="18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1F1F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 rot="5400000">
            <a:off x="7238474" y="4425019"/>
            <a:ext cx="564900" cy="7383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F1F1F1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"/>
          <p:cNvSpPr txBox="1">
            <a:spLocks noGrp="1"/>
          </p:cNvSpPr>
          <p:nvPr>
            <p:ph type="title"/>
          </p:nvPr>
        </p:nvSpPr>
        <p:spPr>
          <a:xfrm>
            <a:off x="380437" y="605742"/>
            <a:ext cx="4360104" cy="471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✔"/>
            </a:pPr>
            <a:r>
              <a:rPr lang="ru-RU" sz="2200" u="sng"/>
              <a:t>Представените по-горе данни за четвъртите страни на партньорските организации по проекта (България, Румъния, Италия, Испания) се потвърждават и в комплексния документ Physical activity factsheets, 2018 г.</a:t>
            </a:r>
            <a:br>
              <a:rPr lang="ru-RU" sz="2200" u="sng"/>
            </a:br>
            <a:r>
              <a:rPr lang="ru-RU" sz="2200" u="sng"/>
              <a:t>55+, които не спортуват и не се занимават с физически упражнения, е дори по-висок от процента на възрастните.</a:t>
            </a:r>
            <a:endParaRPr sz="2200" u="sng"/>
          </a:p>
        </p:txBody>
      </p:sp>
      <p:sp>
        <p:nvSpPr>
          <p:cNvPr id="212" name="Google Shape;212;p4"/>
          <p:cNvSpPr txBox="1">
            <a:spLocks noGrp="1"/>
          </p:cNvSpPr>
          <p:nvPr>
            <p:ph type="body" idx="1"/>
          </p:nvPr>
        </p:nvSpPr>
        <p:spPr>
          <a:xfrm>
            <a:off x="5896253" y="605742"/>
            <a:ext cx="5433134" cy="552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12287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i="1">
              <a:solidFill>
                <a:srgbClr val="074F6A"/>
              </a:solidFill>
              <a:highlight>
                <a:srgbClr val="FFFFFF"/>
              </a:highlight>
              <a:latin typeface="Batang"/>
              <a:ea typeface="Batang"/>
              <a:cs typeface="Batang"/>
              <a:sym typeface="Batang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F6A"/>
              </a:buClr>
              <a:buSzPct val="100000"/>
              <a:buChar char="•"/>
            </a:pPr>
            <a:r>
              <a:rPr lang="ru-RU" sz="1800" i="1">
                <a:solidFill>
                  <a:srgbClr val="074F6A"/>
                </a:solidFill>
                <a:highlight>
                  <a:srgbClr val="FFFFFF"/>
                </a:highlight>
                <a:latin typeface="Batang"/>
                <a:ea typeface="Batang"/>
                <a:cs typeface="Batang"/>
                <a:sym typeface="Batang"/>
              </a:rPr>
              <a:t>Фиг. 2.1 Диаграма на разпространението на нивото на физическа активност при възрастни от България, Румъния, Италия и Испания</a:t>
            </a:r>
            <a:endParaRPr sz="1800">
              <a:solidFill>
                <a:srgbClr val="074F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ru-RU">
                <a:solidFill>
                  <a:schemeClr val="lt1"/>
                </a:solidFill>
              </a:rPr>
              <a:t>population aging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ru-RU">
                <a:solidFill>
                  <a:schemeClr val="lt1"/>
                </a:solidFill>
              </a:rPr>
              <a:t>The demographic trend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ru-RU">
                <a:solidFill>
                  <a:schemeClr val="lt1"/>
                </a:solidFill>
              </a:rPr>
              <a:t>The importance of active aging </a:t>
            </a:r>
            <a:endParaRPr/>
          </a:p>
          <a:p>
            <a:pPr marL="971550" lvl="1" indent="-5143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ru-RU">
                <a:solidFill>
                  <a:schemeClr val="lt1"/>
                </a:solidFill>
              </a:rPr>
              <a:t>The benefits of physical activity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ru-RU">
                <a:solidFill>
                  <a:schemeClr val="lt1"/>
                </a:solidFill>
              </a:rPr>
              <a:t>3. Interplay between physical activity and personal and external determinants.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ru-RU">
                <a:solidFill>
                  <a:schemeClr val="lt1"/>
                </a:solidFill>
              </a:rPr>
              <a:t>Personal predispositions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lang="ru-RU">
                <a:solidFill>
                  <a:schemeClr val="lt1"/>
                </a:solidFill>
              </a:rPr>
              <a:t>External forces</a:t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4071053" y="813283"/>
            <a:ext cx="1825200" cy="36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ECBF4"/>
          </a:soli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4" descr="A graph of blue and white ba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153" y="2204806"/>
            <a:ext cx="6109334" cy="362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"/>
          <p:cNvSpPr txBox="1">
            <a:spLocks noGrp="1"/>
          </p:cNvSpPr>
          <p:nvPr>
            <p:ph type="title"/>
          </p:nvPr>
        </p:nvSpPr>
        <p:spPr>
          <a:xfrm>
            <a:off x="573024" y="512064"/>
            <a:ext cx="4364736" cy="486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ru-RU" sz="3200"/>
              <a:t/>
            </a:r>
            <a:br>
              <a:rPr lang="ru-RU" sz="3200"/>
            </a:br>
            <a:r>
              <a:rPr lang="ru-RU" sz="1800"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800">
                <a:latin typeface="Batang"/>
                <a:ea typeface="Batang"/>
                <a:cs typeface="Batang"/>
                <a:sym typeface="Batang"/>
              </a:rPr>
            </a:br>
            <a:r>
              <a:rPr lang="ru-RU" sz="1800"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800">
                <a:latin typeface="Batang"/>
                <a:ea typeface="Batang"/>
                <a:cs typeface="Batang"/>
                <a:sym typeface="Batang"/>
              </a:rPr>
            </a:br>
            <a:r>
              <a:rPr lang="ru-RU" sz="1800">
                <a:latin typeface="Batang"/>
                <a:ea typeface="Batang"/>
                <a:cs typeface="Batang"/>
                <a:sym typeface="Batang"/>
              </a:rPr>
              <a:t>В Румъния и България процентът на населението е по-висок и за двете анализирани категории (хора, които никога/рядко спортуват, или хора, които не практикуват никаква друга физическа активност) в сравнение с Италия и Испания.</a:t>
            </a:r>
            <a:br>
              <a:rPr lang="ru-RU" sz="1800">
                <a:latin typeface="Batang"/>
                <a:ea typeface="Batang"/>
                <a:cs typeface="Batang"/>
                <a:sym typeface="Batang"/>
              </a:rPr>
            </a:br>
            <a:r>
              <a:rPr lang="ru-RU" sz="1800"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800">
                <a:latin typeface="Batang"/>
                <a:ea typeface="Batang"/>
                <a:cs typeface="Batang"/>
                <a:sym typeface="Batang"/>
              </a:rPr>
            </a:br>
            <a:r>
              <a:rPr lang="ru-RU" sz="1800"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800">
                <a:latin typeface="Batang"/>
                <a:ea typeface="Batang"/>
                <a:cs typeface="Batang"/>
                <a:sym typeface="Batang"/>
              </a:rPr>
            </a:br>
            <a:r>
              <a:rPr lang="ru-RU" sz="1800">
                <a:latin typeface="Batang"/>
                <a:ea typeface="Batang"/>
                <a:cs typeface="Batang"/>
                <a:sym typeface="Batang"/>
              </a:rPr>
              <a:t>Най-високото ниво на достатъчна физическа активност, наблюдавано при възрастните, е регистрирано в Испания - 66% при възрастните на възраст 18-69 години и 68% при възрастните на възраст 60-69 години (вж. фиг. 2.1), подобно на Швеция - 67% при възрастните и 55% при възрастните в Швеция. * Подобна е ситуацията в световен мащаб - 27,5 % от възрастните в САЩ на 50 и повече години (приблизително 31 милиона души), които се самоопределят като неактивни </a:t>
            </a:r>
            <a:r>
              <a:rPr lang="ru-RU" sz="3200"/>
              <a:t/>
            </a:r>
            <a:br>
              <a:rPr lang="ru-RU" sz="3200"/>
            </a:br>
            <a:endParaRPr sz="3200"/>
          </a:p>
        </p:txBody>
      </p:sp>
      <p:sp>
        <p:nvSpPr>
          <p:cNvPr id="221" name="Google Shape;221;p5"/>
          <p:cNvSpPr txBox="1">
            <a:spLocks noGrp="1"/>
          </p:cNvSpPr>
          <p:nvPr>
            <p:ph type="body" idx="1"/>
          </p:nvPr>
        </p:nvSpPr>
        <p:spPr>
          <a:xfrm>
            <a:off x="5896253" y="605742"/>
            <a:ext cx="5433134" cy="5520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highlight>
                <a:srgbClr val="FFFFFF"/>
              </a:highlight>
              <a:latin typeface="Batang"/>
              <a:ea typeface="Batang"/>
              <a:cs typeface="Batang"/>
              <a:sym typeface="Batang"/>
            </a:endParaRPr>
          </a:p>
          <a:p>
            <a:pPr marL="457200" lvl="0" indent="-22860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74F6A"/>
              </a:buClr>
              <a:buSzPts val="1800"/>
              <a:buChar char="•"/>
            </a:pPr>
            <a:r>
              <a:rPr lang="ru-RU" sz="1800" i="1">
                <a:solidFill>
                  <a:srgbClr val="074F6A"/>
                </a:solidFill>
                <a:latin typeface="Batang"/>
                <a:ea typeface="Batang"/>
                <a:cs typeface="Batang"/>
                <a:sym typeface="Batang"/>
              </a:rPr>
              <a:t>Фиг. 2.2 Дял на населението, което никога или рядко спортува, %</a:t>
            </a: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2286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74F6A"/>
              </a:buClr>
              <a:buSzPts val="1800"/>
              <a:buChar char="•"/>
            </a:pPr>
            <a:r>
              <a:rPr lang="ru-RU" sz="1800">
                <a:solidFill>
                  <a:srgbClr val="074F6A"/>
                </a:solidFill>
                <a:highlight>
                  <a:srgbClr val="FFFFFF"/>
                </a:highlight>
                <a:latin typeface="Batang"/>
                <a:ea typeface="Batang"/>
                <a:cs typeface="Batang"/>
                <a:sym typeface="Batang"/>
              </a:rPr>
              <a:t>Source: </a:t>
            </a:r>
            <a:r>
              <a:rPr lang="ru-RU" sz="1800">
                <a:solidFill>
                  <a:srgbClr val="074F6A"/>
                </a:solidFill>
                <a:latin typeface="Batang"/>
                <a:ea typeface="Batang"/>
                <a:cs typeface="Batang"/>
                <a:sym typeface="Batang"/>
              </a:rPr>
              <a:t>Special Eurobarometer 525, 2022</a:t>
            </a:r>
            <a:endParaRPr sz="1800">
              <a:solidFill>
                <a:srgbClr val="074F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5" descr="A graph of green ba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9434" y="1853618"/>
            <a:ext cx="6266772" cy="3764304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/>
          <p:nvPr/>
        </p:nvSpPr>
        <p:spPr>
          <a:xfrm>
            <a:off x="4404636" y="877142"/>
            <a:ext cx="1491617" cy="46791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573024" y="952500"/>
            <a:ext cx="4364736" cy="434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tang"/>
              <a:buNone/>
            </a:pPr>
            <a:r>
              <a:rPr lang="ru-RU" sz="1800">
                <a:latin typeface="Batang"/>
                <a:ea typeface="Batang"/>
                <a:cs typeface="Batang"/>
                <a:sym typeface="Batang"/>
              </a:rPr>
              <a:t>Делът на възрастните, които никога или рядко се занимават с друга физическа активност (извън спорта), като например придвижване с велосипед от едно място до друго, танци, градинарство, като цяло е по-нисък в четирите държави в сравнение с дела на възрастното население, практикуващо конкретни спортове.</a:t>
            </a:r>
            <a:br>
              <a:rPr lang="ru-RU" sz="1800">
                <a:latin typeface="Batang"/>
                <a:ea typeface="Batang"/>
                <a:cs typeface="Batang"/>
                <a:sym typeface="Batang"/>
              </a:rPr>
            </a:br>
            <a:r>
              <a:rPr lang="ru-RU" sz="1800"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800">
                <a:latin typeface="Batang"/>
                <a:ea typeface="Batang"/>
                <a:cs typeface="Batang"/>
                <a:sym typeface="Batang"/>
              </a:rPr>
            </a:br>
            <a:r>
              <a:rPr lang="ru-RU" sz="1800" b="1">
                <a:latin typeface="Batang"/>
                <a:ea typeface="Batang"/>
                <a:cs typeface="Batang"/>
                <a:sym typeface="Batang"/>
              </a:rPr>
              <a:t>ЗАКЛЮЧЕНИЕ: Този резултат би могъл да очертае стратегия за борба със заседналия начин на живот на възрастните хора в четирите споменати държави, която да включва леки физически дейности (танци, градинарство и др.), а не специфични спортове.</a:t>
            </a:r>
            <a:endParaRPr sz="3200" b="1"/>
          </a:p>
        </p:txBody>
      </p:sp>
      <p:sp>
        <p:nvSpPr>
          <p:cNvPr id="230" name="Google Shape;230;p6"/>
          <p:cNvSpPr txBox="1">
            <a:spLocks noGrp="1"/>
          </p:cNvSpPr>
          <p:nvPr>
            <p:ph type="body" idx="1"/>
          </p:nvPr>
        </p:nvSpPr>
        <p:spPr>
          <a:xfrm>
            <a:off x="5774203" y="541242"/>
            <a:ext cx="5433000" cy="60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highlight>
                <a:srgbClr val="FFFFFF"/>
              </a:highlight>
              <a:latin typeface="Batang"/>
              <a:ea typeface="Batang"/>
              <a:cs typeface="Batang"/>
              <a:sym typeface="Batang"/>
            </a:endParaRPr>
          </a:p>
          <a:p>
            <a:pPr marL="457200" lvl="0" indent="-22860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74F6A"/>
              </a:buClr>
              <a:buSzPts val="1800"/>
              <a:buChar char="•"/>
            </a:pPr>
            <a:r>
              <a:rPr lang="ru-RU" sz="1800" i="1">
                <a:solidFill>
                  <a:srgbClr val="074F6A"/>
                </a:solidFill>
                <a:latin typeface="Batang"/>
                <a:ea typeface="Batang"/>
                <a:cs typeface="Batang"/>
                <a:sym typeface="Batang"/>
              </a:rPr>
              <a:t>Фиг. 2.3 Дял на населението, което никога или рядко се занимава с други физически дейности извън спорта, %</a:t>
            </a: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74F6A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74F6A"/>
              </a:solidFill>
              <a:highlight>
                <a:srgbClr val="FFFFFF"/>
              </a:highlight>
              <a:latin typeface="Batang"/>
              <a:ea typeface="Batang"/>
              <a:cs typeface="Batang"/>
              <a:sym typeface="Batang"/>
            </a:endParaRPr>
          </a:p>
          <a:p>
            <a:pPr marL="457200" lvl="0" indent="-2286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74F6A"/>
              </a:buClr>
              <a:buSzPts val="1800"/>
              <a:buChar char="•"/>
            </a:pPr>
            <a:r>
              <a:rPr lang="ru-RU" sz="1800">
                <a:solidFill>
                  <a:srgbClr val="074F6A"/>
                </a:solidFill>
                <a:highlight>
                  <a:srgbClr val="FFFFFF"/>
                </a:highlight>
                <a:latin typeface="Batang"/>
                <a:ea typeface="Batang"/>
                <a:cs typeface="Batang"/>
                <a:sym typeface="Batang"/>
              </a:rPr>
              <a:t>Източник: Специално проучване на Евробарометър 525, 2022 г.</a:t>
            </a:r>
            <a:endParaRPr sz="1800">
              <a:solidFill>
                <a:srgbClr val="074F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4405886" y="718542"/>
            <a:ext cx="1491617" cy="46791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6" descr="A graph of green and black bar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3297" y="1790850"/>
            <a:ext cx="6514811" cy="391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"/>
          <p:cNvSpPr txBox="1">
            <a:spLocks noGrp="1"/>
          </p:cNvSpPr>
          <p:nvPr>
            <p:ph type="title"/>
          </p:nvPr>
        </p:nvSpPr>
        <p:spPr>
          <a:xfrm>
            <a:off x="478575" y="2143125"/>
            <a:ext cx="8877900" cy="39174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 ВЛИЯНИЕ НА SB: </a:t>
            </a:r>
            <a:r>
              <a:rPr lang="ru-RU" sz="1400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риск от падане </a:t>
            </a: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към </a:t>
            </a:r>
            <a:r>
              <a:rPr lang="ru-RU" sz="1400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депресия</a:t>
            </a: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 и </a:t>
            </a:r>
            <a:r>
              <a:rPr lang="ru-RU" sz="1400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намаляване на функционалния капацитет</a:t>
            </a: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ru-RU" sz="1400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пада  </a:t>
            </a: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са основни причини за смъртност, заболеваемост и преждевременно настаняване в старчески дом за възрастни хора.. </a:t>
            </a:r>
            <a:b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ru-RU" sz="1400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Депресия</a:t>
            </a: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 е по-често срещано сред възрастните хора, отколкото в зряла възраст, поради загубата на чувството за смисъл и цел на живота (често като последица от пенсионирането) и „увеличава риска от самоубийство, деменция и функционално влошаване“ (Kanamori et al, 2018). </a:t>
            </a:r>
            <a:b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ru-RU" sz="1400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Близо 50% от възрастните хора, които са настанени в старчески дом, имат функционален спад (ФС)</a:t>
            </a:r>
            <a:r>
              <a:rPr lang="ru-RU" sz="1400" b="0" i="0" u="none" strike="noStrike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по време на настаняването в институция (за 1 година 38,9 % до 50,6 % от жителите в проучването са изпитали функционален спад, Moreno-Martin e.a., 2022).</a:t>
            </a:r>
            <a:b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ru-RU" sz="1400" b="1" dirty="0">
                <a:solidFill>
                  <a:srgbClr val="FF0000"/>
                </a:solidFill>
                <a:latin typeface="Batang"/>
                <a:ea typeface="Batang"/>
                <a:cs typeface="Batang"/>
                <a:sym typeface="Batang"/>
              </a:rPr>
              <a:t>Липсата на физическа активност се счита за „четвъртия водещ рисков фактор за смъртността в световен мащаб“ </a:t>
            </a:r>
            <a:r>
              <a:rPr lang="ru-RU" sz="1400" b="1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и е основен фактор, допринасящ за уврежданията и лошите здравни резултати“, включително слабостта при възрастните хора (Gomes et al, 2017 г., стр. 72).</a:t>
            </a: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</a:br>
            <a: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</a:b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2336799" y="752765"/>
            <a:ext cx="83773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66684"/>
                </a:solidFill>
                <a:latin typeface="Batang"/>
                <a:ea typeface="Batang"/>
                <a:cs typeface="Batang"/>
                <a:sym typeface="Batang"/>
              </a:rPr>
              <a:t>2.3 Въздействие на седенкарството върху живота на възрастните хора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573024" y="872282"/>
            <a:ext cx="4364736" cy="441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ru-RU" sz="1800">
                <a:latin typeface="Batang"/>
                <a:ea typeface="Batang"/>
                <a:cs typeface="Batang"/>
                <a:sym typeface="Batang"/>
              </a:rPr>
              <a:t>Мета-анализ на специфичната литература (94 други релевантни статии), анализиращ установените и предполагаемите връзки между SB и здравните резултати при възрастните хораНегативните връзки са преобладаващи в сравнение с малкото положителни връзки </a:t>
            </a:r>
            <a:r>
              <a:rPr lang="ru-RU" sz="1800" u="sng">
                <a:latin typeface="Batang"/>
                <a:ea typeface="Batang"/>
                <a:cs typeface="Batang"/>
                <a:sym typeface="Batang"/>
              </a:rPr>
              <a:t>които не могат да бъдат обяснени само от SB, се намесват и други влияещи фактори</a:t>
            </a:r>
            <a:endParaRPr sz="3200" b="1" u="sng"/>
          </a:p>
        </p:txBody>
      </p:sp>
      <p:sp>
        <p:nvSpPr>
          <p:cNvPr id="245" name="Google Shape;245;p8"/>
          <p:cNvSpPr txBox="1">
            <a:spLocks noGrp="1"/>
          </p:cNvSpPr>
          <p:nvPr>
            <p:ph type="body" idx="1"/>
          </p:nvPr>
        </p:nvSpPr>
        <p:spPr>
          <a:xfrm>
            <a:off x="5357091" y="683490"/>
            <a:ext cx="5972296" cy="596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00000"/>
              </a:solidFill>
              <a:highlight>
                <a:srgbClr val="FFFFFF"/>
              </a:highlight>
              <a:latin typeface="Batang"/>
              <a:ea typeface="Batang"/>
              <a:cs typeface="Batang"/>
              <a:sym typeface="Batang"/>
            </a:endParaRPr>
          </a:p>
          <a:p>
            <a:pPr marL="285750" lvl="0" indent="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ru-RU" sz="1400">
                <a:solidFill>
                  <a:srgbClr val="000000"/>
                </a:solidFill>
                <a:latin typeface="Batang"/>
                <a:ea typeface="Batang"/>
                <a:cs typeface="Batang"/>
                <a:sym typeface="Batang"/>
              </a:rPr>
              <a:t>Фигура 2.4. Преглед на асоциациите между SB и здравните компоненти apud.  Wullems и колеги, 2016 г., стр. 557</a:t>
            </a:r>
            <a:endParaRPr sz="1800" i="1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rgbClr val="000000"/>
              </a:solidFill>
              <a:latin typeface="Batang"/>
              <a:ea typeface="Batang"/>
              <a:cs typeface="Batang"/>
              <a:sym typeface="Batang"/>
            </a:endParaRPr>
          </a:p>
          <a:p>
            <a:pPr marL="457200" lvl="0" indent="-114300" algn="ctr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00000"/>
              </a:solidFill>
              <a:highlight>
                <a:srgbClr val="FFFFFF"/>
              </a:highlight>
              <a:latin typeface="Batang"/>
              <a:ea typeface="Batang"/>
              <a:cs typeface="Batang"/>
              <a:sym typeface="Batang"/>
            </a:endParaRPr>
          </a:p>
        </p:txBody>
      </p:sp>
      <p:pic>
        <p:nvPicPr>
          <p:cNvPr id="246" name="Google Shape;246;p8"/>
          <p:cNvPicPr preferRelativeResize="0"/>
          <p:nvPr/>
        </p:nvPicPr>
        <p:blipFill rotWithShape="1">
          <a:blip r:embed="rId3">
            <a:alphaModFix/>
          </a:blip>
          <a:srcRect l="6275" r="9739"/>
          <a:stretch/>
        </p:blipFill>
        <p:spPr>
          <a:xfrm>
            <a:off x="5196235" y="1854581"/>
            <a:ext cx="6995765" cy="441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atang"/>
              <a:buNone/>
            </a:pPr>
            <a:r>
              <a:rPr lang="ru-RU" sz="1800" b="1">
                <a:solidFill>
                  <a:schemeClr val="accent4"/>
                </a:solidFill>
                <a:latin typeface="Batang"/>
                <a:ea typeface="Batang"/>
                <a:cs typeface="Batang"/>
                <a:sym typeface="Batang"/>
              </a:rPr>
              <a:t>Подробно описание на асоциациите, идентифицирани между SB и здравните резултати в литературния обзор</a:t>
            </a:r>
            <a:br>
              <a:rPr lang="ru-RU" sz="1800" b="1">
                <a:solidFill>
                  <a:schemeClr val="accent4"/>
                </a:solidFill>
                <a:latin typeface="Batang"/>
                <a:ea typeface="Batang"/>
                <a:cs typeface="Batang"/>
                <a:sym typeface="Batang"/>
              </a:rPr>
            </a:br>
            <a:endParaRPr sz="4000" b="1">
              <a:solidFill>
                <a:schemeClr val="accent4"/>
              </a:solidFill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253" name="Google Shape;253;p9"/>
          <p:cNvSpPr txBox="1">
            <a:spLocks noGrp="1"/>
          </p:cNvSpPr>
          <p:nvPr>
            <p:ph type="body" idx="1"/>
          </p:nvPr>
        </p:nvSpPr>
        <p:spPr>
          <a:xfrm>
            <a:off x="819491" y="1918972"/>
            <a:ext cx="5092083" cy="6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</a:rPr>
              <a:t>Psychological age </a:t>
            </a:r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body" idx="3"/>
          </p:nvPr>
        </p:nvSpPr>
        <p:spPr>
          <a:xfrm>
            <a:off x="1576574" y="2579652"/>
            <a:ext cx="5092083" cy="336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ru-RU">
                <a:solidFill>
                  <a:schemeClr val="lt1"/>
                </a:solidFill>
              </a:rPr>
              <a:t>ctors that can accelerate aging process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4"/>
          </p:nvPr>
        </p:nvSpPr>
        <p:spPr>
          <a:xfrm>
            <a:off x="6230180" y="2793225"/>
            <a:ext cx="5092083" cy="333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ru-RU">
                <a:solidFill>
                  <a:schemeClr val="lt1"/>
                </a:solidFill>
              </a:rPr>
              <a:t>Behaviour regardless of chronological age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256" name="Google Shape;256;p9"/>
          <p:cNvGrpSpPr/>
          <p:nvPr/>
        </p:nvGrpSpPr>
        <p:grpSpPr>
          <a:xfrm>
            <a:off x="1487852" y="995359"/>
            <a:ext cx="8391365" cy="5319715"/>
            <a:chOff x="277888" y="6991"/>
            <a:chExt cx="8391365" cy="5319715"/>
          </a:xfrm>
        </p:grpSpPr>
        <p:sp>
          <p:nvSpPr>
            <p:cNvPr id="257" name="Google Shape;257;p9"/>
            <p:cNvSpPr/>
            <p:nvPr/>
          </p:nvSpPr>
          <p:spPr>
            <a:xfrm>
              <a:off x="277888" y="1984854"/>
              <a:ext cx="1371846" cy="685923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297978" y="2004944"/>
              <a:ext cx="1331666" cy="645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SB</a:t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-3254113">
              <a:off x="1238615" y="1513634"/>
              <a:ext cx="1978718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0D4C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 txBox="1"/>
            <p:nvPr/>
          </p:nvSpPr>
          <p:spPr>
            <a:xfrm rot="-3254113">
              <a:off x="2178506" y="1475558"/>
              <a:ext cx="98935" cy="989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2806215" y="223931"/>
              <a:ext cx="1371846" cy="996612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 txBox="1"/>
            <p:nvPr/>
          </p:nvSpPr>
          <p:spPr>
            <a:xfrm>
              <a:off x="2835405" y="253121"/>
              <a:ext cx="1313466" cy="938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SB е обратнопропорционално свързан с когнитивните способности, с жизнеността, общителността и психичното здраве.</a:t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 rot="-959660">
              <a:off x="4151910" y="524702"/>
              <a:ext cx="1351098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 txBox="1"/>
            <p:nvPr/>
          </p:nvSpPr>
          <p:spPr>
            <a:xfrm rot="-959660">
              <a:off x="4793682" y="502317"/>
              <a:ext cx="67554" cy="67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476857" y="6991"/>
              <a:ext cx="3192396" cy="685923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 txBox="1"/>
            <p:nvPr/>
          </p:nvSpPr>
          <p:spPr>
            <a:xfrm>
              <a:off x="5496947" y="27081"/>
              <a:ext cx="3152216" cy="645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Възрастните хора, които не спортуват, имат по-ниски показатели за депресия и деменция - данни от проучване с 869 души (Benedetti et al., 2008)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 rot="1067461">
              <a:off x="4144219" y="927065"/>
              <a:ext cx="1415303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 txBox="1"/>
            <p:nvPr/>
          </p:nvSpPr>
          <p:spPr>
            <a:xfrm rot="1067461">
              <a:off x="4816488" y="903075"/>
              <a:ext cx="70765" cy="70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525681" y="811716"/>
              <a:ext cx="3141953" cy="685923"/>
            </a:xfrm>
            <a:prstGeom prst="roundRect">
              <a:avLst>
                <a:gd name="adj" fmla="val 10000"/>
              </a:avLst>
            </a:prstGeom>
            <a:solidFill>
              <a:srgbClr val="12608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 txBox="1"/>
            <p:nvPr/>
          </p:nvSpPr>
          <p:spPr>
            <a:xfrm>
              <a:off x="5545771" y="831806"/>
              <a:ext cx="3101773" cy="645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„Физическата активност е в състояние да намали и/или забави рисковете от деменция, въпреки че не може да се твърди, че физическата активност предотвратява деменцията“ (idem).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 rot="-1089044">
              <a:off x="1619827" y="2129190"/>
              <a:ext cx="1202068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0D4C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 txBox="1"/>
            <p:nvPr/>
          </p:nvSpPr>
          <p:spPr>
            <a:xfrm rot="-1089044">
              <a:off x="2190810" y="2110531"/>
              <a:ext cx="60103" cy="60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2791988" y="1610388"/>
              <a:ext cx="1371846" cy="685923"/>
            </a:xfrm>
            <a:prstGeom prst="roundRect">
              <a:avLst>
                <a:gd name="adj" fmla="val 10000"/>
              </a:avLst>
            </a:prstGeom>
            <a:solidFill>
              <a:srgbClr val="F6C5A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 txBox="1"/>
            <p:nvPr/>
          </p:nvSpPr>
          <p:spPr>
            <a:xfrm>
              <a:off x="2812078" y="1630478"/>
              <a:ext cx="1331666" cy="645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Функционална зависимост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/>
            <p:nvPr/>
          </p:nvSpPr>
          <p:spPr>
            <a:xfrm rot="510070">
              <a:off x="4154650" y="2065543"/>
              <a:ext cx="1672008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 txBox="1"/>
            <p:nvPr/>
          </p:nvSpPr>
          <p:spPr>
            <a:xfrm rot="510070">
              <a:off x="4948854" y="2035136"/>
              <a:ext cx="83600" cy="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817473" y="1712121"/>
              <a:ext cx="2570744" cy="976802"/>
            </a:xfrm>
            <a:prstGeom prst="roundRect">
              <a:avLst>
                <a:gd name="adj" fmla="val 10000"/>
              </a:avLst>
            </a:prstGeom>
            <a:solidFill>
              <a:srgbClr val="F6C5A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 txBox="1"/>
            <p:nvPr/>
          </p:nvSpPr>
          <p:spPr>
            <a:xfrm>
              <a:off x="5846083" y="1740731"/>
              <a:ext cx="2513524" cy="9195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Зависимостта може да възникне при по-възрастните хора, ако те не практикуват ПА и ако не са били активни през средната си възраст (Dogra and Stathokostas 2012; Marques et al. 2014).</a:t>
              </a:r>
              <a:endParaRPr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9"/>
            <p:cNvSpPr/>
            <p:nvPr/>
          </p:nvSpPr>
          <p:spPr>
            <a:xfrm rot="1448232">
              <a:off x="1596216" y="2566730"/>
              <a:ext cx="1224226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0D4C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 txBox="1"/>
            <p:nvPr/>
          </p:nvSpPr>
          <p:spPr>
            <a:xfrm rot="1448232">
              <a:off x="2177724" y="2547517"/>
              <a:ext cx="61211" cy="612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2766925" y="2485468"/>
              <a:ext cx="1371846" cy="685923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 txBox="1"/>
            <p:nvPr/>
          </p:nvSpPr>
          <p:spPr>
            <a:xfrm>
              <a:off x="2787015" y="2505558"/>
              <a:ext cx="1331666" cy="645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Мускулно-скелетно здраве - саркопения 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 rot="3056496">
              <a:off x="1321828" y="3004795"/>
              <a:ext cx="1773002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0D4C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 txBox="1"/>
            <p:nvPr/>
          </p:nvSpPr>
          <p:spPr>
            <a:xfrm rot="3056496">
              <a:off x="2164004" y="2971863"/>
              <a:ext cx="88650" cy="88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2766925" y="3260658"/>
              <a:ext cx="1371846" cy="887804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 txBox="1"/>
            <p:nvPr/>
          </p:nvSpPr>
          <p:spPr>
            <a:xfrm>
              <a:off x="2796266" y="3337586"/>
              <a:ext cx="1319700" cy="83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Здраве на костите - намалено съдържание на минерали в костите и повишен риск от остеопороза</a:t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/>
            <p:nvPr/>
          </p:nvSpPr>
          <p:spPr>
            <a:xfrm rot="-696356">
              <a:off x="4123937" y="3547199"/>
              <a:ext cx="1451121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 txBox="1"/>
            <p:nvPr/>
          </p:nvSpPr>
          <p:spPr>
            <a:xfrm rot="-696356">
              <a:off x="4813220" y="3522314"/>
              <a:ext cx="72556" cy="72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5560224" y="2889686"/>
              <a:ext cx="2721208" cy="1045875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 txBox="1"/>
            <p:nvPr/>
          </p:nvSpPr>
          <p:spPr>
            <a:xfrm>
              <a:off x="5590857" y="2920319"/>
              <a:ext cx="2659942" cy="984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Негативният ефект от излагането на телевизия за дълго време на ден може да е резултат от по-ниския разход на енергия, потвърден от нездравословното хранително поведение по време на гледане на телевизия (Wullems, стр. 557).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/>
            <p:nvPr/>
          </p:nvSpPr>
          <p:spPr>
            <a:xfrm rot="3963108">
              <a:off x="832175" y="3574108"/>
              <a:ext cx="2752308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0D4C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 txBox="1"/>
            <p:nvPr/>
          </p:nvSpPr>
          <p:spPr>
            <a:xfrm rot="3963108">
              <a:off x="2139522" y="3516693"/>
              <a:ext cx="137615" cy="1376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2766925" y="4359664"/>
              <a:ext cx="1371846" cy="967042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 txBox="1"/>
            <p:nvPr/>
          </p:nvSpPr>
          <p:spPr>
            <a:xfrm>
              <a:off x="2795249" y="4387988"/>
              <a:ext cx="1315198" cy="9103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Сърдечно-метаболитно здраве - затлъстяване, хипертония, непоносимост към глюкоза и др. 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 rot="-228564">
              <a:off x="4137237" y="4785651"/>
              <a:ext cx="1389031" cy="227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 txBox="1"/>
            <p:nvPr/>
          </p:nvSpPr>
          <p:spPr>
            <a:xfrm rot="-228564">
              <a:off x="4797027" y="4762318"/>
              <a:ext cx="69451" cy="69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5524734" y="4233767"/>
              <a:ext cx="3102485" cy="103426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 txBox="1"/>
            <p:nvPr/>
          </p:nvSpPr>
          <p:spPr>
            <a:xfrm>
              <a:off x="5555027" y="4264060"/>
              <a:ext cx="3041899" cy="973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Гледането на телевизия и самооценката на SB са положително свързани с (1) дислипидемията, (2) затлъстяването, (3) хипертонията, (4) непоносимостта към глюкоза (само при жените) и (5) холестеролния индекс и (6) разпространението на диабета (apud Wullems, 2016, p 558-561)</a:t>
              </a: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Microsoft Office PowerPoint</Application>
  <PresentationFormat>Widescreen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Batang</vt:lpstr>
      <vt:lpstr>Open Sans</vt:lpstr>
      <vt:lpstr>Calibri</vt:lpstr>
      <vt:lpstr>Noto Sans Symbols</vt:lpstr>
      <vt:lpstr>Play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Представените по-горе данни за четвъртите страни на партньорските организации по проекта (България, Румъния, Италия, Испания) се потвърждават и в комплексния документ Physical activity factsheets, 2018 г. 55+, които не спортуват и не се занимават с физически упражнения, е дори по-висок от процента на възрастните.</vt:lpstr>
      <vt:lpstr>   В Румъния и България процентът на населението е по-висок и за двете анализирани категории (хора, които никога/рядко спортуват, или хора, които не практикуват никаква друга физическа активност) в сравнение с Италия и Испания.   Най-високото ниво на достатъчна физическа активност, наблюдавано при възрастните, е регистрирано в Испания - 66% при възрастните на възраст 18-69 години и 68% при възрастните на възраст 60-69 години (вж. фиг. 2.1), подобно на Швеция - 67% при възрастните и 55% при възрастните в Швеция. * Подобна е ситуацията в световен мащаб - 27,5 % от възрастните в САЩ на 50 и повече години (приблизително 31 милиона души), които се самоопределят като неактивни  </vt:lpstr>
      <vt:lpstr>Делът на възрастните, които никога или рядко се занимават с друга физическа активност (извън спорта), като например придвижване с велосипед от едно място до друго, танци, градинарство, като цяло е по-нисък в четирите държави в сравнение с дела на възрастното население, практикуващо конкретни спортове.  ЗАКЛЮЧЕНИЕ: Този резултат би могъл да очертае стратегия за борба със заседналия начин на живот на възрастните хора в четирите споменати държави, която да включва леки физически дейности (танци, градинарство и др.), а не специфични спортове.</vt:lpstr>
      <vt:lpstr> ВЛИЯНИЕ НА SB: риск от падане към депресия и намаляване на функционалния капацитет  - пада  са основни причини за смъртност, заболеваемост и преждевременно настаняване в старчески дом за възрастни хора..  - Депресия е по-често срещано сред възрастните хора, отколкото в зряла възраст, поради загубата на чувството за смисъл и цел на живота (често като последица от пенсионирането) и „увеличава риска от самоубийство, деменция и функционално влошаване“ (Kanamori et al, 2018).  - Близо 50% от възрастните хора, които са настанени в старчески дом, имат функционален спад (ФС) по време на настаняването в институция (за 1 година 38,9 % до 50,6 % от жителите в проучването са изпитали функционален спад, Moreno-Martin e.a., 2022). - Липсата на физическа активност се счита за „четвъртия водещ рисков фактор за смъртността в световен мащаб“ и е основен фактор, допринасящ за уврежданията и лошите здравни резултати“, включително слабостта при възрастните хора (Gomes et al, 2017 г., стр. 72).  </vt:lpstr>
      <vt:lpstr>Мета-анализ на специфичната литература (94 други релевантни статии), анализиращ установените и предполагаемите връзки между SB и здравните резултати при възрастните хораНегативните връзки са преобладаващи в сравнение с малкото положителни връзки които не могат да бъдат обяснени само от SB, се намесват и други влияещи фактори</vt:lpstr>
      <vt:lpstr>Подробно описание на асоциациите, идентифицирани между SB и здравните резултати в литературния обзор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Вместо заключения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Maroussia Terrana Euroform RFS</dc:creator>
  <cp:lastModifiedBy>user</cp:lastModifiedBy>
  <cp:revision>1</cp:revision>
  <dcterms:created xsi:type="dcterms:W3CDTF">2023-11-20T16:36:50Z</dcterms:created>
  <dcterms:modified xsi:type="dcterms:W3CDTF">2024-09-04T10:36:50Z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0x010100704A577B069DD443BDB0C16D2EF8AD49</vt:lpwstr>
  </property>
</Properties>
</file>