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embeddedFontLst>
    <p:embeddedFont>
      <p:font typeface="Open Sans" panose="020B060402020202020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Quattrocento Sans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-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2563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9588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5394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Застаряването на населението се признава за глобална демографска тенденция, която оказва влияние върху социалните и икономическите системи за благосъстояние. В този контекст са създадени европейски и глобални стратегии за справяне с предизвикателствата на застаряването на населението и за насърчаване на активното остаряване в добро здраве. </a:t>
            </a:r>
            <a:endParaRPr/>
          </a:p>
        </p:txBody>
      </p:sp>
      <p:sp>
        <p:nvSpPr>
          <p:cNvPr id="238" name="Google Shape;23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921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Целите за устойчиво развитие (ЦУР), по-специално Цел 3 (Добро здраве и благосъстояние) и Цел 11 (Устойчиви градове и общности), са насочени към предизвикателствата на застаряването и насърчават активното и здравословно остаряване.</a:t>
            </a:r>
            <a:endParaRPr/>
          </a:p>
        </p:txBody>
      </p:sp>
      <p:sp>
        <p:nvSpPr>
          <p:cNvPr id="251" name="Google Shape;25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742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В Испания, Италия, Румъния и България се набляга на разбирането и прилагането на Целите за устойчиво развитие (ЦУР). Тези държави разглеждат Целите за устойчиво развитие като глобална рамка, насочена към социално-икономическите, екологичните и здравните предизвикателства, и се ангажират с изпълнението на тези цели.</a:t>
            </a:r>
            <a:endParaRPr/>
          </a:p>
        </p:txBody>
      </p:sp>
      <p:sp>
        <p:nvSpPr>
          <p:cNvPr id="262" name="Google Shape;26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327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897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Испания се ангажира да осигури здравословен живот и благосъстояние за всички възрасти, като се фокусира върху качественото здравеопазване и намаляването на неравнопоставеността в здравеопазването в различните региони. Устойчивото градско планиране и подобряването на живота в градовете също са приоритети. Страната е разработила цялостна система за грижи за възрастни хора, включваща домове за възрастни хора, дневни центрове и услуги за домашни грижи, с непрекъснати инвестиции за повишаване на качеството и достъпността. </a:t>
            </a:r>
            <a:endParaRPr/>
          </a:p>
        </p:txBody>
      </p:sp>
      <p:sp>
        <p:nvSpPr>
          <p:cNvPr id="277" name="Google Shape;27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402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Испания прилага програми за превенция и насърчаване на здравето на възрастните хора, като например инициативата „Активен живот на възрастните хора“ - съвместни усилия на регионално и местно равнище, които предоставят разнообразни дейности и услуги за насърчаване на здравословен и активен живот на възрастните хора.</a:t>
            </a:r>
            <a:endParaRPr/>
          </a:p>
        </p:txBody>
      </p:sp>
      <p:sp>
        <p:nvSpPr>
          <p:cNvPr id="286" name="Google Shape;28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743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2119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Италия продължава да се ангажира с насърчаването на здравето и превенцията на заболяванията, като прилага политики за решаване на конкретни здравни проблеми, особено тези, свързани със застаряващото население.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Страната поставя силен акцент върху поддържането на здравословен начин на живот, като насърчава практики като балансирано хранене и редовна физическа активност.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Италия е посветена на подобряването на качеството на живот на възрастните хора чрез предоставяне на услуги за грижи и прилагане на програми за активно стареене.</a:t>
            </a:r>
            <a:endParaRPr/>
          </a:p>
        </p:txBody>
      </p:sp>
      <p:sp>
        <p:nvSpPr>
          <p:cNvPr id="300" name="Google Shape;30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776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1168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Този модул предоставя преглед на</a:t>
            </a:r>
            <a:endParaRPr/>
          </a:p>
        </p:txBody>
      </p:sp>
      <p:sp>
        <p:nvSpPr>
          <p:cNvPr id="160" name="Google Shape;16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14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Румъния е постигнала значителен напредък в подобряването на системите си за здравеопазване и социални грижи.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Страната работи активно за превенция на заболяванията и насърчаване на здравословния начин на живот, като се обръща специално внимание на здравните предизвикателства в селските райони и на възрастното население.</a:t>
            </a:r>
            <a:endParaRPr/>
          </a:p>
        </p:txBody>
      </p:sp>
      <p:sp>
        <p:nvSpPr>
          <p:cNvPr id="314" name="Google Shape;31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24708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Отпуснати са специални средства за инфраструктура за социални грижи, включително за изграждане на дневни центрове за възрастни хора.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Продължаващите инициативи за финансиране насърчават публично-частните партньорства за по-нататъшно развитие на социалните грижи в страната.</a:t>
            </a:r>
            <a:endParaRPr/>
          </a:p>
        </p:txBody>
      </p:sp>
      <p:sp>
        <p:nvSpPr>
          <p:cNvPr id="323" name="Google Shape;32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4817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8845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България активно подобрява здравната си система и насърчава превенцията на заболяванията.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Страната е въвела програми за обществено здравеопазване през 2023 г. за справяне с конкретни здравни предизвикателства и дава приоритет на здравето на всички възрастови групи, като поставя специален акцент върху подобряването на грижите за възрастните хора.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България набляга на услугите за дългосрочни грижи и насърчава независимия живот на по-възрастното население, а също така подчертава значението на физическата активност и качественото здравеопазване, особено в напреднала възраст.</a:t>
            </a:r>
            <a:endParaRPr/>
          </a:p>
        </p:txBody>
      </p:sp>
      <p:sp>
        <p:nvSpPr>
          <p:cNvPr id="337" name="Google Shape;33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855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5" name="Google Shape;34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79912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Застаряването на населението е значителна тенденция в Европейския съюз, която засяга страни като Германия, Италия и Испания, в които делът на възрастните хора бързо се увеличава. Политиките, насърчаващи активното остаряване, като например адаптирани физически дейности, са разпространени в страни като Швеция и Дания. В страни като Румъния, България, Словакия и Италия обаче по-малък процент от населението възприема възможностите за физическа активност. </a:t>
            </a:r>
            <a:endParaRPr/>
          </a:p>
        </p:txBody>
      </p:sp>
      <p:sp>
        <p:nvSpPr>
          <p:cNvPr id="351" name="Google Shape;351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13427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Тенденцията към застаряване поставя предизвикателства пред системите за социална защита и здравеопазване, като подчертава значението на здравословното и активно остаряване.  Нарастването на дела на възрастните хора изисква корекции в здравните, социалните и пенсионните системи.</a:t>
            </a:r>
            <a:endParaRPr/>
          </a:p>
        </p:txBody>
      </p:sp>
      <p:sp>
        <p:nvSpPr>
          <p:cNvPr id="361" name="Google Shape;361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986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Насърчаването на здравословния начин на живот и физическата активност става решаващо за цялостното благосъстояние. Въпреки че стареенето води до физиологични промени, то не е пречка за участие във физически дейности. Ето защо по-късно в този курс ще представим насоки за препоръчителните нива на активност в напреднала възраст.</a:t>
            </a:r>
            <a:endParaRPr/>
          </a:p>
        </p:txBody>
      </p:sp>
      <p:sp>
        <p:nvSpPr>
          <p:cNvPr id="371" name="Google Shape;37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42047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0" name="Google Shape;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0461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>
                <a:latin typeface="Calibri"/>
                <a:ea typeface="Calibri"/>
                <a:cs typeface="Calibri"/>
                <a:sym typeface="Calibri"/>
              </a:rPr>
              <a:t>Физическата активност се влияе от комбинация от външни и лични фактори. Някои външни фактори играят съществена роля за индивидуалното здраве. </a:t>
            </a:r>
            <a:endParaRPr/>
          </a:p>
        </p:txBody>
      </p:sp>
      <p:sp>
        <p:nvSpPr>
          <p:cNvPr id="386" name="Google Shape;38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6836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на явлението стареене, като се изследват хронологични, биологични и психологически аспекти.</a:t>
            </a:r>
            <a:endParaRPr/>
          </a:p>
        </p:txBody>
      </p:sp>
      <p:sp>
        <p:nvSpPr>
          <p:cNvPr id="167" name="Google Shape;16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9354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Например някои националности са склонни да спортуват повече от други (например скандинавските европейски националности в сравнение със средиземноморските националности).Също така сред хората, живеещи в една и съща страна, могат да се открият някои различия. Например проучване в Бразилия установява регионални различия, като хората в северните региони са по-склонни да бъдат неактивни. </a:t>
            </a:r>
            <a:endParaRPr/>
          </a:p>
        </p:txBody>
      </p:sp>
      <p:sp>
        <p:nvSpPr>
          <p:cNvPr id="394" name="Google Shape;394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3055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Тези резултати са предвидими, като се имат предвид различните фактори, които оказват влияние върху участието във физически дейности;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Тези констатации са предвидими, като се имат предвид различните фактори, които оказват влияние върху участието във физически дейности; 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Икономическото развитие и достъпността на ресурсите са различни в различните страни. Някои селски райони може да имат ограничен достъп до спортни съоръжения и програми в сравнение с градските или по-развитите региони.</a:t>
            </a:r>
            <a:endParaRPr/>
          </a:p>
        </p:txBody>
      </p:sp>
      <p:sp>
        <p:nvSpPr>
          <p:cNvPr id="403" name="Google Shape;403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837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Културните нагласи към физическата активност се различават в световен мащаб. Някои култури отдават приоритет и насърчават активния и здравословен начин на живот, докато други може да не ценят толкова много физическата активност.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Физическата и географската среда оказват влияние върху възможностите за участие в спортни дейности. В селските райони може да липсва инфраструктура за физическа активност, докато някои региони могат да предпочитат дейности на открито поради природната среда.</a:t>
            </a:r>
            <a:endParaRPr/>
          </a:p>
        </p:txBody>
      </p:sp>
      <p:sp>
        <p:nvSpPr>
          <p:cNvPr id="412" name="Google Shape;412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54002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Образованието и осведомеността относно ползите от физическата активност оказват влияние върху участието в спортни занимания. Липсата на информация или познания за значението на физическата активност за здравето може да допринесе за по-ниски нива на участие в определени области.</a:t>
            </a:r>
            <a:endParaRPr/>
          </a:p>
        </p:txBody>
      </p:sp>
      <p:sp>
        <p:nvSpPr>
          <p:cNvPr id="421" name="Google Shape;421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52456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Освен тези външни фактори, всеки човек има свои собствени особености. Това са личните фактори. 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Възрастта и полът оказват влияние върху здравето и физическата активност. Генетиката и здравословните състояния, както наследствени, така и негенетични, могат да представляват пречка за ежедневните физически упражнения.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Също така с течение на годините мъжете са по-малко заседнали от жените, във всички възрастови групи, може би поради по-малкото свободно време за отдих или спорт при жените.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42713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Социалните отношения играят важна роля за формирането на поведението на хората. Особено в напреднала възраст поддържането на социална активност чрез занимания със спорт може да бъде чудесен мотиватор и да помогне на възрастните хора да поддържат по-добро здраве.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Хората с по-високо ниво на образование е вероятно да имат по-добри здравни резултати и да се занимават с повече физически дейности. Също така равнището на доходите определя доколко хората могат да участват във физическа активност, тъй като тя може да доведе до различни разходи и предизвикателства.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1869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>
                <a:latin typeface="Calibri"/>
                <a:ea typeface="Calibri"/>
                <a:cs typeface="Calibri"/>
                <a:sym typeface="Calibri"/>
              </a:rPr>
              <a:t>В заключение, физическата активност е неразривно свързана с много определящи фактори. Някои от тях са присъщи на отделните хора, а други зависят от навиците, личния и професионалния опит, социално-демографския и политическия контекст. Неравенствата са повсеместни, също и по отношение на здравето, което всъщност не е равномерно разпределено нито между държавите, нито в тях, но както видяхме, физическата активност е основният съюзник на доброто здраве и на активния живот през цялата му продължителност.</a:t>
            </a:r>
            <a:endParaRPr sz="18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2453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Ще разгледаме застаряването на световното население като демографска тенденция, значението на активното стареене и ползите от физическата активност за смекчаване на проблемите, свързани със стареенето. </a:t>
            </a:r>
            <a:endParaRPr/>
          </a:p>
        </p:txBody>
      </p:sp>
      <p:sp>
        <p:nvSpPr>
          <p:cNvPr id="175" name="Google Shape;17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189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След това модулът разглежда взаимодействието между физическата активност и някои детерминанти, като лични предразположения и външни сили.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781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6619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Процесът на стареене е естествен и постепенен процес, който включва промени в органите, тъканите и клетките, </a:t>
            </a:r>
            <a:endParaRPr/>
          </a:p>
        </p:txBody>
      </p:sp>
      <p:sp>
        <p:nvSpPr>
          <p:cNvPr id="196" name="Google Shape;19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0905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което води до старост, характеризираща се с отслабени телесни функции и забавена физиология. </a:t>
            </a:r>
            <a:endParaRPr/>
          </a:p>
        </p:txBody>
      </p:sp>
      <p:sp>
        <p:nvSpPr>
          <p:cNvPr id="209" name="Google Shape;20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130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Биологичната възраст се влияе от начина на живот, заболяванията и други фактори, характерни за дадена възрастова група. Факторите на околната среда и личните навици, като замърсяване на въздуха, излагане на вредни вещества, тютюнопушене, алкохол, наркотици, стрес и нездравословно хранене, могат да ускорят стареенето. </a:t>
            </a:r>
            <a:endParaRPr/>
          </a:p>
        </p:txBody>
      </p:sp>
      <p:sp>
        <p:nvSpPr>
          <p:cNvPr id="222" name="Google Shape;22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435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ro cover">
  <p:cSld name="Intro cov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/>
          <p:nvPr/>
        </p:nvSpPr>
        <p:spPr>
          <a:xfrm rot="6866652">
            <a:off x="1721927" y="-4437494"/>
            <a:ext cx="9183179" cy="13577281"/>
          </a:xfrm>
          <a:custGeom>
            <a:avLst/>
            <a:gdLst/>
            <a:ahLst/>
            <a:cxnLst/>
            <a:rect l="l" t="t" r="r" b="b"/>
            <a:pathLst>
              <a:path w="13464022" h="19906484" extrusionOk="0">
                <a:moveTo>
                  <a:pt x="0" y="0"/>
                </a:moveTo>
                <a:lnTo>
                  <a:pt x="13464022" y="0"/>
                </a:lnTo>
                <a:lnTo>
                  <a:pt x="13464022" y="19906484"/>
                </a:lnTo>
                <a:lnTo>
                  <a:pt x="0" y="199064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10414" y="6151028"/>
            <a:ext cx="3171463" cy="706972"/>
          </a:xfrm>
          <a:custGeom>
            <a:avLst/>
            <a:gdLst/>
            <a:ahLst/>
            <a:cxnLst/>
            <a:rect l="l" t="t" r="r" b="b"/>
            <a:pathLst>
              <a:path w="4847341" h="1080553" extrusionOk="0">
                <a:moveTo>
                  <a:pt x="0" y="0"/>
                </a:moveTo>
                <a:lnTo>
                  <a:pt x="4847341" y="0"/>
                </a:lnTo>
                <a:lnTo>
                  <a:pt x="4847341" y="1080554"/>
                </a:lnTo>
                <a:lnTo>
                  <a:pt x="0" y="1080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" name="Google Shape;24;p2"/>
          <p:cNvSpPr txBox="1"/>
          <p:nvPr/>
        </p:nvSpPr>
        <p:spPr>
          <a:xfrm>
            <a:off x="6712611" y="6023068"/>
            <a:ext cx="5479389" cy="96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40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Project №2022-1-RO01-KA220-VET-000089776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3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5"/>
              <a:buFont typeface="Arial"/>
              <a:buNone/>
            </a:pPr>
            <a:endParaRPr sz="2455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6146" y="1349396"/>
            <a:ext cx="4499854" cy="449985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"/>
          <p:cNvSpPr txBox="1"/>
          <p:nvPr/>
        </p:nvSpPr>
        <p:spPr>
          <a:xfrm>
            <a:off x="6313516" y="2537494"/>
            <a:ext cx="3657607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PHYSICAL EDUCATION OF ELDERS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uota" type="blank">
  <p:cSld name="BLANK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/>
          <p:nvPr/>
        </p:nvSpPr>
        <p:spPr>
          <a:xfrm>
            <a:off x="-331304" y="3820029"/>
            <a:ext cx="1007165" cy="1007165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5" name="Google Shape;115;p11"/>
          <p:cNvSpPr/>
          <p:nvPr/>
        </p:nvSpPr>
        <p:spPr>
          <a:xfrm>
            <a:off x="10459283" y="5179255"/>
            <a:ext cx="3084439" cy="3084439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2A8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872" y="6391656"/>
            <a:ext cx="1592010" cy="35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17936" y="146304"/>
            <a:ext cx="1237595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magine con didascalia">
  <p:cSld name="Immagine con didascalia">
    <p:bg>
      <p:bgPr>
        <a:solidFill>
          <a:schemeClr val="accent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"/>
          <p:cNvSpPr/>
          <p:nvPr/>
        </p:nvSpPr>
        <p:spPr>
          <a:xfrm rot="10800000">
            <a:off x="7526012" y="6038738"/>
            <a:ext cx="1563654" cy="1563653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2"/>
          <p:cNvSpPr/>
          <p:nvPr/>
        </p:nvSpPr>
        <p:spPr>
          <a:xfrm rot="10800000">
            <a:off x="10819341" y="-1018708"/>
            <a:ext cx="2926500" cy="2926500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2"/>
          <p:cNvSpPr/>
          <p:nvPr/>
        </p:nvSpPr>
        <p:spPr>
          <a:xfrm rot="10800000">
            <a:off x="-563237" y="5564816"/>
            <a:ext cx="2367284" cy="2367284"/>
          </a:xfrm>
          <a:custGeom>
            <a:avLst/>
            <a:gdLst/>
            <a:ahLst/>
            <a:cxnLst/>
            <a:rect l="l" t="t" r="r" b="b"/>
            <a:pathLst>
              <a:path w="3559662" h="3559662" extrusionOk="0">
                <a:moveTo>
                  <a:pt x="0" y="0"/>
                </a:moveTo>
                <a:lnTo>
                  <a:pt x="3559662" y="0"/>
                </a:lnTo>
                <a:lnTo>
                  <a:pt x="3559662" y="3559662"/>
                </a:lnTo>
                <a:lnTo>
                  <a:pt x="0" y="3559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2" name="Google Shape;122;p12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669282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12"/>
          <p:cNvSpPr txBox="1">
            <a:spLocks noGrp="1"/>
          </p:cNvSpPr>
          <p:nvPr>
            <p:ph type="body" idx="1"/>
          </p:nvPr>
        </p:nvSpPr>
        <p:spPr>
          <a:xfrm>
            <a:off x="469348" y="2057400"/>
            <a:ext cx="430267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4" name="Google Shape;124;p12"/>
          <p:cNvSpPr txBox="1"/>
          <p:nvPr/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CLICK TO EDIT MASTER TITLE STYLE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193" y="6391842"/>
            <a:ext cx="1598370" cy="35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17936" y="146304"/>
            <a:ext cx="1237595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 Column Picture with Caption">
  <p:cSld name="3 Column Picture with 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/>
          <p:nvPr/>
        </p:nvSpPr>
        <p:spPr>
          <a:xfrm>
            <a:off x="-2034429" y="-526338"/>
            <a:ext cx="2453529" cy="2453529"/>
          </a:xfrm>
          <a:custGeom>
            <a:avLst/>
            <a:gdLst/>
            <a:ahLst/>
            <a:cxnLst/>
            <a:rect l="l" t="t" r="r" b="b"/>
            <a:pathLst>
              <a:path w="3657409" h="3657409" extrusionOk="0">
                <a:moveTo>
                  <a:pt x="0" y="0"/>
                </a:moveTo>
                <a:lnTo>
                  <a:pt x="3657409" y="0"/>
                </a:lnTo>
                <a:lnTo>
                  <a:pt x="3657409" y="3657410"/>
                </a:lnTo>
                <a:lnTo>
                  <a:pt x="0" y="3657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9" name="Google Shape;129;p13"/>
          <p:cNvSpPr>
            <a:spLocks noGrp="1"/>
          </p:cNvSpPr>
          <p:nvPr>
            <p:ph type="pic" idx="2"/>
          </p:nvPr>
        </p:nvSpPr>
        <p:spPr>
          <a:xfrm>
            <a:off x="662537" y="1402903"/>
            <a:ext cx="3284538" cy="3027362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13"/>
          <p:cNvSpPr>
            <a:spLocks noGrp="1"/>
          </p:cNvSpPr>
          <p:nvPr>
            <p:ph type="pic" idx="3"/>
          </p:nvPr>
        </p:nvSpPr>
        <p:spPr>
          <a:xfrm>
            <a:off x="4453731" y="1402903"/>
            <a:ext cx="3284538" cy="3027362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13"/>
          <p:cNvSpPr>
            <a:spLocks noGrp="1"/>
          </p:cNvSpPr>
          <p:nvPr>
            <p:ph type="pic" idx="4"/>
          </p:nvPr>
        </p:nvSpPr>
        <p:spPr>
          <a:xfrm>
            <a:off x="8244925" y="1402903"/>
            <a:ext cx="3284538" cy="3027362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662537" y="527357"/>
            <a:ext cx="8230769" cy="79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body" idx="1"/>
          </p:nvPr>
        </p:nvSpPr>
        <p:spPr>
          <a:xfrm>
            <a:off x="662537" y="4530616"/>
            <a:ext cx="3284538" cy="167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body" idx="5"/>
          </p:nvPr>
        </p:nvSpPr>
        <p:spPr>
          <a:xfrm>
            <a:off x="4453731" y="4553951"/>
            <a:ext cx="3284538" cy="167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body" idx="6"/>
          </p:nvPr>
        </p:nvSpPr>
        <p:spPr>
          <a:xfrm>
            <a:off x="8244925" y="4577287"/>
            <a:ext cx="3284538" cy="167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6" name="Google Shape;13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872" y="6391656"/>
            <a:ext cx="1592010" cy="35378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3"/>
          <p:cNvSpPr/>
          <p:nvPr/>
        </p:nvSpPr>
        <p:spPr>
          <a:xfrm>
            <a:off x="11720535" y="527357"/>
            <a:ext cx="1266258" cy="1266258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3"/>
          <p:cNvSpPr/>
          <p:nvPr/>
        </p:nvSpPr>
        <p:spPr>
          <a:xfrm>
            <a:off x="10504864" y="-1770634"/>
            <a:ext cx="2952056" cy="2952056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B6B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17936" y="146304"/>
            <a:ext cx="1237595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 Column Graphics with Caption">
  <p:cSld name="3 Column Graphics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/>
          <p:nvPr/>
        </p:nvSpPr>
        <p:spPr>
          <a:xfrm>
            <a:off x="-2034429" y="-526338"/>
            <a:ext cx="2453529" cy="2453529"/>
          </a:xfrm>
          <a:custGeom>
            <a:avLst/>
            <a:gdLst/>
            <a:ahLst/>
            <a:cxnLst/>
            <a:rect l="l" t="t" r="r" b="b"/>
            <a:pathLst>
              <a:path w="3657409" h="3657409" extrusionOk="0">
                <a:moveTo>
                  <a:pt x="0" y="0"/>
                </a:moveTo>
                <a:lnTo>
                  <a:pt x="3657409" y="0"/>
                </a:lnTo>
                <a:lnTo>
                  <a:pt x="3657409" y="3657410"/>
                </a:lnTo>
                <a:lnTo>
                  <a:pt x="0" y="3657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2" name="Google Shape;142;p14"/>
          <p:cNvSpPr/>
          <p:nvPr/>
        </p:nvSpPr>
        <p:spPr>
          <a:xfrm>
            <a:off x="11720535" y="527357"/>
            <a:ext cx="1266258" cy="1266258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4"/>
          <p:cNvSpPr/>
          <p:nvPr/>
        </p:nvSpPr>
        <p:spPr>
          <a:xfrm>
            <a:off x="10504864" y="-1770634"/>
            <a:ext cx="2952056" cy="2952056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B6B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/>
          </p:nvPr>
        </p:nvSpPr>
        <p:spPr>
          <a:xfrm>
            <a:off x="662537" y="527357"/>
            <a:ext cx="8230769" cy="79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body" idx="1"/>
          </p:nvPr>
        </p:nvSpPr>
        <p:spPr>
          <a:xfrm>
            <a:off x="662537" y="4530616"/>
            <a:ext cx="3284538" cy="167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>
            <a:spLocks noGrp="1"/>
          </p:cNvSpPr>
          <p:nvPr>
            <p:ph type="dgm" idx="2"/>
          </p:nvPr>
        </p:nvSpPr>
        <p:spPr>
          <a:xfrm>
            <a:off x="662537" y="1402901"/>
            <a:ext cx="3284537" cy="303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>
            <a:spLocks noGrp="1"/>
          </p:cNvSpPr>
          <p:nvPr>
            <p:ph type="dgm" idx="3"/>
          </p:nvPr>
        </p:nvSpPr>
        <p:spPr>
          <a:xfrm>
            <a:off x="4452938" y="1402901"/>
            <a:ext cx="3284537" cy="303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>
            <a:spLocks noGrp="1"/>
          </p:cNvSpPr>
          <p:nvPr>
            <p:ph type="dgm" idx="4"/>
          </p:nvPr>
        </p:nvSpPr>
        <p:spPr>
          <a:xfrm>
            <a:off x="8244926" y="1402901"/>
            <a:ext cx="3284537" cy="303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9" name="Google Shape;149;p14"/>
          <p:cNvSpPr txBox="1">
            <a:spLocks noGrp="1"/>
          </p:cNvSpPr>
          <p:nvPr>
            <p:ph type="body" idx="5"/>
          </p:nvPr>
        </p:nvSpPr>
        <p:spPr>
          <a:xfrm>
            <a:off x="4452938" y="4580792"/>
            <a:ext cx="3284538" cy="167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4"/>
          <p:cNvSpPr txBox="1">
            <a:spLocks noGrp="1"/>
          </p:cNvSpPr>
          <p:nvPr>
            <p:ph type="body" idx="6"/>
          </p:nvPr>
        </p:nvSpPr>
        <p:spPr>
          <a:xfrm>
            <a:off x="8243339" y="4580792"/>
            <a:ext cx="3284538" cy="167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1" name="Google Shape;15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872" y="6391656"/>
            <a:ext cx="1592010" cy="35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17936" y="146304"/>
            <a:ext cx="1237595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titolo">
  <p:cSld name="Diapositiva titol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8720454" y="2794301"/>
            <a:ext cx="5158628" cy="5158628"/>
          </a:xfrm>
          <a:custGeom>
            <a:avLst/>
            <a:gdLst/>
            <a:ahLst/>
            <a:cxnLst/>
            <a:rect l="l" t="t" r="r" b="b"/>
            <a:pathLst>
              <a:path w="7730836" h="7730836" extrusionOk="0">
                <a:moveTo>
                  <a:pt x="0" y="0"/>
                </a:moveTo>
                <a:lnTo>
                  <a:pt x="7730836" y="0"/>
                </a:lnTo>
                <a:lnTo>
                  <a:pt x="7730836" y="7730837"/>
                </a:lnTo>
                <a:lnTo>
                  <a:pt x="0" y="77308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" name="Google Shape;29;p3"/>
          <p:cNvSpPr/>
          <p:nvPr/>
        </p:nvSpPr>
        <p:spPr>
          <a:xfrm>
            <a:off x="9864504" y="2087071"/>
            <a:ext cx="1688206" cy="168820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E3F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>
            <a:off x="-380551" y="-774421"/>
            <a:ext cx="2375289" cy="2577455"/>
            <a:chOff x="0" y="0"/>
            <a:chExt cx="4746217" cy="5150176"/>
          </a:xfrm>
        </p:grpSpPr>
        <p:sp>
          <p:nvSpPr>
            <p:cNvPr id="31" name="Google Shape;31;p3"/>
            <p:cNvSpPr/>
            <p:nvPr/>
          </p:nvSpPr>
          <p:spPr>
            <a:xfrm rot="10800000">
              <a:off x="0" y="0"/>
              <a:ext cx="4746217" cy="4746217"/>
            </a:xfrm>
            <a:custGeom>
              <a:avLst/>
              <a:gdLst/>
              <a:ahLst/>
              <a:cxnLst/>
              <a:rect l="l" t="t" r="r" b="b"/>
              <a:pathLst>
                <a:path w="4746217" h="4746217" extrusionOk="0">
                  <a:moveTo>
                    <a:pt x="0" y="0"/>
                  </a:moveTo>
                  <a:lnTo>
                    <a:pt x="4746217" y="0"/>
                  </a:lnTo>
                  <a:lnTo>
                    <a:pt x="4746217" y="4746217"/>
                  </a:lnTo>
                  <a:lnTo>
                    <a:pt x="0" y="47462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" name="Google Shape;32;p3"/>
            <p:cNvSpPr/>
            <p:nvPr/>
          </p:nvSpPr>
          <p:spPr>
            <a:xfrm>
              <a:off x="383127" y="3550960"/>
              <a:ext cx="1599216" cy="1599216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15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3"/>
          <p:cNvSpPr/>
          <p:nvPr/>
        </p:nvSpPr>
        <p:spPr>
          <a:xfrm>
            <a:off x="7772211" y="5234943"/>
            <a:ext cx="2936397" cy="2936396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B6B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6164" y="-1828800"/>
            <a:ext cx="2936397" cy="2936396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B6B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 txBox="1">
            <a:spLocks noGrp="1"/>
          </p:cNvSpPr>
          <p:nvPr>
            <p:ph type="body" idx="1"/>
          </p:nvPr>
        </p:nvSpPr>
        <p:spPr>
          <a:xfrm>
            <a:off x="469348" y="4275427"/>
            <a:ext cx="6739317" cy="179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469348" y="2634033"/>
            <a:ext cx="6739317" cy="158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" name="Google Shape;3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872" y="6391656"/>
            <a:ext cx="1592010" cy="35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17936" y="146304"/>
            <a:ext cx="1237595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olo e contenuto">
  <p:cSld name="Titolo e contenut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/>
          <p:nvPr/>
        </p:nvSpPr>
        <p:spPr>
          <a:xfrm>
            <a:off x="144593" y="127322"/>
            <a:ext cx="4978097" cy="6594838"/>
          </a:xfrm>
          <a:prstGeom prst="rect">
            <a:avLst/>
          </a:prstGeom>
          <a:solidFill>
            <a:srgbClr val="1E3F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-290126" y="5701620"/>
            <a:ext cx="2923767" cy="2923767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A4C8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"/>
          <p:cNvSpPr txBox="1">
            <a:spLocks noGrp="1"/>
          </p:cNvSpPr>
          <p:nvPr>
            <p:ph type="title"/>
          </p:nvPr>
        </p:nvSpPr>
        <p:spPr>
          <a:xfrm>
            <a:off x="453589" y="441985"/>
            <a:ext cx="4360104" cy="2620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  <a:defRPr sz="4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1"/>
          </p:nvPr>
        </p:nvSpPr>
        <p:spPr>
          <a:xfrm>
            <a:off x="5896253" y="605742"/>
            <a:ext cx="5433134" cy="5520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>
                <a:solidFill>
                  <a:schemeClr val="accent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>
                <a:solidFill>
                  <a:schemeClr val="accent4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" name="Google Shape;4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193" y="6391842"/>
            <a:ext cx="1598370" cy="356616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4"/>
          <p:cNvSpPr/>
          <p:nvPr/>
        </p:nvSpPr>
        <p:spPr>
          <a:xfrm>
            <a:off x="486738" y="5241186"/>
            <a:ext cx="1056369" cy="1056369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2A8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"/>
          <p:cNvSpPr/>
          <p:nvPr/>
        </p:nvSpPr>
        <p:spPr>
          <a:xfrm>
            <a:off x="11533685" y="251376"/>
            <a:ext cx="2860355" cy="2860355"/>
          </a:xfrm>
          <a:custGeom>
            <a:avLst/>
            <a:gdLst/>
            <a:ahLst/>
            <a:cxnLst/>
            <a:rect l="l" t="t" r="r" b="b"/>
            <a:pathLst>
              <a:path w="4305109" h="4305109" extrusionOk="0">
                <a:moveTo>
                  <a:pt x="0" y="0"/>
                </a:moveTo>
                <a:lnTo>
                  <a:pt x="4305109" y="0"/>
                </a:lnTo>
                <a:lnTo>
                  <a:pt x="4305109" y="4305109"/>
                </a:lnTo>
                <a:lnTo>
                  <a:pt x="0" y="43051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47" name="Google Shape;4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17936" y="146304"/>
            <a:ext cx="1237595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fronto">
  <p:cSld name="Confronto">
    <p:bg>
      <p:bgPr>
        <a:solidFill>
          <a:schemeClr val="dk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>
            <a:off x="147639" y="136525"/>
            <a:ext cx="11896722" cy="65849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5"/>
          <p:cNvSpPr/>
          <p:nvPr/>
        </p:nvSpPr>
        <p:spPr>
          <a:xfrm>
            <a:off x="-1950282" y="4287628"/>
            <a:ext cx="2433847" cy="2433847"/>
          </a:xfrm>
          <a:custGeom>
            <a:avLst/>
            <a:gdLst/>
            <a:ahLst/>
            <a:cxnLst/>
            <a:rect l="l" t="t" r="r" b="b"/>
            <a:pathLst>
              <a:path w="3657409" h="3657409" extrusionOk="0">
                <a:moveTo>
                  <a:pt x="0" y="0"/>
                </a:moveTo>
                <a:lnTo>
                  <a:pt x="3657409" y="0"/>
                </a:lnTo>
                <a:lnTo>
                  <a:pt x="3657409" y="3657409"/>
                </a:lnTo>
                <a:lnTo>
                  <a:pt x="0" y="3657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" name="Google Shape;51;p5"/>
          <p:cNvSpPr/>
          <p:nvPr/>
        </p:nvSpPr>
        <p:spPr>
          <a:xfrm>
            <a:off x="10310546" y="-1781188"/>
            <a:ext cx="2928375" cy="2928375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B6B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819491" y="1918972"/>
            <a:ext cx="5092083" cy="66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6230180" y="1918972"/>
            <a:ext cx="5092083" cy="66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3"/>
          </p:nvPr>
        </p:nvSpPr>
        <p:spPr>
          <a:xfrm>
            <a:off x="819491" y="2762848"/>
            <a:ext cx="5092083" cy="3363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>
                <a:solidFill>
                  <a:schemeClr val="accent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>
                <a:solidFill>
                  <a:schemeClr val="accent4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4"/>
          </p:nvPr>
        </p:nvSpPr>
        <p:spPr>
          <a:xfrm>
            <a:off x="6230180" y="2793225"/>
            <a:ext cx="5092083" cy="3333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>
                <a:solidFill>
                  <a:schemeClr val="accent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>
                <a:solidFill>
                  <a:schemeClr val="accent4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872" y="6391656"/>
            <a:ext cx="1592010" cy="35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17936" y="146304"/>
            <a:ext cx="1237595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uto con didascalia">
  <p:cSld name="Contenuto con didascalia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/>
          <p:nvPr/>
        </p:nvSpPr>
        <p:spPr>
          <a:xfrm>
            <a:off x="144593" y="138480"/>
            <a:ext cx="4978097" cy="6583680"/>
          </a:xfrm>
          <a:prstGeom prst="rect">
            <a:avLst/>
          </a:prstGeom>
          <a:solidFill>
            <a:srgbClr val="1E3F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6"/>
          <p:cNvSpPr/>
          <p:nvPr/>
        </p:nvSpPr>
        <p:spPr>
          <a:xfrm>
            <a:off x="11533685" y="251376"/>
            <a:ext cx="2860355" cy="2860355"/>
          </a:xfrm>
          <a:custGeom>
            <a:avLst/>
            <a:gdLst/>
            <a:ahLst/>
            <a:cxnLst/>
            <a:rect l="l" t="t" r="r" b="b"/>
            <a:pathLst>
              <a:path w="4305109" h="4305109" extrusionOk="0">
                <a:moveTo>
                  <a:pt x="0" y="0"/>
                </a:moveTo>
                <a:lnTo>
                  <a:pt x="4305109" y="0"/>
                </a:lnTo>
                <a:lnTo>
                  <a:pt x="4305109" y="4305109"/>
                </a:lnTo>
                <a:lnTo>
                  <a:pt x="0" y="43051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sz="32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body" idx="1"/>
          </p:nvPr>
        </p:nvSpPr>
        <p:spPr>
          <a:xfrm>
            <a:off x="469348" y="2057400"/>
            <a:ext cx="430267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2"/>
          </p:nvPr>
        </p:nvSpPr>
        <p:spPr>
          <a:xfrm>
            <a:off x="5896253" y="771525"/>
            <a:ext cx="5433134" cy="5354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>
                <a:solidFill>
                  <a:schemeClr val="accent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>
                <a:solidFill>
                  <a:schemeClr val="accent4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5" name="Google Shape;6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193" y="6391842"/>
            <a:ext cx="1598370" cy="35661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6"/>
          <p:cNvSpPr/>
          <p:nvPr/>
        </p:nvSpPr>
        <p:spPr>
          <a:xfrm>
            <a:off x="-290126" y="5701620"/>
            <a:ext cx="2923767" cy="2923767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A4C8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6"/>
          <p:cNvSpPr/>
          <p:nvPr/>
        </p:nvSpPr>
        <p:spPr>
          <a:xfrm>
            <a:off x="486738" y="5241186"/>
            <a:ext cx="1056369" cy="1056369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2A8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17936" y="146304"/>
            <a:ext cx="1237595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o titolo">
  <p:cSld name="Solo titol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/>
          <p:nvPr/>
        </p:nvSpPr>
        <p:spPr>
          <a:xfrm>
            <a:off x="8720454" y="2794301"/>
            <a:ext cx="5158628" cy="5158628"/>
          </a:xfrm>
          <a:custGeom>
            <a:avLst/>
            <a:gdLst/>
            <a:ahLst/>
            <a:cxnLst/>
            <a:rect l="l" t="t" r="r" b="b"/>
            <a:pathLst>
              <a:path w="7730836" h="7730836" extrusionOk="0">
                <a:moveTo>
                  <a:pt x="0" y="0"/>
                </a:moveTo>
                <a:lnTo>
                  <a:pt x="7730836" y="0"/>
                </a:lnTo>
                <a:lnTo>
                  <a:pt x="7730836" y="7730837"/>
                </a:lnTo>
                <a:lnTo>
                  <a:pt x="0" y="77308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" name="Google Shape;71;p7"/>
          <p:cNvSpPr/>
          <p:nvPr/>
        </p:nvSpPr>
        <p:spPr>
          <a:xfrm>
            <a:off x="9864504" y="2087071"/>
            <a:ext cx="1688206" cy="168820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E3F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" name="Google Shape;72;p7"/>
          <p:cNvGrpSpPr/>
          <p:nvPr/>
        </p:nvGrpSpPr>
        <p:grpSpPr>
          <a:xfrm>
            <a:off x="-380551" y="-774421"/>
            <a:ext cx="2375289" cy="2577455"/>
            <a:chOff x="0" y="0"/>
            <a:chExt cx="4746217" cy="5150176"/>
          </a:xfrm>
        </p:grpSpPr>
        <p:sp>
          <p:nvSpPr>
            <p:cNvPr id="73" name="Google Shape;73;p7"/>
            <p:cNvSpPr/>
            <p:nvPr/>
          </p:nvSpPr>
          <p:spPr>
            <a:xfrm rot="10800000">
              <a:off x="0" y="0"/>
              <a:ext cx="4746217" cy="4746217"/>
            </a:xfrm>
            <a:custGeom>
              <a:avLst/>
              <a:gdLst/>
              <a:ahLst/>
              <a:cxnLst/>
              <a:rect l="l" t="t" r="r" b="b"/>
              <a:pathLst>
                <a:path w="4746217" h="4746217" extrusionOk="0">
                  <a:moveTo>
                    <a:pt x="0" y="0"/>
                  </a:moveTo>
                  <a:lnTo>
                    <a:pt x="4746217" y="0"/>
                  </a:lnTo>
                  <a:lnTo>
                    <a:pt x="4746217" y="4746217"/>
                  </a:lnTo>
                  <a:lnTo>
                    <a:pt x="0" y="47462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74" name="Google Shape;74;p7"/>
            <p:cNvSpPr/>
            <p:nvPr/>
          </p:nvSpPr>
          <p:spPr>
            <a:xfrm>
              <a:off x="383127" y="3550960"/>
              <a:ext cx="1599216" cy="1599216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15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7"/>
          <p:cNvSpPr/>
          <p:nvPr/>
        </p:nvSpPr>
        <p:spPr>
          <a:xfrm>
            <a:off x="7772211" y="5234943"/>
            <a:ext cx="2936397" cy="2936396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B6B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7"/>
          <p:cNvSpPr/>
          <p:nvPr/>
        </p:nvSpPr>
        <p:spPr>
          <a:xfrm>
            <a:off x="946164" y="-1828800"/>
            <a:ext cx="2936397" cy="2936396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B6B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469348" y="2634033"/>
            <a:ext cx="6739317" cy="158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872" y="6391656"/>
            <a:ext cx="1592010" cy="35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17936" y="146304"/>
            <a:ext cx="1237595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magine panoramica con didascalia">
  <p:cSld name="Immagine panoramica con didascalia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/>
          <p:nvPr/>
        </p:nvSpPr>
        <p:spPr>
          <a:xfrm>
            <a:off x="150812" y="141895"/>
            <a:ext cx="11892507" cy="65826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" name="Google Shape;82;p8"/>
          <p:cNvGrpSpPr/>
          <p:nvPr/>
        </p:nvGrpSpPr>
        <p:grpSpPr>
          <a:xfrm>
            <a:off x="-764388" y="-1584959"/>
            <a:ext cx="2935010" cy="4443915"/>
            <a:chOff x="0" y="0"/>
            <a:chExt cx="5867400" cy="8883864"/>
          </a:xfrm>
        </p:grpSpPr>
        <p:sp>
          <p:nvSpPr>
            <p:cNvPr id="83" name="Google Shape;83;p8"/>
            <p:cNvSpPr/>
            <p:nvPr/>
          </p:nvSpPr>
          <p:spPr>
            <a:xfrm>
              <a:off x="1029975" y="6980139"/>
              <a:ext cx="1903725" cy="1903725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B6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0" y="0"/>
              <a:ext cx="5867400" cy="5867400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2A8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85;p8"/>
          <p:cNvGrpSpPr/>
          <p:nvPr/>
        </p:nvGrpSpPr>
        <p:grpSpPr>
          <a:xfrm>
            <a:off x="9962030" y="3955670"/>
            <a:ext cx="2935010" cy="4443915"/>
            <a:chOff x="0" y="0"/>
            <a:chExt cx="5867400" cy="8883864"/>
          </a:xfrm>
        </p:grpSpPr>
        <p:sp>
          <p:nvSpPr>
            <p:cNvPr id="86" name="Google Shape;86;p8"/>
            <p:cNvSpPr/>
            <p:nvPr/>
          </p:nvSpPr>
          <p:spPr>
            <a:xfrm rot="10800000">
              <a:off x="2933700" y="0"/>
              <a:ext cx="1903725" cy="1903725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4C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 rot="10800000">
              <a:off x="0" y="3016464"/>
              <a:ext cx="5867400" cy="5867400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B6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" name="Google Shape;88;p8"/>
          <p:cNvSpPr>
            <a:spLocks noGrp="1"/>
          </p:cNvSpPr>
          <p:nvPr>
            <p:ph type="pic" idx="2"/>
          </p:nvPr>
        </p:nvSpPr>
        <p:spPr>
          <a:xfrm>
            <a:off x="1169349" y="695009"/>
            <a:ext cx="9845346" cy="3525671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8"/>
          <p:cNvSpPr txBox="1"/>
          <p:nvPr/>
        </p:nvSpPr>
        <p:spPr>
          <a:xfrm>
            <a:off x="1169349" y="4704254"/>
            <a:ext cx="9853302" cy="54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 CONCLUSION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8"/>
          <p:cNvSpPr txBox="1">
            <a:spLocks noGrp="1"/>
          </p:cNvSpPr>
          <p:nvPr>
            <p:ph type="body" idx="1"/>
          </p:nvPr>
        </p:nvSpPr>
        <p:spPr>
          <a:xfrm>
            <a:off x="1177305" y="5282632"/>
            <a:ext cx="9845346" cy="68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91" name="Google Shape;9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4908" y="6391656"/>
            <a:ext cx="1598370" cy="35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17936" y="146304"/>
            <a:ext cx="1237595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estazione sezione">
  <p:cSld name="Intestazione sezione">
    <p:bg>
      <p:bgPr>
        <a:solidFill>
          <a:schemeClr val="dk2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/>
          <p:nvPr/>
        </p:nvSpPr>
        <p:spPr>
          <a:xfrm>
            <a:off x="136565" y="131359"/>
            <a:ext cx="11907636" cy="6590991"/>
          </a:xfrm>
          <a:prstGeom prst="rect">
            <a:avLst/>
          </a:prstGeom>
          <a:solidFill>
            <a:srgbClr val="2A8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9"/>
          <p:cNvSpPr/>
          <p:nvPr/>
        </p:nvSpPr>
        <p:spPr>
          <a:xfrm rot="10800000">
            <a:off x="10517008" y="-196912"/>
            <a:ext cx="2377188" cy="2377188"/>
          </a:xfrm>
          <a:custGeom>
            <a:avLst/>
            <a:gdLst/>
            <a:ahLst/>
            <a:cxnLst/>
            <a:rect l="l" t="t" r="r" b="b"/>
            <a:pathLst>
              <a:path w="3559662" h="3559662" extrusionOk="0">
                <a:moveTo>
                  <a:pt x="0" y="0"/>
                </a:moveTo>
                <a:lnTo>
                  <a:pt x="3559662" y="0"/>
                </a:lnTo>
                <a:lnTo>
                  <a:pt x="3559662" y="3559662"/>
                </a:lnTo>
                <a:lnTo>
                  <a:pt x="0" y="3559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" name="Google Shape;96;p9"/>
          <p:cNvSpPr/>
          <p:nvPr/>
        </p:nvSpPr>
        <p:spPr>
          <a:xfrm>
            <a:off x="-335666" y="-314887"/>
            <a:ext cx="1132540" cy="1132540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A4C8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9"/>
          <p:cNvSpPr/>
          <p:nvPr/>
        </p:nvSpPr>
        <p:spPr>
          <a:xfrm>
            <a:off x="10708901" y="1581620"/>
            <a:ext cx="800983" cy="800983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315F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9"/>
          <p:cNvSpPr/>
          <p:nvPr/>
        </p:nvSpPr>
        <p:spPr>
          <a:xfrm>
            <a:off x="8766859" y="5831860"/>
            <a:ext cx="2938743" cy="2938743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B6B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469348" y="2634033"/>
            <a:ext cx="6739317" cy="158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Quattrocento Sans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body" idx="1"/>
          </p:nvPr>
        </p:nvSpPr>
        <p:spPr>
          <a:xfrm>
            <a:off x="469348" y="4275427"/>
            <a:ext cx="6739317" cy="179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1" name="Google Shape;10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193" y="6391842"/>
            <a:ext cx="1598370" cy="35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17936" y="146304"/>
            <a:ext cx="1237595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ue contenuti">
  <p:cSld name="Due contenuti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-2353534" y="2493183"/>
            <a:ext cx="2868775" cy="2868775"/>
          </a:xfrm>
          <a:custGeom>
            <a:avLst/>
            <a:gdLst/>
            <a:ahLst/>
            <a:cxnLst/>
            <a:rect l="l" t="t" r="r" b="b"/>
            <a:pathLst>
              <a:path w="4305109" h="4305109" extrusionOk="0">
                <a:moveTo>
                  <a:pt x="0" y="0"/>
                </a:moveTo>
                <a:lnTo>
                  <a:pt x="4305109" y="0"/>
                </a:lnTo>
                <a:lnTo>
                  <a:pt x="4305109" y="4305109"/>
                </a:lnTo>
                <a:lnTo>
                  <a:pt x="0" y="43051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5" name="Google Shape;105;p10"/>
          <p:cNvSpPr/>
          <p:nvPr/>
        </p:nvSpPr>
        <p:spPr>
          <a:xfrm>
            <a:off x="11606349" y="-203875"/>
            <a:ext cx="799246" cy="79924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2A8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10539785" y="5589460"/>
            <a:ext cx="2932374" cy="2932373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315F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819491" y="2762848"/>
            <a:ext cx="5092083" cy="3363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>
                <a:solidFill>
                  <a:schemeClr val="accent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>
                <a:solidFill>
                  <a:schemeClr val="accent4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body" idx="2"/>
          </p:nvPr>
        </p:nvSpPr>
        <p:spPr>
          <a:xfrm>
            <a:off x="6230180" y="2793225"/>
            <a:ext cx="5092083" cy="3333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>
                <a:solidFill>
                  <a:schemeClr val="accent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>
                <a:solidFill>
                  <a:schemeClr val="accent4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title"/>
          </p:nvPr>
        </p:nvSpPr>
        <p:spPr>
          <a:xfrm>
            <a:off x="469348" y="466344"/>
            <a:ext cx="6739317" cy="158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0"/>
          <p:cNvSpPr txBox="1">
            <a:spLocks noGrp="1"/>
          </p:cNvSpPr>
          <p:nvPr>
            <p:ph type="body" idx="3"/>
          </p:nvPr>
        </p:nvSpPr>
        <p:spPr>
          <a:xfrm>
            <a:off x="469347" y="2056277"/>
            <a:ext cx="6739317" cy="55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1" name="Google Shape;11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872" y="6391656"/>
            <a:ext cx="1592010" cy="35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17936" y="146304"/>
            <a:ext cx="1237595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8720454" y="2794301"/>
            <a:ext cx="5158628" cy="5158628"/>
          </a:xfrm>
          <a:custGeom>
            <a:avLst/>
            <a:gdLst/>
            <a:ahLst/>
            <a:cxnLst/>
            <a:rect l="l" t="t" r="r" b="b"/>
            <a:pathLst>
              <a:path w="7730836" h="7730836" extrusionOk="0">
                <a:moveTo>
                  <a:pt x="0" y="0"/>
                </a:moveTo>
                <a:lnTo>
                  <a:pt x="7730836" y="0"/>
                </a:lnTo>
                <a:lnTo>
                  <a:pt x="7730836" y="7730837"/>
                </a:lnTo>
                <a:lnTo>
                  <a:pt x="0" y="77308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9864504" y="2087071"/>
            <a:ext cx="1688206" cy="168820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E3F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12;p1"/>
          <p:cNvGrpSpPr/>
          <p:nvPr/>
        </p:nvGrpSpPr>
        <p:grpSpPr>
          <a:xfrm>
            <a:off x="-380551" y="-774421"/>
            <a:ext cx="2375289" cy="2577455"/>
            <a:chOff x="0" y="0"/>
            <a:chExt cx="4746217" cy="5150176"/>
          </a:xfrm>
        </p:grpSpPr>
        <p:sp>
          <p:nvSpPr>
            <p:cNvPr id="13" name="Google Shape;13;p1"/>
            <p:cNvSpPr/>
            <p:nvPr/>
          </p:nvSpPr>
          <p:spPr>
            <a:xfrm rot="10800000">
              <a:off x="0" y="0"/>
              <a:ext cx="4746217" cy="4746217"/>
            </a:xfrm>
            <a:custGeom>
              <a:avLst/>
              <a:gdLst/>
              <a:ahLst/>
              <a:cxnLst/>
              <a:rect l="l" t="t" r="r" b="b"/>
              <a:pathLst>
                <a:path w="4746217" h="4746217" extrusionOk="0">
                  <a:moveTo>
                    <a:pt x="0" y="0"/>
                  </a:moveTo>
                  <a:lnTo>
                    <a:pt x="4746217" y="0"/>
                  </a:lnTo>
                  <a:lnTo>
                    <a:pt x="4746217" y="4746217"/>
                  </a:lnTo>
                  <a:lnTo>
                    <a:pt x="0" y="47462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383127" y="3550960"/>
              <a:ext cx="1599216" cy="1599216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15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15;p1"/>
          <p:cNvSpPr/>
          <p:nvPr/>
        </p:nvSpPr>
        <p:spPr>
          <a:xfrm>
            <a:off x="7772211" y="5234943"/>
            <a:ext cx="2936397" cy="2936396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B6B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946164" y="-1828800"/>
            <a:ext cx="2936397" cy="2936396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B6B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469348" y="2634033"/>
            <a:ext cx="6739317" cy="158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Quattrocento Sans"/>
              <a:buNone/>
              <a:defRPr sz="5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body" idx="1"/>
          </p:nvPr>
        </p:nvSpPr>
        <p:spPr>
          <a:xfrm>
            <a:off x="469348" y="4275427"/>
            <a:ext cx="6739317" cy="179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pic>
        <p:nvPicPr>
          <p:cNvPr id="19" name="Google Shape;19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8872" y="6391656"/>
            <a:ext cx="1592010" cy="35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917936" y="146304"/>
            <a:ext cx="1237595" cy="5913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3.jp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1.jp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"/>
          <p:cNvSpPr txBox="1">
            <a:spLocks noGrp="1"/>
          </p:cNvSpPr>
          <p:nvPr>
            <p:ph type="title"/>
          </p:nvPr>
        </p:nvSpPr>
        <p:spPr>
          <a:xfrm>
            <a:off x="469348" y="2634033"/>
            <a:ext cx="6739317" cy="158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/>
              <a:t>Демографска тенденция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Демографска тенденция</a:t>
            </a:r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body" idx="1"/>
          </p:nvPr>
        </p:nvSpPr>
        <p:spPr>
          <a:xfrm>
            <a:off x="3524835" y="1690228"/>
            <a:ext cx="6279041" cy="66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dirty="0" err="1"/>
              <a:t>Карта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населението</a:t>
            </a:r>
            <a:r>
              <a:rPr lang="en-US" dirty="0"/>
              <a:t> в </a:t>
            </a:r>
            <a:r>
              <a:rPr lang="en-US" dirty="0" err="1"/>
              <a:t>Европа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възраст</a:t>
            </a:r>
            <a:r>
              <a:rPr lang="en-US" dirty="0"/>
              <a:t> 65+, % </a:t>
            </a:r>
            <a:endParaRPr dirty="0"/>
          </a:p>
        </p:txBody>
      </p:sp>
      <p:sp>
        <p:nvSpPr>
          <p:cNvPr id="243" name="Google Shape;243;p25"/>
          <p:cNvSpPr txBox="1">
            <a:spLocks noGrp="1"/>
          </p:cNvSpPr>
          <p:nvPr>
            <p:ph type="body" idx="4"/>
          </p:nvPr>
        </p:nvSpPr>
        <p:spPr>
          <a:xfrm>
            <a:off x="6230180" y="2793225"/>
            <a:ext cx="5092083" cy="3333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The Sustainable Development Goals (SDGs)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Goal 3 – </a:t>
            </a:r>
            <a:r>
              <a:rPr lang="en-US" sz="2800">
                <a:solidFill>
                  <a:schemeClr val="dk1"/>
                </a:solidFill>
              </a:rPr>
              <a:t>Good Health and </a:t>
            </a:r>
            <a:r>
              <a:rPr lang="en-US">
                <a:solidFill>
                  <a:schemeClr val="dk1"/>
                </a:solidFill>
              </a:rPr>
              <a:t>Well-being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Goal 11 – Sustainable Cities and Communities</a:t>
            </a:r>
            <a:endParaRPr/>
          </a:p>
        </p:txBody>
      </p:sp>
      <p:pic>
        <p:nvPicPr>
          <p:cNvPr id="244" name="Google Shape;244;p25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122659" y="2504757"/>
            <a:ext cx="4215042" cy="398811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5"/>
          <p:cNvSpPr txBox="1"/>
          <p:nvPr/>
        </p:nvSpPr>
        <p:spPr>
          <a:xfrm>
            <a:off x="1383875" y="3499125"/>
            <a:ext cx="1520100" cy="5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Социален</a:t>
            </a:r>
            <a:endParaRPr sz="19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5"/>
          <p:cNvSpPr txBox="1"/>
          <p:nvPr/>
        </p:nvSpPr>
        <p:spPr>
          <a:xfrm>
            <a:off x="9131149" y="3499125"/>
            <a:ext cx="1873500" cy="5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Икономически</a:t>
            </a:r>
            <a:endParaRPr sz="28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BG 1.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2263" y="61264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Демографска тенденцияtrend</a:t>
            </a:r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body" idx="1"/>
          </p:nvPr>
        </p:nvSpPr>
        <p:spPr>
          <a:xfrm>
            <a:off x="685311" y="1690688"/>
            <a:ext cx="5410689" cy="66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Карта на населението в Европа на възраст 65+, % </a:t>
            </a:r>
            <a:endParaRPr/>
          </a:p>
        </p:txBody>
      </p:sp>
      <p:sp>
        <p:nvSpPr>
          <p:cNvPr id="256" name="Google Shape;256;p26"/>
          <p:cNvSpPr txBox="1">
            <a:spLocks noGrp="1"/>
          </p:cNvSpPr>
          <p:nvPr>
            <p:ph type="body" idx="4"/>
          </p:nvPr>
        </p:nvSpPr>
        <p:spPr>
          <a:xfrm>
            <a:off x="6230180" y="2793225"/>
            <a:ext cx="5092083" cy="3333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/>
              <a:t>Целите за устойчиво развитие (ЦУР)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Цел 3 - Добро здраве и благополучие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Цел 11 - Устойчиви градове и общности</a:t>
            </a:r>
            <a:endParaRPr/>
          </a:p>
        </p:txBody>
      </p:sp>
      <p:pic>
        <p:nvPicPr>
          <p:cNvPr id="257" name="Google Shape;257;p26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497501" y="2474872"/>
            <a:ext cx="3786307" cy="358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G 1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6025" y="6097588"/>
            <a:ext cx="487363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Демографска тенденция</a:t>
            </a:r>
            <a:endParaRPr/>
          </a:p>
        </p:txBody>
      </p:sp>
      <p:sp>
        <p:nvSpPr>
          <p:cNvPr id="265" name="Google Shape;265;p27"/>
          <p:cNvSpPr txBox="1">
            <a:spLocks noGrp="1"/>
          </p:cNvSpPr>
          <p:nvPr>
            <p:ph type="body" idx="1"/>
          </p:nvPr>
        </p:nvSpPr>
        <p:spPr>
          <a:xfrm>
            <a:off x="5941523" y="1617270"/>
            <a:ext cx="5410689" cy="66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Карта на населението в Европа на възраст 65+, % </a:t>
            </a:r>
            <a:endParaRPr/>
          </a:p>
        </p:txBody>
      </p:sp>
      <p:pic>
        <p:nvPicPr>
          <p:cNvPr id="266" name="Google Shape;266;p27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488601" y="2493600"/>
            <a:ext cx="3786307" cy="358246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7"/>
          <p:cNvSpPr txBox="1"/>
          <p:nvPr/>
        </p:nvSpPr>
        <p:spPr>
          <a:xfrm>
            <a:off x="1583717" y="2618203"/>
            <a:ext cx="5092083" cy="3333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Испания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Италия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Румъния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България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G 1.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5413" y="6303963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8"/>
          <p:cNvSpPr txBox="1">
            <a:spLocks noGrp="1"/>
          </p:cNvSpPr>
          <p:nvPr>
            <p:ph type="title"/>
          </p:nvPr>
        </p:nvSpPr>
        <p:spPr>
          <a:xfrm>
            <a:off x="469348" y="2634033"/>
            <a:ext cx="6739317" cy="158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/>
              <a:t>Испания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9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Испания	</a:t>
            </a:r>
            <a:endParaRPr/>
          </a:p>
        </p:txBody>
      </p:sp>
      <p:pic>
        <p:nvPicPr>
          <p:cNvPr id="280" name="Google Shape;280;p29" descr="Immagine che contiene mappa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04425" y="2176025"/>
            <a:ext cx="3411332" cy="282269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9"/>
          <p:cNvSpPr txBox="1"/>
          <p:nvPr/>
        </p:nvSpPr>
        <p:spPr>
          <a:xfrm>
            <a:off x="5755667" y="1762370"/>
            <a:ext cx="5534374" cy="493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Определяне на приоритети в областта на здравето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Фокус върху качеството на здравеопазването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Цели на градското планиране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Всеобхватни грижи за възрастните хора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Текущи инвестиции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Програми за здравеопазване на възрастните хора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Програма за сътрудничество „Активно остаряване“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G 1.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5888" y="626268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0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Испания	</a:t>
            </a:r>
            <a:endParaRPr/>
          </a:p>
        </p:txBody>
      </p:sp>
      <p:pic>
        <p:nvPicPr>
          <p:cNvPr id="289" name="Google Shape;289;p30" descr="Immagine che contiene mappa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04425" y="2176025"/>
            <a:ext cx="3411332" cy="282269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0"/>
          <p:cNvSpPr txBox="1"/>
          <p:nvPr/>
        </p:nvSpPr>
        <p:spPr>
          <a:xfrm>
            <a:off x="5755667" y="1762370"/>
            <a:ext cx="5534374" cy="493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Определяне на приоритети в областта на здравето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Фокус върху качеството на здравеопазването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Цели на градското планиране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Всеобхватни грижи за възрастните хора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Текущи инвестиции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Програми за здравеопазване на възрастните хора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Програма за сътрудничество „Активно остаряване“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G 1.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9388" y="6280150"/>
            <a:ext cx="487362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1"/>
          <p:cNvSpPr txBox="1">
            <a:spLocks noGrp="1"/>
          </p:cNvSpPr>
          <p:nvPr>
            <p:ph type="title"/>
          </p:nvPr>
        </p:nvSpPr>
        <p:spPr>
          <a:xfrm>
            <a:off x="469348" y="2634033"/>
            <a:ext cx="6739200" cy="1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/>
              <a:t>Италия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Италия	</a:t>
            </a:r>
            <a:endParaRPr/>
          </a:p>
        </p:txBody>
      </p:sp>
      <p:pic>
        <p:nvPicPr>
          <p:cNvPr id="303" name="Google Shape;303;p32" descr="Blank map of Italy: outline map and vector map of Ital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613" y="2258042"/>
            <a:ext cx="2799375" cy="314438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2"/>
          <p:cNvSpPr txBox="1"/>
          <p:nvPr/>
        </p:nvSpPr>
        <p:spPr>
          <a:xfrm>
            <a:off x="5795013" y="1772850"/>
            <a:ext cx="5534374" cy="493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Промоция на здравето и превенция на заболяванията</a:t>
            </a:r>
            <a:endParaRPr/>
          </a:p>
          <a:p>
            <a:pPr marL="285750" marR="0" lvl="0" indent="-133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Фокус върху здравословния начин на живот</a:t>
            </a:r>
            <a:endParaRPr/>
          </a:p>
          <a:p>
            <a:pPr marL="285750" marR="0" lvl="0" indent="-133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Качество на живот на възрастните хора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G 1.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1463" y="6253163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"/>
          <p:cNvSpPr txBox="1">
            <a:spLocks noGrp="1"/>
          </p:cNvSpPr>
          <p:nvPr>
            <p:ph type="title"/>
          </p:nvPr>
        </p:nvSpPr>
        <p:spPr>
          <a:xfrm>
            <a:off x="469348" y="2634033"/>
            <a:ext cx="6739317" cy="158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/>
              <a:t>Румъния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469348" y="2634033"/>
            <a:ext cx="6739200" cy="1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/>
              <a:t>Въведение</a:t>
            </a:r>
            <a:endParaRPr/>
          </a:p>
        </p:txBody>
      </p:sp>
      <p:pic>
        <p:nvPicPr>
          <p:cNvPr id="2" name="BG 1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4916" y="6076517"/>
            <a:ext cx="487363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4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Румъния	</a:t>
            </a:r>
            <a:endParaRPr/>
          </a:p>
        </p:txBody>
      </p:sp>
      <p:pic>
        <p:nvPicPr>
          <p:cNvPr id="317" name="Google Shape;317;p34" descr="Map romania Royalty Free Vector Image - VectorStock"/>
          <p:cNvPicPr preferRelativeResize="0"/>
          <p:nvPr/>
        </p:nvPicPr>
        <p:blipFill rotWithShape="1">
          <a:blip r:embed="rId5">
            <a:alphaModFix/>
          </a:blip>
          <a:srcRect b="12778"/>
          <a:stretch/>
        </p:blipFill>
        <p:spPr>
          <a:xfrm>
            <a:off x="633611" y="1924439"/>
            <a:ext cx="3974150" cy="331003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4"/>
          <p:cNvSpPr txBox="1"/>
          <p:nvPr/>
        </p:nvSpPr>
        <p:spPr>
          <a:xfrm>
            <a:off x="5795013" y="1772850"/>
            <a:ext cx="5534374" cy="493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Подобрения в здравеопазването и социалните грижи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Фокус върху превенцията на заболяванията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Програми за възрастни хора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Инвестиции в инфраструктурата за социални грижи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Текущи инициативи за финансиране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G 1.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3722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Румъния	</a:t>
            </a:r>
            <a:endParaRPr/>
          </a:p>
        </p:txBody>
      </p:sp>
      <p:pic>
        <p:nvPicPr>
          <p:cNvPr id="326" name="Google Shape;326;p35" descr="Map romania Royalty Free Vector Image - VectorStock"/>
          <p:cNvPicPr preferRelativeResize="0"/>
          <p:nvPr/>
        </p:nvPicPr>
        <p:blipFill rotWithShape="1">
          <a:blip r:embed="rId5">
            <a:alphaModFix/>
          </a:blip>
          <a:srcRect b="12778"/>
          <a:stretch/>
        </p:blipFill>
        <p:spPr>
          <a:xfrm>
            <a:off x="633611" y="1924439"/>
            <a:ext cx="3974150" cy="331003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5"/>
          <p:cNvSpPr txBox="1"/>
          <p:nvPr/>
        </p:nvSpPr>
        <p:spPr>
          <a:xfrm>
            <a:off x="5795013" y="1772850"/>
            <a:ext cx="5534374" cy="493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Подобрения в здравеопазването и социалните грижи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Фокус върху превенцията на заболяванията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Програми за възрастни хора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Инвестиции в инфраструктурата за социални грижи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Текущи инициативи за финансиране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G 1.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0038" y="642778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"/>
          <p:cNvSpPr txBox="1">
            <a:spLocks noGrp="1"/>
          </p:cNvSpPr>
          <p:nvPr>
            <p:ph type="title"/>
          </p:nvPr>
        </p:nvSpPr>
        <p:spPr>
          <a:xfrm>
            <a:off x="469348" y="2634033"/>
            <a:ext cx="6739317" cy="158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/>
              <a:t>България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7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България</a:t>
            </a:r>
            <a:endParaRPr/>
          </a:p>
        </p:txBody>
      </p:sp>
      <p:pic>
        <p:nvPicPr>
          <p:cNvPr id="340" name="Google Shape;340;p37" descr="Bulgaria Country Map Stock Illustration - Download Image Now - Bulgaria, Map,  Country - Geographic Area - iSt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400" y="1791769"/>
            <a:ext cx="3731661" cy="373166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7"/>
          <p:cNvSpPr txBox="1"/>
          <p:nvPr/>
        </p:nvSpPr>
        <p:spPr>
          <a:xfrm>
            <a:off x="5795013" y="1772850"/>
            <a:ext cx="5534374" cy="493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Подобряване на здравеопазването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2023 Програми за обществено здраве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Фокус върху възрастните хора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Дългосрочни грижи и независимост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Акцент върху физическата активност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G 1.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0038" y="6289675"/>
            <a:ext cx="487362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8"/>
          <p:cNvSpPr txBox="1">
            <a:spLocks noGrp="1"/>
          </p:cNvSpPr>
          <p:nvPr>
            <p:ph type="title"/>
          </p:nvPr>
        </p:nvSpPr>
        <p:spPr>
          <a:xfrm>
            <a:off x="469348" y="2634033"/>
            <a:ext cx="6739317" cy="158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/>
              <a:t>Активно стареене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9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Активно стареене </a:t>
            </a:r>
            <a:endParaRPr/>
          </a:p>
        </p:txBody>
      </p:sp>
      <p:pic>
        <p:nvPicPr>
          <p:cNvPr id="354" name="Google Shape;354;p39" descr="Blank outline map of europe simplified wireframe Vector Imag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t="727" r="1637" b="7663"/>
          <a:stretch/>
        </p:blipFill>
        <p:spPr>
          <a:xfrm>
            <a:off x="854923" y="1945432"/>
            <a:ext cx="3344913" cy="336451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9"/>
          <p:cNvSpPr txBox="1"/>
          <p:nvPr/>
        </p:nvSpPr>
        <p:spPr>
          <a:xfrm>
            <a:off x="5802703" y="1159183"/>
            <a:ext cx="5534374" cy="493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8108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Застаряване на населението в ЕС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8108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Германия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8108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Италия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8108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Испания</a:t>
            </a:r>
            <a:endParaRPr sz="2000" b="1" i="0" u="none" strike="noStrike" cap="none">
              <a:solidFill>
                <a:schemeClr val="accent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8108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Политики за насърчаване на активното остаряване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8108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Швеция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8108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Дания</a:t>
            </a:r>
            <a:endParaRPr sz="2000" b="1" i="0" u="none" strike="noStrike" cap="none">
              <a:solidFill>
                <a:schemeClr val="accent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8108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Различия във възприеманите възможности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8108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Румъния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8108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България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8108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Словакия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8108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Италия</a:t>
            </a:r>
            <a:endParaRPr sz="24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133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8108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56" name="Google Shape;356;p39" descr="Immagine che contiene logo, simbolo, Elementi grafici, Carminio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8108" y="1581539"/>
            <a:ext cx="1782888" cy="108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G 1.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03063" y="6381750"/>
            <a:ext cx="487362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0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Активно стареене </a:t>
            </a:r>
            <a:endParaRPr/>
          </a:p>
        </p:txBody>
      </p:sp>
      <p:pic>
        <p:nvPicPr>
          <p:cNvPr id="364" name="Google Shape;364;p40" descr="Blank outline map of europe simplified wireframe Vector Imag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t="727" r="1637" b="7663"/>
          <a:stretch/>
        </p:blipFill>
        <p:spPr>
          <a:xfrm>
            <a:off x="854923" y="1945432"/>
            <a:ext cx="3344913" cy="3364512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0"/>
          <p:cNvSpPr txBox="1"/>
          <p:nvPr/>
        </p:nvSpPr>
        <p:spPr>
          <a:xfrm>
            <a:off x="5802703" y="1159183"/>
            <a:ext cx="5534374" cy="493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Предизвикателства, породени от тенденцията към застаряване</a:t>
            </a:r>
            <a:endParaRPr/>
          </a:p>
          <a:p>
            <a:pPr marL="285750" marR="0" lvl="0" indent="-133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Въздействие върху системите и услугите</a:t>
            </a:r>
            <a:endParaRPr/>
          </a:p>
        </p:txBody>
      </p:sp>
      <p:pic>
        <p:nvPicPr>
          <p:cNvPr id="366" name="Google Shape;366;p40" descr="Pension Plans: Compare &amp; Buy Best Retirement Plans Online"/>
          <p:cNvPicPr preferRelativeResize="0"/>
          <p:nvPr/>
        </p:nvPicPr>
        <p:blipFill rotWithShape="1">
          <a:blip r:embed="rId6">
            <a:alphaModFix/>
          </a:blip>
          <a:srcRect b="1306"/>
          <a:stretch/>
        </p:blipFill>
        <p:spPr>
          <a:xfrm>
            <a:off x="6150540" y="2961984"/>
            <a:ext cx="4838700" cy="320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G 1.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3825" y="63817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1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Активно стареене </a:t>
            </a:r>
            <a:endParaRPr/>
          </a:p>
        </p:txBody>
      </p:sp>
      <p:pic>
        <p:nvPicPr>
          <p:cNvPr id="374" name="Google Shape;374;p41" descr="Blank outline map of europe simplified wireframe Vector Imag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t="727" r="1637" b="7663"/>
          <a:stretch/>
        </p:blipFill>
        <p:spPr>
          <a:xfrm>
            <a:off x="854923" y="1945432"/>
            <a:ext cx="3344913" cy="336451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1"/>
          <p:cNvSpPr txBox="1"/>
          <p:nvPr/>
        </p:nvSpPr>
        <p:spPr>
          <a:xfrm>
            <a:off x="5802703" y="1159183"/>
            <a:ext cx="5534374" cy="493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133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Насърчаване на здравословния начин на живот</a:t>
            </a:r>
            <a:endParaRPr/>
          </a:p>
          <a:p>
            <a:pPr marL="285750" marR="0" lvl="0" indent="-133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Физиологични промени при стареене</a:t>
            </a:r>
            <a:endParaRPr/>
          </a:p>
          <a:p>
            <a:pPr marL="285750" marR="0" lvl="0" indent="-133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Насоки за физическа активност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41" descr="Content marketing | Editorial guidelines | Copywriting for websit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09242" y="4520992"/>
            <a:ext cx="2267338" cy="226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G 1.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1275" y="6253163"/>
            <a:ext cx="487363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2"/>
          <p:cNvSpPr txBox="1">
            <a:spLocks noGrp="1"/>
          </p:cNvSpPr>
          <p:nvPr>
            <p:ph type="title"/>
          </p:nvPr>
        </p:nvSpPr>
        <p:spPr>
          <a:xfrm>
            <a:off x="469348" y="2634033"/>
            <a:ext cx="6739317" cy="158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/>
              <a:t>Влияние между физическата активност и някои детерминанти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3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Влияние между физическата активност и някои детерминанти</a:t>
            </a:r>
            <a:endParaRPr/>
          </a:p>
        </p:txBody>
      </p:sp>
      <p:pic>
        <p:nvPicPr>
          <p:cNvPr id="389" name="Google Shape;389;p4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t="288" b="278"/>
          <a:stretch/>
        </p:blipFill>
        <p:spPr>
          <a:xfrm>
            <a:off x="6422080" y="2097750"/>
            <a:ext cx="4030500" cy="26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G 1.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3825" y="62896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453589" y="441985"/>
            <a:ext cx="4360104" cy="2620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Въведение</a:t>
            </a:r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body" idx="1"/>
          </p:nvPr>
        </p:nvSpPr>
        <p:spPr>
          <a:xfrm>
            <a:off x="5896253" y="605742"/>
            <a:ext cx="5433134" cy="5520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/>
              <a:t>Феномен на стареенето 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AutoNum type="arabicPeriod"/>
            </a:pPr>
            <a:r>
              <a:rPr lang="en-US"/>
              <a:t>хронологично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AutoNum type="arabicPeriod"/>
            </a:pPr>
            <a:r>
              <a:rPr lang="en-US"/>
              <a:t>биологични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AutoNum type="arabicPeriod"/>
            </a:pPr>
            <a:r>
              <a:rPr lang="en-US"/>
              <a:t>психологически аспекти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solidFill>
                  <a:schemeClr val="dk1"/>
                </a:solidFill>
              </a:rPr>
              <a:t>2. Global population aging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en-US">
                <a:solidFill>
                  <a:schemeClr val="dk1"/>
                </a:solidFill>
              </a:rPr>
              <a:t>The demographic trend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en-US">
                <a:solidFill>
                  <a:schemeClr val="dk1"/>
                </a:solidFill>
              </a:rPr>
              <a:t>The importance of active aging 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en-US">
                <a:solidFill>
                  <a:schemeClr val="dk1"/>
                </a:solidFill>
              </a:rPr>
              <a:t>The benefits of physical activity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solidFill>
                  <a:schemeClr val="dk1"/>
                </a:solidFill>
              </a:rPr>
              <a:t>3. Interplay between physical activity and personal and external determinants.</a:t>
            </a:r>
            <a:endParaRPr/>
          </a:p>
          <a:p>
            <a:pPr marL="971550" lvl="1" indent="-514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en-US">
                <a:solidFill>
                  <a:schemeClr val="dk1"/>
                </a:solidFill>
              </a:rPr>
              <a:t>Personal predispositions</a:t>
            </a:r>
            <a:endParaRPr/>
          </a:p>
          <a:p>
            <a:pPr marL="971550" lvl="1" indent="-514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en-US">
                <a:solidFill>
                  <a:schemeClr val="dk1"/>
                </a:solidFill>
              </a:rPr>
              <a:t>External forces</a:t>
            </a:r>
            <a:endParaRPr/>
          </a:p>
        </p:txBody>
      </p:sp>
      <p:pic>
        <p:nvPicPr>
          <p:cNvPr id="2" name="BG 1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03063" y="6473825"/>
            <a:ext cx="487362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4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Влияние между физическата активност и някои детерминанти</a:t>
            </a:r>
            <a:endParaRPr/>
          </a:p>
        </p:txBody>
      </p:sp>
      <p:pic>
        <p:nvPicPr>
          <p:cNvPr id="397" name="Google Shape;397;p4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t="288" b="278"/>
          <a:stretch/>
        </p:blipFill>
        <p:spPr>
          <a:xfrm>
            <a:off x="6447559" y="457200"/>
            <a:ext cx="3445200" cy="22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4"/>
          <p:cNvSpPr txBox="1"/>
          <p:nvPr/>
        </p:nvSpPr>
        <p:spPr>
          <a:xfrm>
            <a:off x="5756402" y="2349033"/>
            <a:ext cx="5433134" cy="567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Външни фактори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Географски несъответствия</a:t>
            </a:r>
            <a:r>
              <a:rPr lang="en-US"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Socioeconomic factors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Cultural factors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Environmental factors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Educational and awareness factors</a:t>
            </a:r>
            <a:endParaRPr sz="24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BG 1.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1535" y="614160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5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Влияние между физическата активност и някои детерминанти</a:t>
            </a:r>
            <a:endParaRPr/>
          </a:p>
        </p:txBody>
      </p:sp>
      <p:pic>
        <p:nvPicPr>
          <p:cNvPr id="406" name="Google Shape;406;p4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t="288" b="278"/>
          <a:stretch/>
        </p:blipFill>
        <p:spPr>
          <a:xfrm>
            <a:off x="6447559" y="457200"/>
            <a:ext cx="3445200" cy="22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5"/>
          <p:cNvSpPr txBox="1"/>
          <p:nvPr/>
        </p:nvSpPr>
        <p:spPr>
          <a:xfrm>
            <a:off x="5756402" y="2349033"/>
            <a:ext cx="5433134" cy="567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Външни фактори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Географски несъответствия</a:t>
            </a:r>
            <a:endParaRPr/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Социално-икономически фактори</a:t>
            </a:r>
            <a:r>
              <a:rPr lang="en-US"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Cultural factors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Environmental factors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Educational and awareness factors</a:t>
            </a:r>
            <a:endParaRPr sz="24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BG 1.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2875" y="62801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6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Влияние между физическата активност и някои детерминанти</a:t>
            </a:r>
            <a:endParaRPr/>
          </a:p>
        </p:txBody>
      </p:sp>
      <p:pic>
        <p:nvPicPr>
          <p:cNvPr id="415" name="Google Shape;415;p4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t="288" b="278"/>
          <a:stretch/>
        </p:blipFill>
        <p:spPr>
          <a:xfrm>
            <a:off x="6447559" y="457200"/>
            <a:ext cx="3445200" cy="22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6"/>
          <p:cNvSpPr txBox="1"/>
          <p:nvPr/>
        </p:nvSpPr>
        <p:spPr>
          <a:xfrm>
            <a:off x="5756402" y="2349033"/>
            <a:ext cx="5433134" cy="567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Външни фактори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Географски несъответствия</a:t>
            </a:r>
            <a:endParaRPr/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Социално-икономически фактори</a:t>
            </a:r>
            <a:endParaRPr/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Културни фактори</a:t>
            </a:r>
            <a:endParaRPr/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фактори на околната среда</a:t>
            </a:r>
            <a:r>
              <a:rPr lang="en-US"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Educational and awareness factors</a:t>
            </a:r>
            <a:endParaRPr sz="24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BG 1.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10988" y="6410325"/>
            <a:ext cx="487362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7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Влияние между физическата активност и някои детерминанти</a:t>
            </a:r>
            <a:endParaRPr/>
          </a:p>
        </p:txBody>
      </p:sp>
      <p:pic>
        <p:nvPicPr>
          <p:cNvPr id="424" name="Google Shape;424;p4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t="288" b="278"/>
          <a:stretch/>
        </p:blipFill>
        <p:spPr>
          <a:xfrm>
            <a:off x="6447559" y="457200"/>
            <a:ext cx="3445200" cy="22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7"/>
          <p:cNvSpPr txBox="1"/>
          <p:nvPr/>
        </p:nvSpPr>
        <p:spPr>
          <a:xfrm>
            <a:off x="5756402" y="2349033"/>
            <a:ext cx="5433134" cy="567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Външни фактори :</a:t>
            </a:r>
            <a:endParaRPr/>
          </a:p>
          <a:p>
            <a: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Географски несъответствия</a:t>
            </a:r>
            <a:endParaRPr/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Социално-икономически фактори</a:t>
            </a:r>
            <a:endParaRPr/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Културни фактори</a:t>
            </a:r>
            <a:endParaRPr/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фактори на околната среда</a:t>
            </a:r>
            <a:endParaRPr/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Фактори, свързани с образованието и осведомеността</a:t>
            </a:r>
            <a:endParaRPr sz="2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BG 1.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3825" y="6345238"/>
            <a:ext cx="487363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8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Влияние между физическата активност и някои детерминанти</a:t>
            </a:r>
            <a:endParaRPr/>
          </a:p>
        </p:txBody>
      </p:sp>
      <p:pic>
        <p:nvPicPr>
          <p:cNvPr id="433" name="Google Shape;433;p4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t="288" b="278"/>
          <a:stretch/>
        </p:blipFill>
        <p:spPr>
          <a:xfrm>
            <a:off x="6447559" y="457200"/>
            <a:ext cx="3445200" cy="22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8"/>
          <p:cNvSpPr txBox="1"/>
          <p:nvPr/>
        </p:nvSpPr>
        <p:spPr>
          <a:xfrm>
            <a:off x="5756402" y="2349033"/>
            <a:ext cx="5433134" cy="567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Лични фактори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Възраст, пол и генетика</a:t>
            </a:r>
            <a:endParaRPr/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Различия между половете и социално влияние</a:t>
            </a:r>
            <a:r>
              <a:rPr lang="en-US"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Social circles and habits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Education and income levels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BG 1.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4000" y="62706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9"/>
          <p:cNvSpPr txBox="1">
            <a:spLocks noGrp="1"/>
          </p:cNvSpPr>
          <p:nvPr>
            <p:ph type="title"/>
          </p:nvPr>
        </p:nvSpPr>
        <p:spPr>
          <a:xfrm>
            <a:off x="469348" y="457200"/>
            <a:ext cx="430267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Влияние между физическата активност и някои детерминанти</a:t>
            </a:r>
            <a:endParaRPr/>
          </a:p>
        </p:txBody>
      </p:sp>
      <p:pic>
        <p:nvPicPr>
          <p:cNvPr id="442" name="Google Shape;442;p4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t="288" b="278"/>
          <a:stretch/>
        </p:blipFill>
        <p:spPr>
          <a:xfrm>
            <a:off x="6447559" y="457200"/>
            <a:ext cx="3445200" cy="22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9"/>
          <p:cNvSpPr txBox="1"/>
          <p:nvPr/>
        </p:nvSpPr>
        <p:spPr>
          <a:xfrm>
            <a:off x="5756402" y="2349033"/>
            <a:ext cx="5433134" cy="567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Лични фактори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Възраст, пол и генетика</a:t>
            </a:r>
            <a:endParaRPr/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Различия между половете и социално влияние</a:t>
            </a:r>
            <a:endParaRPr/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Социални кръгове и навици </a:t>
            </a:r>
            <a:endParaRPr/>
          </a:p>
          <a:p>
            <a: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Образование и нива на доходи</a:t>
            </a:r>
            <a:endParaRPr/>
          </a:p>
        </p:txBody>
      </p:sp>
      <p:pic>
        <p:nvPicPr>
          <p:cNvPr id="2" name="BG 1.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4950" y="63817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6073" y="219843"/>
            <a:ext cx="4499854" cy="449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G 1.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0800" y="6142038"/>
            <a:ext cx="487363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 txBox="1">
            <a:spLocks noGrp="1"/>
          </p:cNvSpPr>
          <p:nvPr>
            <p:ph type="title"/>
          </p:nvPr>
        </p:nvSpPr>
        <p:spPr>
          <a:xfrm>
            <a:off x="453589" y="441985"/>
            <a:ext cx="4360104" cy="2620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Въведение</a:t>
            </a:r>
            <a:endParaRPr/>
          </a:p>
        </p:txBody>
      </p:sp>
      <p:sp>
        <p:nvSpPr>
          <p:cNvPr id="178" name="Google Shape;178;p18"/>
          <p:cNvSpPr txBox="1">
            <a:spLocks noGrp="1"/>
          </p:cNvSpPr>
          <p:nvPr>
            <p:ph type="body" idx="1"/>
          </p:nvPr>
        </p:nvSpPr>
        <p:spPr>
          <a:xfrm>
            <a:off x="5896253" y="605742"/>
            <a:ext cx="5433134" cy="5520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Феномен на стареенето 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хронологично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биологични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психологически аспекти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/>
              <a:t>2. Застаряване на населението в световен мащаб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-US"/>
              <a:t>Демографската тенденция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-US"/>
              <a:t>Значението на активното стареене 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-US"/>
              <a:t>Ползите от физическата активност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solidFill>
                  <a:schemeClr val="dk1"/>
                </a:solidFill>
              </a:rPr>
              <a:t>3. Interplay between physical activity and personal and external determinants.</a:t>
            </a:r>
            <a:endParaRPr/>
          </a:p>
          <a:p>
            <a:pPr marL="971550" lvl="1" indent="-514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>
                <a:solidFill>
                  <a:schemeClr val="dk1"/>
                </a:solidFill>
              </a:rPr>
              <a:t>Personal predispositions</a:t>
            </a:r>
            <a:endParaRPr/>
          </a:p>
          <a:p>
            <a:pPr marL="971550" lvl="1" indent="-514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>
                <a:solidFill>
                  <a:schemeClr val="dk1"/>
                </a:solidFill>
              </a:rPr>
              <a:t>External forces</a:t>
            </a:r>
            <a:endParaRPr/>
          </a:p>
        </p:txBody>
      </p:sp>
      <p:pic>
        <p:nvPicPr>
          <p:cNvPr id="2" name="BG 1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2875" y="6262688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 txBox="1">
            <a:spLocks noGrp="1"/>
          </p:cNvSpPr>
          <p:nvPr>
            <p:ph type="title"/>
          </p:nvPr>
        </p:nvSpPr>
        <p:spPr>
          <a:xfrm>
            <a:off x="453589" y="441985"/>
            <a:ext cx="4360104" cy="2620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Въведение</a:t>
            </a:r>
            <a:endParaRPr/>
          </a:p>
        </p:txBody>
      </p:sp>
      <p:sp>
        <p:nvSpPr>
          <p:cNvPr id="186" name="Google Shape;186;p19"/>
          <p:cNvSpPr txBox="1">
            <a:spLocks noGrp="1"/>
          </p:cNvSpPr>
          <p:nvPr>
            <p:ph type="body" idx="1"/>
          </p:nvPr>
        </p:nvSpPr>
        <p:spPr>
          <a:xfrm>
            <a:off x="5896253" y="605742"/>
            <a:ext cx="5433134" cy="5520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Феномен на стареенето 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хронологично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биологични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психологически аспекти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/>
              <a:t>2. Застаряване на населението в световен мащаб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-US"/>
              <a:t>Демографската тенденция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-US"/>
              <a:t>Значението на активното стареене 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-US"/>
              <a:t>Ползите от физическата активност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/>
              <a:t>3. Взаимодействие между физическата активност и личните и външните детерминанти.</a:t>
            </a:r>
            <a:endParaRPr/>
          </a:p>
          <a:p>
            <a:pPr marL="971550" lvl="1" indent="-514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-US"/>
              <a:t>Лични предразположения</a:t>
            </a:r>
            <a:endParaRPr/>
          </a:p>
          <a:p>
            <a:pPr marL="971550" lvl="1" indent="-514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-US"/>
              <a:t>Външни сили</a:t>
            </a:r>
            <a:endParaRPr/>
          </a:p>
        </p:txBody>
      </p:sp>
      <p:pic>
        <p:nvPicPr>
          <p:cNvPr id="2" name="BG 1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4475" y="62992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"/>
          <p:cNvSpPr txBox="1">
            <a:spLocks noGrp="1"/>
          </p:cNvSpPr>
          <p:nvPr>
            <p:ph type="title"/>
          </p:nvPr>
        </p:nvSpPr>
        <p:spPr>
          <a:xfrm>
            <a:off x="469348" y="2634033"/>
            <a:ext cx="6739317" cy="158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/>
              <a:t>Феномен на стареенето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/>
              <a:t>Феномен на стареенето </a:t>
            </a:r>
            <a:endParaRPr/>
          </a:p>
        </p:txBody>
      </p:sp>
      <p:sp>
        <p:nvSpPr>
          <p:cNvPr id="199" name="Google Shape;199;p21"/>
          <p:cNvSpPr txBox="1">
            <a:spLocks noGrp="1"/>
          </p:cNvSpPr>
          <p:nvPr>
            <p:ph type="body" idx="2"/>
          </p:nvPr>
        </p:nvSpPr>
        <p:spPr>
          <a:xfrm>
            <a:off x="6230180" y="1918972"/>
            <a:ext cx="5092083" cy="66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solidFill>
                  <a:schemeClr val="dk1"/>
                </a:solidFill>
              </a:rPr>
              <a:t>Psychological age </a:t>
            </a:r>
            <a:endParaRPr/>
          </a:p>
        </p:txBody>
      </p:sp>
      <p:sp>
        <p:nvSpPr>
          <p:cNvPr id="200" name="Google Shape;200;p21"/>
          <p:cNvSpPr txBox="1">
            <a:spLocks noGrp="1"/>
          </p:cNvSpPr>
          <p:nvPr>
            <p:ph type="body" idx="3"/>
          </p:nvPr>
        </p:nvSpPr>
        <p:spPr>
          <a:xfrm>
            <a:off x="1576574" y="2579652"/>
            <a:ext cx="5092083" cy="3363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Lifestyle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Illness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Environemental factors that can accelerate aging process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1" name="Google Shape;201;p21"/>
          <p:cNvSpPr txBox="1">
            <a:spLocks noGrp="1"/>
          </p:cNvSpPr>
          <p:nvPr>
            <p:ph type="body" idx="4"/>
          </p:nvPr>
        </p:nvSpPr>
        <p:spPr>
          <a:xfrm>
            <a:off x="6230180" y="2793225"/>
            <a:ext cx="5092083" cy="3333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Behaviour regardless of chronological age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2" name="Google Shape;20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67025" y="1904261"/>
            <a:ext cx="645795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 txBox="1"/>
          <p:nvPr/>
        </p:nvSpPr>
        <p:spPr>
          <a:xfrm>
            <a:off x="1134571" y="2296198"/>
            <a:ext cx="119567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Органи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Тъкани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Клетки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1"/>
          <p:cNvSpPr txBox="1"/>
          <p:nvPr/>
        </p:nvSpPr>
        <p:spPr>
          <a:xfrm>
            <a:off x="9675536" y="2213085"/>
            <a:ext cx="164672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Weakened bodily functions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Slowed physiology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G 1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9213" y="6181725"/>
            <a:ext cx="487362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/>
              <a:t>Феномен на стареенето </a:t>
            </a:r>
            <a:endParaRPr/>
          </a:p>
        </p:txBody>
      </p:sp>
      <p:sp>
        <p:nvSpPr>
          <p:cNvPr id="212" name="Google Shape;212;p22"/>
          <p:cNvSpPr txBox="1">
            <a:spLocks noGrp="1"/>
          </p:cNvSpPr>
          <p:nvPr>
            <p:ph type="body" idx="2"/>
          </p:nvPr>
        </p:nvSpPr>
        <p:spPr>
          <a:xfrm>
            <a:off x="6230180" y="1918972"/>
            <a:ext cx="5092083" cy="66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solidFill>
                  <a:schemeClr val="dk1"/>
                </a:solidFill>
              </a:rPr>
              <a:t>Psychological age </a:t>
            </a:r>
            <a:endParaRPr/>
          </a:p>
        </p:txBody>
      </p:sp>
      <p:sp>
        <p:nvSpPr>
          <p:cNvPr id="213" name="Google Shape;213;p22"/>
          <p:cNvSpPr txBox="1">
            <a:spLocks noGrp="1"/>
          </p:cNvSpPr>
          <p:nvPr>
            <p:ph type="body" idx="3"/>
          </p:nvPr>
        </p:nvSpPr>
        <p:spPr>
          <a:xfrm>
            <a:off x="1576574" y="2579652"/>
            <a:ext cx="5092083" cy="3363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Lifestyle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Illness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Environemental factors that can accelerate aging process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4" name="Google Shape;214;p22"/>
          <p:cNvSpPr txBox="1">
            <a:spLocks noGrp="1"/>
          </p:cNvSpPr>
          <p:nvPr>
            <p:ph type="body" idx="4"/>
          </p:nvPr>
        </p:nvSpPr>
        <p:spPr>
          <a:xfrm>
            <a:off x="6230180" y="2793225"/>
            <a:ext cx="5092083" cy="3333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Behaviour regardless of chronological age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5" name="Google Shape;21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67025" y="1918972"/>
            <a:ext cx="645795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2"/>
          <p:cNvSpPr txBox="1"/>
          <p:nvPr/>
        </p:nvSpPr>
        <p:spPr>
          <a:xfrm>
            <a:off x="1134571" y="2296198"/>
            <a:ext cx="119567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Органи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Тъкани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Клетки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2"/>
          <p:cNvSpPr txBox="1"/>
          <p:nvPr/>
        </p:nvSpPr>
        <p:spPr>
          <a:xfrm>
            <a:off x="9675536" y="2213085"/>
            <a:ext cx="164672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Отслабени телесни функции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Забавена физиология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G 1.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0500" y="62484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/>
              <a:t>Феномен на стареенето </a:t>
            </a:r>
            <a:endParaRPr/>
          </a:p>
        </p:txBody>
      </p:sp>
      <p:sp>
        <p:nvSpPr>
          <p:cNvPr id="225" name="Google Shape;225;p23"/>
          <p:cNvSpPr txBox="1">
            <a:spLocks noGrp="1"/>
          </p:cNvSpPr>
          <p:nvPr>
            <p:ph type="body" idx="1"/>
          </p:nvPr>
        </p:nvSpPr>
        <p:spPr>
          <a:xfrm>
            <a:off x="819491" y="1918972"/>
            <a:ext cx="5092083" cy="66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Биологична възраст </a:t>
            </a:r>
            <a:endParaRPr/>
          </a:p>
        </p:txBody>
      </p:sp>
      <p:sp>
        <p:nvSpPr>
          <p:cNvPr id="226" name="Google Shape;226;p23"/>
          <p:cNvSpPr txBox="1">
            <a:spLocks noGrp="1"/>
          </p:cNvSpPr>
          <p:nvPr>
            <p:ph type="body" idx="2"/>
          </p:nvPr>
        </p:nvSpPr>
        <p:spPr>
          <a:xfrm>
            <a:off x="6230180" y="1918972"/>
            <a:ext cx="5092083" cy="66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solidFill>
                  <a:schemeClr val="dk1"/>
                </a:solidFill>
              </a:rPr>
              <a:t>Psychological age </a:t>
            </a:r>
            <a:endParaRPr/>
          </a:p>
        </p:txBody>
      </p:sp>
      <p:sp>
        <p:nvSpPr>
          <p:cNvPr id="227" name="Google Shape;227;p23"/>
          <p:cNvSpPr txBox="1">
            <a:spLocks noGrp="1"/>
          </p:cNvSpPr>
          <p:nvPr>
            <p:ph type="body" idx="3"/>
          </p:nvPr>
        </p:nvSpPr>
        <p:spPr>
          <a:xfrm>
            <a:off x="819491" y="2762848"/>
            <a:ext cx="5092083" cy="3363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/>
              <a:t>Начин на живот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/>
              <a:t>Заболяване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/>
              <a:t>Фактори на околната среда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/>
              <a:t>Лични навици </a:t>
            </a:r>
            <a:endParaRPr/>
          </a:p>
        </p:txBody>
      </p:sp>
      <p:pic>
        <p:nvPicPr>
          <p:cNvPr id="228" name="Google Shape;228;p23" descr="Immagine che contiene logo, simbolo, Elementi grafici, Carmini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0473" y="2324013"/>
            <a:ext cx="4829853" cy="295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G 1.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4463" y="6219825"/>
            <a:ext cx="487362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Custom 1">
      <a:dk1>
        <a:srgbClr val="FFFFFF"/>
      </a:dk1>
      <a:lt1>
        <a:srgbClr val="A3C75B"/>
      </a:lt1>
      <a:dk2>
        <a:srgbClr val="1E3F76"/>
      </a:dk2>
      <a:lt2>
        <a:srgbClr val="2A88C6"/>
      </a:lt2>
      <a:accent1>
        <a:srgbClr val="5C3100"/>
      </a:accent1>
      <a:accent2>
        <a:srgbClr val="FB6B49"/>
      </a:accent2>
      <a:accent3>
        <a:srgbClr val="FBBEB0"/>
      </a:accent3>
      <a:accent4>
        <a:srgbClr val="1E3F76"/>
      </a:accent4>
      <a:accent5>
        <a:srgbClr val="315FAB"/>
      </a:accent5>
      <a:accent6>
        <a:srgbClr val="2A88C6"/>
      </a:accent6>
      <a:hlink>
        <a:srgbClr val="FB6B49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2054</Words>
  <Application>Microsoft Office PowerPoint</Application>
  <PresentationFormat>Widescreen</PresentationFormat>
  <Paragraphs>280</Paragraphs>
  <Slides>36</Slides>
  <Notes>36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Open Sans</vt:lpstr>
      <vt:lpstr>Calibri</vt:lpstr>
      <vt:lpstr>Quattrocento Sans</vt:lpstr>
      <vt:lpstr>Arial</vt:lpstr>
      <vt:lpstr>Tema di Office</vt:lpstr>
      <vt:lpstr>PowerPoint Presentation</vt:lpstr>
      <vt:lpstr>Въведение</vt:lpstr>
      <vt:lpstr>Въведение</vt:lpstr>
      <vt:lpstr>Въведение</vt:lpstr>
      <vt:lpstr>Въведение</vt:lpstr>
      <vt:lpstr>Феномен на стареенето </vt:lpstr>
      <vt:lpstr>Феномен на стареенето </vt:lpstr>
      <vt:lpstr>Феномен на стареенето </vt:lpstr>
      <vt:lpstr>Феномен на стареенето </vt:lpstr>
      <vt:lpstr>Демографска тенденция</vt:lpstr>
      <vt:lpstr>Демографска тенденция</vt:lpstr>
      <vt:lpstr>Демографска тенденцияtrend</vt:lpstr>
      <vt:lpstr>Демографска тенденция</vt:lpstr>
      <vt:lpstr>Испания</vt:lpstr>
      <vt:lpstr>Испания </vt:lpstr>
      <vt:lpstr>Испания </vt:lpstr>
      <vt:lpstr>Италия</vt:lpstr>
      <vt:lpstr>Италия </vt:lpstr>
      <vt:lpstr>Румъния</vt:lpstr>
      <vt:lpstr>Румъния </vt:lpstr>
      <vt:lpstr>Румъния </vt:lpstr>
      <vt:lpstr>България</vt:lpstr>
      <vt:lpstr>България</vt:lpstr>
      <vt:lpstr>Активно стареене</vt:lpstr>
      <vt:lpstr>Активно стареене </vt:lpstr>
      <vt:lpstr>Активно стареене </vt:lpstr>
      <vt:lpstr>Активно стареене </vt:lpstr>
      <vt:lpstr>Влияние между физическата активност и някои детерминанти</vt:lpstr>
      <vt:lpstr>Влияние между физическата активност и някои детерминанти</vt:lpstr>
      <vt:lpstr>Влияние между физическата активност и някои детерминанти</vt:lpstr>
      <vt:lpstr>Влияние между физическата активност и някои детерминанти</vt:lpstr>
      <vt:lpstr>Влияние между физическата активност и някои детерминанти</vt:lpstr>
      <vt:lpstr>Влияние между физическата активност и някои детерминанти</vt:lpstr>
      <vt:lpstr>Влияние между физическата активност и някои детерминанти</vt:lpstr>
      <vt:lpstr>Влияние между физическата активност и някои детерминанти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1</cp:revision>
  <dcterms:modified xsi:type="dcterms:W3CDTF">2024-09-04T10:31:55Z</dcterms:modified>
</cp:coreProperties>
</file>